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1" r:id="rId5"/>
    <p:sldMasterId id="2147483753" r:id="rId6"/>
  </p:sldMasterIdLst>
  <p:notesMasterIdLst>
    <p:notesMasterId r:id="rId37"/>
  </p:notesMasterIdLst>
  <p:handoutMasterIdLst>
    <p:handoutMasterId r:id="rId38"/>
  </p:handoutMasterIdLst>
  <p:sldIdLst>
    <p:sldId id="423" r:id="rId7"/>
    <p:sldId id="421" r:id="rId8"/>
    <p:sldId id="430" r:id="rId9"/>
    <p:sldId id="427" r:id="rId10"/>
    <p:sldId id="428" r:id="rId11"/>
    <p:sldId id="432" r:id="rId12"/>
    <p:sldId id="456" r:id="rId13"/>
    <p:sldId id="433" r:id="rId14"/>
    <p:sldId id="434" r:id="rId15"/>
    <p:sldId id="431" r:id="rId16"/>
    <p:sldId id="429" r:id="rId17"/>
    <p:sldId id="435" r:id="rId18"/>
    <p:sldId id="389" r:id="rId19"/>
    <p:sldId id="450" r:id="rId20"/>
    <p:sldId id="451" r:id="rId21"/>
    <p:sldId id="437" r:id="rId22"/>
    <p:sldId id="440" r:id="rId23"/>
    <p:sldId id="455" r:id="rId24"/>
    <p:sldId id="441" r:id="rId25"/>
    <p:sldId id="442" r:id="rId26"/>
    <p:sldId id="444" r:id="rId27"/>
    <p:sldId id="436" r:id="rId28"/>
    <p:sldId id="407" r:id="rId29"/>
    <p:sldId id="445" r:id="rId30"/>
    <p:sldId id="446" r:id="rId31"/>
    <p:sldId id="447" r:id="rId32"/>
    <p:sldId id="452" r:id="rId33"/>
    <p:sldId id="448" r:id="rId34"/>
    <p:sldId id="449" r:id="rId35"/>
    <p:sldId id="327" r:id="rId36"/>
  </p:sldIdLst>
  <p:sldSz cx="9144000" cy="5143500" type="screen16x9"/>
  <p:notesSz cx="7023100" cy="93091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50">
          <p15:clr>
            <a:srgbClr val="A4A3A4"/>
          </p15:clr>
        </p15:guide>
        <p15:guide id="4" orient="horz" pos="940">
          <p15:clr>
            <a:srgbClr val="A4A3A4"/>
          </p15:clr>
        </p15:guide>
        <p15:guide id="5" orient="horz" pos="2935">
          <p15:clr>
            <a:srgbClr val="A4A3A4"/>
          </p15:clr>
        </p15:guide>
        <p15:guide id="6" pos="340">
          <p15:clr>
            <a:srgbClr val="A4A3A4"/>
          </p15:clr>
        </p15:guide>
        <p15:guide id="7" pos="54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el Lajeunesse" initials="ML" lastIdx="14" clrIdx="0">
    <p:extLst>
      <p:ext uri="{19B8F6BF-5375-455C-9EA6-DF929625EA0E}">
        <p15:presenceInfo xmlns:p15="http://schemas.microsoft.com/office/powerpoint/2012/main" userId="S-1-5-21-2000478354-963894560-682003330-1249269" providerId="AD"/>
      </p:ext>
    </p:extLst>
  </p:cmAuthor>
  <p:cmAuthor id="2" name="Lloyd Wipf" initials="LW" lastIdx="4" clrIdx="1">
    <p:extLst>
      <p:ext uri="{19B8F6BF-5375-455C-9EA6-DF929625EA0E}">
        <p15:presenceInfo xmlns:p15="http://schemas.microsoft.com/office/powerpoint/2012/main" userId="S-1-5-21-2000478354-963894560-682003330-1570798" providerId="AD"/>
      </p:ext>
    </p:extLst>
  </p:cmAuthor>
  <p:cmAuthor id="3" name="Jane Schlosser" initials="JS" lastIdx="8" clrIdx="2">
    <p:extLst>
      <p:ext uri="{19B8F6BF-5375-455C-9EA6-DF929625EA0E}">
        <p15:presenceInfo xmlns:p15="http://schemas.microsoft.com/office/powerpoint/2012/main" userId="S-1-5-21-2000478354-963894560-682003330-1559321" providerId="AD"/>
      </p:ext>
    </p:extLst>
  </p:cmAuthor>
  <p:cmAuthor id="4" name="Matthew Comin" initials="MC" lastIdx="19" clrIdx="3">
    <p:extLst>
      <p:ext uri="{19B8F6BF-5375-455C-9EA6-DF929625EA0E}">
        <p15:presenceInfo xmlns:p15="http://schemas.microsoft.com/office/powerpoint/2012/main" userId="S-1-5-21-2000478354-963894560-682003330-1773916" providerId="AD"/>
      </p:ext>
    </p:extLst>
  </p:cmAuthor>
  <p:cmAuthor id="5" name="Dolores Switzer" initials="DS" lastIdx="47" clrIdx="4">
    <p:extLst>
      <p:ext uri="{19B8F6BF-5375-455C-9EA6-DF929625EA0E}">
        <p15:presenceInfo xmlns:p15="http://schemas.microsoft.com/office/powerpoint/2012/main" userId="S-1-5-21-2000478354-963894560-682003330-13492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D2"/>
    <a:srgbClr val="C3F4FF"/>
    <a:srgbClr val="FF7900"/>
    <a:srgbClr val="77B800"/>
    <a:srgbClr val="D40072"/>
    <a:srgbClr val="682145"/>
    <a:srgbClr val="BED600"/>
    <a:srgbClr val="719500"/>
    <a:srgbClr val="5F6A72"/>
    <a:srgbClr val="A500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78" autoAdjust="0"/>
    <p:restoredTop sz="55215" autoAdjust="0"/>
  </p:normalViewPr>
  <p:slideViewPr>
    <p:cSldViewPr>
      <p:cViewPr varScale="1">
        <p:scale>
          <a:sx n="68" d="100"/>
          <a:sy n="68" d="100"/>
        </p:scale>
        <p:origin x="82" y="120"/>
      </p:cViewPr>
      <p:guideLst>
        <p:guide orient="horz" pos="1620"/>
        <p:guide pos="2880"/>
        <p:guide orient="horz" pos="350"/>
        <p:guide orient="horz" pos="940"/>
        <p:guide orient="horz" pos="2935"/>
        <p:guide pos="340"/>
        <p:guide pos="54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1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commentAuthors" Target="commentAuthors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theme" Target="theme/theme1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tableStyles" Target="tableStyle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3944F2-72D1-46B9-84A6-F483E6887109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0F53A8B7-6535-47D9-9221-B127700E10D8}">
      <dgm:prSet phldrT="[Text]"/>
      <dgm:spPr/>
      <dgm:t>
        <a:bodyPr/>
        <a:lstStyle/>
        <a:p>
          <a:r>
            <a:rPr lang="en-US" b="1" dirty="0"/>
            <a:t>Primary </a:t>
          </a:r>
          <a:r>
            <a:rPr lang="en-US" b="1" dirty="0">
              <a:sym typeface="Symbol" panose="05050102010706020507" pitchFamily="18" charset="2"/>
            </a:rPr>
            <a:t></a:t>
          </a:r>
          <a:endParaRPr lang="en-US" b="1" dirty="0"/>
        </a:p>
      </dgm:t>
    </dgm:pt>
    <dgm:pt modelId="{D4BA83B7-9404-487D-937F-42D28196ABEE}" type="parTrans" cxnId="{281C62DD-26D5-4ABD-9ACF-CD3A9CCECA47}">
      <dgm:prSet/>
      <dgm:spPr/>
      <dgm:t>
        <a:bodyPr/>
        <a:lstStyle/>
        <a:p>
          <a:endParaRPr lang="en-US"/>
        </a:p>
      </dgm:t>
    </dgm:pt>
    <dgm:pt modelId="{0F7C90CD-4BA6-4243-8930-F5DC4ADDE50D}" type="sibTrans" cxnId="{281C62DD-26D5-4ABD-9ACF-CD3A9CCECA47}">
      <dgm:prSet/>
      <dgm:spPr/>
      <dgm:t>
        <a:bodyPr/>
        <a:lstStyle/>
        <a:p>
          <a:endParaRPr lang="en-US"/>
        </a:p>
      </dgm:t>
    </dgm:pt>
    <dgm:pt modelId="{B4831086-A86A-4C39-9A27-53CDCEE39BAE}">
      <dgm:prSet phldrT="[Text]"/>
      <dgm:spPr>
        <a:ln w="76200"/>
      </dgm:spPr>
      <dgm:t>
        <a:bodyPr/>
        <a:lstStyle/>
        <a:p>
          <a:r>
            <a:rPr lang="en-US" b="1" dirty="0"/>
            <a:t>Secondary </a:t>
          </a:r>
          <a:r>
            <a:rPr lang="en-US" b="1" dirty="0">
              <a:sym typeface="Symbol" panose="05050102010706020507" pitchFamily="18" charset="2"/>
            </a:rPr>
            <a:t></a:t>
          </a:r>
          <a:endParaRPr lang="en-US" b="1" dirty="0"/>
        </a:p>
      </dgm:t>
    </dgm:pt>
    <dgm:pt modelId="{23BB2D0D-7642-443A-85E5-79288C2C42F3}" type="parTrans" cxnId="{3106AB07-D79A-4DC0-9788-62956253AC59}">
      <dgm:prSet/>
      <dgm:spPr/>
      <dgm:t>
        <a:bodyPr/>
        <a:lstStyle/>
        <a:p>
          <a:endParaRPr lang="en-US"/>
        </a:p>
      </dgm:t>
    </dgm:pt>
    <dgm:pt modelId="{8838CB0B-9F1E-4787-A8C1-38EB98C21C5E}" type="sibTrans" cxnId="{3106AB07-D79A-4DC0-9788-62956253AC59}">
      <dgm:prSet/>
      <dgm:spPr/>
      <dgm:t>
        <a:bodyPr/>
        <a:lstStyle/>
        <a:p>
          <a:endParaRPr lang="en-US"/>
        </a:p>
      </dgm:t>
    </dgm:pt>
    <dgm:pt modelId="{E6A390A5-E12F-43B2-8874-0A8DFA3C7A78}">
      <dgm:prSet phldrT="[Text]"/>
      <dgm:spPr/>
      <dgm:t>
        <a:bodyPr/>
        <a:lstStyle/>
        <a:p>
          <a:r>
            <a:rPr lang="en-US" dirty="0"/>
            <a:t>Tertiary </a:t>
          </a:r>
        </a:p>
      </dgm:t>
    </dgm:pt>
    <dgm:pt modelId="{86A5E3F5-55F5-4E67-917C-E5155F0092C6}" type="parTrans" cxnId="{1EFB951F-F7D8-4428-A932-2DA2818C9A76}">
      <dgm:prSet/>
      <dgm:spPr/>
      <dgm:t>
        <a:bodyPr/>
        <a:lstStyle/>
        <a:p>
          <a:endParaRPr lang="en-US"/>
        </a:p>
      </dgm:t>
    </dgm:pt>
    <dgm:pt modelId="{85A6EF31-F1D2-4CCC-BE19-D3949032001C}" type="sibTrans" cxnId="{1EFB951F-F7D8-4428-A932-2DA2818C9A76}">
      <dgm:prSet/>
      <dgm:spPr/>
      <dgm:t>
        <a:bodyPr/>
        <a:lstStyle/>
        <a:p>
          <a:endParaRPr lang="en-US"/>
        </a:p>
      </dgm:t>
    </dgm:pt>
    <dgm:pt modelId="{0252CEF8-DD98-4DD7-AE44-5BF321E86AC0}">
      <dgm:prSet phldrT="[Text]"/>
      <dgm:spPr/>
      <dgm:t>
        <a:bodyPr/>
        <a:lstStyle/>
        <a:p>
          <a:r>
            <a:rPr lang="en-US" dirty="0"/>
            <a:t>Address root causes of social issues</a:t>
          </a:r>
        </a:p>
      </dgm:t>
    </dgm:pt>
    <dgm:pt modelId="{5AE493B8-6E05-469E-A02A-0194D081F027}" type="parTrans" cxnId="{B67DCC2B-1A82-41EB-B0C4-515B879A3AB3}">
      <dgm:prSet/>
      <dgm:spPr/>
      <dgm:t>
        <a:bodyPr/>
        <a:lstStyle/>
        <a:p>
          <a:endParaRPr lang="en-US"/>
        </a:p>
      </dgm:t>
    </dgm:pt>
    <dgm:pt modelId="{ED8D3A65-3201-4911-996E-A579126DADE2}" type="sibTrans" cxnId="{B67DCC2B-1A82-41EB-B0C4-515B879A3AB3}">
      <dgm:prSet/>
      <dgm:spPr/>
      <dgm:t>
        <a:bodyPr/>
        <a:lstStyle/>
        <a:p>
          <a:endParaRPr lang="en-US"/>
        </a:p>
      </dgm:t>
    </dgm:pt>
    <dgm:pt modelId="{36A4A6FA-6B6D-4960-AB1D-A66245037E54}">
      <dgm:prSet phldrT="[Text]"/>
      <dgm:spPr>
        <a:ln w="76200"/>
      </dgm:spPr>
      <dgm:t>
        <a:bodyPr/>
        <a:lstStyle/>
        <a:p>
          <a:r>
            <a:rPr lang="en-US" dirty="0"/>
            <a:t>Address issues at early stage </a:t>
          </a:r>
        </a:p>
      </dgm:t>
    </dgm:pt>
    <dgm:pt modelId="{CE9B6303-6578-458F-8206-653B02C131B2}" type="parTrans" cxnId="{F775D251-A74B-41C2-A610-8AA1542AEFA2}">
      <dgm:prSet/>
      <dgm:spPr/>
      <dgm:t>
        <a:bodyPr/>
        <a:lstStyle/>
        <a:p>
          <a:endParaRPr lang="en-US"/>
        </a:p>
      </dgm:t>
    </dgm:pt>
    <dgm:pt modelId="{9A69B1C8-8501-4D67-A101-37217730F2D0}" type="sibTrans" cxnId="{F775D251-A74B-41C2-A610-8AA1542AEFA2}">
      <dgm:prSet/>
      <dgm:spPr/>
      <dgm:t>
        <a:bodyPr/>
        <a:lstStyle/>
        <a:p>
          <a:endParaRPr lang="en-US"/>
        </a:p>
      </dgm:t>
    </dgm:pt>
    <dgm:pt modelId="{9DEA6DC7-58B6-408E-B3EB-D7C95948452A}">
      <dgm:prSet phldrT="[Text]"/>
      <dgm:spPr/>
      <dgm:t>
        <a:bodyPr/>
        <a:lstStyle/>
        <a:p>
          <a:r>
            <a:rPr lang="en-US" dirty="0"/>
            <a:t>Address immediate needs</a:t>
          </a:r>
        </a:p>
      </dgm:t>
    </dgm:pt>
    <dgm:pt modelId="{C4D986A8-384D-497C-B9D3-1910D4DFEF7A}" type="parTrans" cxnId="{0164B4AD-EB9C-4618-AA96-D5ABBD1EBA2C}">
      <dgm:prSet/>
      <dgm:spPr/>
      <dgm:t>
        <a:bodyPr/>
        <a:lstStyle/>
        <a:p>
          <a:endParaRPr lang="en-US"/>
        </a:p>
      </dgm:t>
    </dgm:pt>
    <dgm:pt modelId="{0FE49268-7FDD-4459-9328-D6ADD866A8B9}" type="sibTrans" cxnId="{0164B4AD-EB9C-4618-AA96-D5ABBD1EBA2C}">
      <dgm:prSet/>
      <dgm:spPr/>
      <dgm:t>
        <a:bodyPr/>
        <a:lstStyle/>
        <a:p>
          <a:endParaRPr lang="en-US"/>
        </a:p>
      </dgm:t>
    </dgm:pt>
    <dgm:pt modelId="{B47FA5C9-5DA7-42BD-A87D-D9B342EA539C}" type="pres">
      <dgm:prSet presAssocID="{6A3944F2-72D1-46B9-84A6-F483E6887109}" presName="CompostProcess" presStyleCnt="0">
        <dgm:presLayoutVars>
          <dgm:dir/>
          <dgm:resizeHandles val="exact"/>
        </dgm:presLayoutVars>
      </dgm:prSet>
      <dgm:spPr/>
    </dgm:pt>
    <dgm:pt modelId="{90572377-C966-49D2-90BE-078C10356C5E}" type="pres">
      <dgm:prSet presAssocID="{6A3944F2-72D1-46B9-84A6-F483E6887109}" presName="arrow" presStyleLbl="bgShp" presStyleIdx="0" presStyleCnt="1"/>
      <dgm:spPr/>
    </dgm:pt>
    <dgm:pt modelId="{1D23B1AA-9975-4385-9601-57EB83FBD13E}" type="pres">
      <dgm:prSet presAssocID="{6A3944F2-72D1-46B9-84A6-F483E6887109}" presName="linearProcess" presStyleCnt="0"/>
      <dgm:spPr/>
    </dgm:pt>
    <dgm:pt modelId="{59A23443-192A-43A3-8058-3976111AB5D8}" type="pres">
      <dgm:prSet presAssocID="{0F53A8B7-6535-47D9-9221-B127700E10D8}" presName="textNode" presStyleLbl="node1" presStyleIdx="0" presStyleCnt="3">
        <dgm:presLayoutVars>
          <dgm:bulletEnabled val="1"/>
        </dgm:presLayoutVars>
      </dgm:prSet>
      <dgm:spPr/>
    </dgm:pt>
    <dgm:pt modelId="{F0A8658C-B42D-428B-AAC8-A60B0CF3ACA4}" type="pres">
      <dgm:prSet presAssocID="{0F7C90CD-4BA6-4243-8930-F5DC4ADDE50D}" presName="sibTrans" presStyleCnt="0"/>
      <dgm:spPr/>
    </dgm:pt>
    <dgm:pt modelId="{72002714-B373-41A4-9294-577F140216D3}" type="pres">
      <dgm:prSet presAssocID="{B4831086-A86A-4C39-9A27-53CDCEE39BAE}" presName="textNode" presStyleLbl="node1" presStyleIdx="1" presStyleCnt="3">
        <dgm:presLayoutVars>
          <dgm:bulletEnabled val="1"/>
        </dgm:presLayoutVars>
      </dgm:prSet>
      <dgm:spPr/>
    </dgm:pt>
    <dgm:pt modelId="{4E08DDF6-7A06-49CF-A2D3-7AB6D2E9A4D7}" type="pres">
      <dgm:prSet presAssocID="{8838CB0B-9F1E-4787-A8C1-38EB98C21C5E}" presName="sibTrans" presStyleCnt="0"/>
      <dgm:spPr/>
    </dgm:pt>
    <dgm:pt modelId="{E6104C55-6B14-40F2-8F6C-4E665148C348}" type="pres">
      <dgm:prSet presAssocID="{E6A390A5-E12F-43B2-8874-0A8DFA3C7A78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3106AB07-D79A-4DC0-9788-62956253AC59}" srcId="{6A3944F2-72D1-46B9-84A6-F483E6887109}" destId="{B4831086-A86A-4C39-9A27-53CDCEE39BAE}" srcOrd="1" destOrd="0" parTransId="{23BB2D0D-7642-443A-85E5-79288C2C42F3}" sibTransId="{8838CB0B-9F1E-4787-A8C1-38EB98C21C5E}"/>
    <dgm:cxn modelId="{86B9F117-ED23-400B-852F-03B38AE566C1}" type="presOf" srcId="{36A4A6FA-6B6D-4960-AB1D-A66245037E54}" destId="{72002714-B373-41A4-9294-577F140216D3}" srcOrd="0" destOrd="1" presId="urn:microsoft.com/office/officeart/2005/8/layout/hProcess9"/>
    <dgm:cxn modelId="{39588F1F-1AB0-4DC0-9D29-B367AA3A7EBF}" type="presOf" srcId="{9DEA6DC7-58B6-408E-B3EB-D7C95948452A}" destId="{E6104C55-6B14-40F2-8F6C-4E665148C348}" srcOrd="0" destOrd="1" presId="urn:microsoft.com/office/officeart/2005/8/layout/hProcess9"/>
    <dgm:cxn modelId="{1EFB951F-F7D8-4428-A932-2DA2818C9A76}" srcId="{6A3944F2-72D1-46B9-84A6-F483E6887109}" destId="{E6A390A5-E12F-43B2-8874-0A8DFA3C7A78}" srcOrd="2" destOrd="0" parTransId="{86A5E3F5-55F5-4E67-917C-E5155F0092C6}" sibTransId="{85A6EF31-F1D2-4CCC-BE19-D3949032001C}"/>
    <dgm:cxn modelId="{B67DCC2B-1A82-41EB-B0C4-515B879A3AB3}" srcId="{0F53A8B7-6535-47D9-9221-B127700E10D8}" destId="{0252CEF8-DD98-4DD7-AE44-5BF321E86AC0}" srcOrd="0" destOrd="0" parTransId="{5AE493B8-6E05-469E-A02A-0194D081F027}" sibTransId="{ED8D3A65-3201-4911-996E-A579126DADE2}"/>
    <dgm:cxn modelId="{8CB8465D-E126-41A8-930C-F566E538A014}" type="presOf" srcId="{6A3944F2-72D1-46B9-84A6-F483E6887109}" destId="{B47FA5C9-5DA7-42BD-A87D-D9B342EA539C}" srcOrd="0" destOrd="0" presId="urn:microsoft.com/office/officeart/2005/8/layout/hProcess9"/>
    <dgm:cxn modelId="{5B56B86F-BA77-4651-99B3-6F2C58CA8B27}" type="presOf" srcId="{0252CEF8-DD98-4DD7-AE44-5BF321E86AC0}" destId="{59A23443-192A-43A3-8058-3976111AB5D8}" srcOrd="0" destOrd="1" presId="urn:microsoft.com/office/officeart/2005/8/layout/hProcess9"/>
    <dgm:cxn modelId="{F775D251-A74B-41C2-A610-8AA1542AEFA2}" srcId="{B4831086-A86A-4C39-9A27-53CDCEE39BAE}" destId="{36A4A6FA-6B6D-4960-AB1D-A66245037E54}" srcOrd="0" destOrd="0" parTransId="{CE9B6303-6578-458F-8206-653B02C131B2}" sibTransId="{9A69B1C8-8501-4D67-A101-37217730F2D0}"/>
    <dgm:cxn modelId="{160CBA8D-2AAF-4142-BF58-A66348D06654}" type="presOf" srcId="{E6A390A5-E12F-43B2-8874-0A8DFA3C7A78}" destId="{E6104C55-6B14-40F2-8F6C-4E665148C348}" srcOrd="0" destOrd="0" presId="urn:microsoft.com/office/officeart/2005/8/layout/hProcess9"/>
    <dgm:cxn modelId="{5685C2A7-B48B-458D-BB02-A3B81313213F}" type="presOf" srcId="{B4831086-A86A-4C39-9A27-53CDCEE39BAE}" destId="{72002714-B373-41A4-9294-577F140216D3}" srcOrd="0" destOrd="0" presId="urn:microsoft.com/office/officeart/2005/8/layout/hProcess9"/>
    <dgm:cxn modelId="{0164B4AD-EB9C-4618-AA96-D5ABBD1EBA2C}" srcId="{E6A390A5-E12F-43B2-8874-0A8DFA3C7A78}" destId="{9DEA6DC7-58B6-408E-B3EB-D7C95948452A}" srcOrd="0" destOrd="0" parTransId="{C4D986A8-384D-497C-B9D3-1910D4DFEF7A}" sibTransId="{0FE49268-7FDD-4459-9328-D6ADD866A8B9}"/>
    <dgm:cxn modelId="{8DB82CC8-34E5-43CC-B122-421FB1456113}" type="presOf" srcId="{0F53A8B7-6535-47D9-9221-B127700E10D8}" destId="{59A23443-192A-43A3-8058-3976111AB5D8}" srcOrd="0" destOrd="0" presId="urn:microsoft.com/office/officeart/2005/8/layout/hProcess9"/>
    <dgm:cxn modelId="{281C62DD-26D5-4ABD-9ACF-CD3A9CCECA47}" srcId="{6A3944F2-72D1-46B9-84A6-F483E6887109}" destId="{0F53A8B7-6535-47D9-9221-B127700E10D8}" srcOrd="0" destOrd="0" parTransId="{D4BA83B7-9404-487D-937F-42D28196ABEE}" sibTransId="{0F7C90CD-4BA6-4243-8930-F5DC4ADDE50D}"/>
    <dgm:cxn modelId="{F4C18E76-B99F-4555-8F99-C7F228D23CEC}" type="presParOf" srcId="{B47FA5C9-5DA7-42BD-A87D-D9B342EA539C}" destId="{90572377-C966-49D2-90BE-078C10356C5E}" srcOrd="0" destOrd="0" presId="urn:microsoft.com/office/officeart/2005/8/layout/hProcess9"/>
    <dgm:cxn modelId="{BABF6735-2A01-4BE3-8A88-9D841D874BD5}" type="presParOf" srcId="{B47FA5C9-5DA7-42BD-A87D-D9B342EA539C}" destId="{1D23B1AA-9975-4385-9601-57EB83FBD13E}" srcOrd="1" destOrd="0" presId="urn:microsoft.com/office/officeart/2005/8/layout/hProcess9"/>
    <dgm:cxn modelId="{B70BE9FC-4DD7-4583-A381-AE097F42BBFA}" type="presParOf" srcId="{1D23B1AA-9975-4385-9601-57EB83FBD13E}" destId="{59A23443-192A-43A3-8058-3976111AB5D8}" srcOrd="0" destOrd="0" presId="urn:microsoft.com/office/officeart/2005/8/layout/hProcess9"/>
    <dgm:cxn modelId="{B5B36C6A-ACF1-4996-ACE0-7AC88BCE9437}" type="presParOf" srcId="{1D23B1AA-9975-4385-9601-57EB83FBD13E}" destId="{F0A8658C-B42D-428B-AAC8-A60B0CF3ACA4}" srcOrd="1" destOrd="0" presId="urn:microsoft.com/office/officeart/2005/8/layout/hProcess9"/>
    <dgm:cxn modelId="{9A90F340-E140-4FAD-8361-ACDFB5B16412}" type="presParOf" srcId="{1D23B1AA-9975-4385-9601-57EB83FBD13E}" destId="{72002714-B373-41A4-9294-577F140216D3}" srcOrd="2" destOrd="0" presId="urn:microsoft.com/office/officeart/2005/8/layout/hProcess9"/>
    <dgm:cxn modelId="{78ADC473-337C-403F-94A7-5B406433A3A4}" type="presParOf" srcId="{1D23B1AA-9975-4385-9601-57EB83FBD13E}" destId="{4E08DDF6-7A06-49CF-A2D3-7AB6D2E9A4D7}" srcOrd="3" destOrd="0" presId="urn:microsoft.com/office/officeart/2005/8/layout/hProcess9"/>
    <dgm:cxn modelId="{342E223A-FB4F-4D2B-A22B-D6B2319AA477}" type="presParOf" srcId="{1D23B1AA-9975-4385-9601-57EB83FBD13E}" destId="{E6104C55-6B14-40F2-8F6C-4E665148C34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572377-C966-49D2-90BE-078C10356C5E}">
      <dsp:nvSpPr>
        <dsp:cNvPr id="0" name=""/>
        <dsp:cNvSpPr/>
      </dsp:nvSpPr>
      <dsp:spPr>
        <a:xfrm>
          <a:off x="621063" y="0"/>
          <a:ext cx="7038719" cy="36004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9A23443-192A-43A3-8058-3976111AB5D8}">
      <dsp:nvSpPr>
        <dsp:cNvPr id="0" name=""/>
        <dsp:cNvSpPr/>
      </dsp:nvSpPr>
      <dsp:spPr>
        <a:xfrm>
          <a:off x="8895" y="1080119"/>
          <a:ext cx="2665397" cy="1440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Primary </a:t>
          </a:r>
          <a:r>
            <a:rPr lang="en-US" sz="2600" b="1" kern="1200" dirty="0">
              <a:sym typeface="Symbol" panose="05050102010706020507" pitchFamily="18" charset="2"/>
            </a:rPr>
            <a:t></a:t>
          </a:r>
          <a:endParaRPr lang="en-US" sz="26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Address root causes of social issues</a:t>
          </a:r>
        </a:p>
      </dsp:txBody>
      <dsp:txXfrm>
        <a:off x="79198" y="1150422"/>
        <a:ext cx="2524791" cy="1299554"/>
      </dsp:txXfrm>
    </dsp:sp>
    <dsp:sp modelId="{72002714-B373-41A4-9294-577F140216D3}">
      <dsp:nvSpPr>
        <dsp:cNvPr id="0" name=""/>
        <dsp:cNvSpPr/>
      </dsp:nvSpPr>
      <dsp:spPr>
        <a:xfrm>
          <a:off x="2807724" y="1080119"/>
          <a:ext cx="2665397" cy="1440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762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Secondary </a:t>
          </a:r>
          <a:r>
            <a:rPr lang="en-US" sz="2600" b="1" kern="1200" dirty="0">
              <a:sym typeface="Symbol" panose="05050102010706020507" pitchFamily="18" charset="2"/>
            </a:rPr>
            <a:t></a:t>
          </a:r>
          <a:endParaRPr lang="en-US" sz="26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Address issues at early stage </a:t>
          </a:r>
        </a:p>
      </dsp:txBody>
      <dsp:txXfrm>
        <a:off x="2878027" y="1150422"/>
        <a:ext cx="2524791" cy="1299554"/>
      </dsp:txXfrm>
    </dsp:sp>
    <dsp:sp modelId="{E6104C55-6B14-40F2-8F6C-4E665148C348}">
      <dsp:nvSpPr>
        <dsp:cNvPr id="0" name=""/>
        <dsp:cNvSpPr/>
      </dsp:nvSpPr>
      <dsp:spPr>
        <a:xfrm>
          <a:off x="5606553" y="1080119"/>
          <a:ext cx="2665397" cy="1440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Tertiary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Address immediate needs</a:t>
          </a:r>
        </a:p>
      </dsp:txBody>
      <dsp:txXfrm>
        <a:off x="5676856" y="1150422"/>
        <a:ext cx="2524791" cy="1299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6673D7D-606E-4704-8FAB-089A0546B34A}" type="datetimeFigureOut">
              <a:rPr lang="en-CA" smtClean="0"/>
              <a:t>2023-06-01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F2AF2C7-EC74-45D5-8E80-EDC400CCB59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519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64" cy="4650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639" y="0"/>
            <a:ext cx="3043264" cy="4650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AA7A-9A0B-4B42-A0D7-D84671EF7CA4}" type="datetimeFigureOut">
              <a:rPr lang="en-CA" smtClean="0"/>
              <a:t>2023-06-01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31" y="4420982"/>
            <a:ext cx="5619438" cy="41895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962"/>
            <a:ext cx="3043264" cy="4650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639" y="8841962"/>
            <a:ext cx="3043264" cy="4650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E93F5-386D-46C1-AED3-8A7E51F8910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964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5038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34024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8075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5650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1201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01165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66295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938647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17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63261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18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14495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19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225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22247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20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82127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21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97057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22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97404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23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77974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24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86678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25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54122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26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56381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27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94060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28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22300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29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90758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58421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30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3776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3287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9436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2034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702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737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E93F5-386D-46C1-AED3-8A7E51F89105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17804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B7099E1-DF10-2B41-8532-CAA5267F1F05}"/>
              </a:ext>
            </a:extLst>
          </p:cNvPr>
          <p:cNvSpPr/>
          <p:nvPr userDrawn="1"/>
        </p:nvSpPr>
        <p:spPr>
          <a:xfrm>
            <a:off x="555453" y="2486498"/>
            <a:ext cx="1496267" cy="796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3446" y="2839334"/>
            <a:ext cx="8355754" cy="45249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  <a:p>
            <a:pPr lvl="1"/>
            <a:endParaRPr lang="en-CA" dirty="0"/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483446" y="3186286"/>
            <a:ext cx="8355754" cy="609600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[Presenter Name], [Presenter Title]</a:t>
            </a:r>
          </a:p>
          <a:p>
            <a:pPr lvl="0"/>
            <a:r>
              <a:rPr lang="en-US" dirty="0"/>
              <a:t>[Month] [Day], [Year]</a:t>
            </a:r>
          </a:p>
        </p:txBody>
      </p:sp>
      <p:sp>
        <p:nvSpPr>
          <p:cNvPr id="22" name="Title 1"/>
          <p:cNvSpPr>
            <a:spLocks noGrp="1"/>
          </p:cNvSpPr>
          <p:nvPr>
            <p:ph type="ctrTitle" hasCustomPrompt="1"/>
          </p:nvPr>
        </p:nvSpPr>
        <p:spPr>
          <a:xfrm>
            <a:off x="472008" y="776545"/>
            <a:ext cx="8348464" cy="1507173"/>
          </a:xfrm>
        </p:spPr>
        <p:txBody>
          <a:bodyPr anchor="b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of Presentation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6725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s (Colour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BFDAEB0-C263-3249-9B91-A576F97273C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4400" y="928470"/>
            <a:ext cx="7315200" cy="3227456"/>
          </a:xfrm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 point you want to emphasize.</a:t>
            </a:r>
            <a:endParaRPr lang="en-CA" dirty="0"/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2C9F18CE-2759-7845-B2CF-3C394A07B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1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504950"/>
            <a:ext cx="7632848" cy="285952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5A4F9AA-7CFA-3E45-A6C5-88CCE63E1F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7544" y="441122"/>
            <a:ext cx="8219256" cy="569218"/>
          </a:xfrm>
        </p:spPr>
        <p:txBody>
          <a:bodyPr anchor="b"/>
          <a:lstStyle>
            <a:lvl1pPr>
              <a:defRPr b="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Text content slide</a:t>
            </a:r>
            <a:endParaRPr lang="en-CA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006B7A1-3531-4A43-95D8-D9F7A67C4654}"/>
              </a:ext>
            </a:extLst>
          </p:cNvPr>
          <p:cNvCxnSpPr>
            <a:cxnSpLocks/>
          </p:cNvCxnSpPr>
          <p:nvPr userDrawn="1"/>
        </p:nvCxnSpPr>
        <p:spPr>
          <a:xfrm>
            <a:off x="560266" y="1059582"/>
            <a:ext cx="802346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id="{A0F159A9-957B-FC4E-A2AD-3E6A961644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5F6A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48"/>
            <a:ext cx="1143000" cy="32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00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40290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E4ECA700-3632-814E-AB1D-75F15F645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5F6A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48"/>
            <a:ext cx="1143000" cy="32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038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 / Contra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624E056-0060-F047-943E-3150CB1524C2}"/>
              </a:ext>
            </a:extLst>
          </p:cNvPr>
          <p:cNvSpPr/>
          <p:nvPr userDrawn="1"/>
        </p:nvSpPr>
        <p:spPr>
          <a:xfrm>
            <a:off x="4572000" y="0"/>
            <a:ext cx="4572000" cy="5067300"/>
          </a:xfrm>
          <a:prstGeom prst="rect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535837"/>
            <a:ext cx="3628206" cy="2908121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9544" y="1535837"/>
            <a:ext cx="3628206" cy="2908121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3DEEA8F2-FD20-C944-86A1-F72E5972C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39544" y="441122"/>
            <a:ext cx="3628206" cy="569218"/>
          </a:xfrm>
        </p:spPr>
        <p:txBody>
          <a:bodyPr anchor="b"/>
          <a:lstStyle>
            <a:lvl1pPr>
              <a:defRPr b="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Concept #2</a:t>
            </a:r>
            <a:endParaRPr lang="en-CA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77A2D19-1116-C84A-B924-7BE0A77CCD2C}"/>
              </a:ext>
            </a:extLst>
          </p:cNvPr>
          <p:cNvCxnSpPr>
            <a:cxnSpLocks/>
          </p:cNvCxnSpPr>
          <p:nvPr userDrawn="1"/>
        </p:nvCxnSpPr>
        <p:spPr>
          <a:xfrm>
            <a:off x="5132266" y="1059582"/>
            <a:ext cx="345146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66886E5-3998-DB46-B647-0C5B0CCFFCC3}"/>
              </a:ext>
            </a:extLst>
          </p:cNvPr>
          <p:cNvCxnSpPr>
            <a:cxnSpLocks/>
          </p:cNvCxnSpPr>
          <p:nvPr userDrawn="1"/>
        </p:nvCxnSpPr>
        <p:spPr>
          <a:xfrm>
            <a:off x="560266" y="1052943"/>
            <a:ext cx="345146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Placeholder 50">
            <a:extLst>
              <a:ext uri="{FF2B5EF4-FFF2-40B4-BE49-F238E27FC236}">
                <a16:creationId xmlns:a16="http://schemas.microsoft.com/office/drawing/2014/main" id="{07D2C18B-0EFA-454F-8FCB-5CA4BEE7A2D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439261"/>
            <a:ext cx="3628206" cy="575469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Concept #1</a:t>
            </a:r>
          </a:p>
        </p:txBody>
      </p:sp>
      <p:sp>
        <p:nvSpPr>
          <p:cNvPr id="53" name="Slide Number Placeholder 1">
            <a:extLst>
              <a:ext uri="{FF2B5EF4-FFF2-40B4-BE49-F238E27FC236}">
                <a16:creationId xmlns:a16="http://schemas.microsoft.com/office/drawing/2014/main" id="{5F3E3FA1-80BF-F740-8EF5-85A3F68265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5F6A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48"/>
            <a:ext cx="1143000" cy="32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933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 / Contrast (Colour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624E056-0060-F047-943E-3150CB1524C2}"/>
              </a:ext>
            </a:extLst>
          </p:cNvPr>
          <p:cNvSpPr/>
          <p:nvPr userDrawn="1"/>
        </p:nvSpPr>
        <p:spPr>
          <a:xfrm>
            <a:off x="4572000" y="0"/>
            <a:ext cx="4572000" cy="506730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535837"/>
            <a:ext cx="3628206" cy="2908121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9544" y="1535837"/>
            <a:ext cx="3628206" cy="2908121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3DEEA8F2-FD20-C944-86A1-F72E5972C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39544" y="441122"/>
            <a:ext cx="3628206" cy="569218"/>
          </a:xfrm>
        </p:spPr>
        <p:txBody>
          <a:bodyPr anchor="b"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Concept #2</a:t>
            </a:r>
            <a:endParaRPr lang="en-CA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77A2D19-1116-C84A-B924-7BE0A77CCD2C}"/>
              </a:ext>
            </a:extLst>
          </p:cNvPr>
          <p:cNvCxnSpPr>
            <a:cxnSpLocks/>
          </p:cNvCxnSpPr>
          <p:nvPr userDrawn="1"/>
        </p:nvCxnSpPr>
        <p:spPr>
          <a:xfrm>
            <a:off x="5132266" y="1059582"/>
            <a:ext cx="3451468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66886E5-3998-DB46-B647-0C5B0CCFFCC3}"/>
              </a:ext>
            </a:extLst>
          </p:cNvPr>
          <p:cNvCxnSpPr>
            <a:cxnSpLocks/>
          </p:cNvCxnSpPr>
          <p:nvPr userDrawn="1"/>
        </p:nvCxnSpPr>
        <p:spPr>
          <a:xfrm>
            <a:off x="560266" y="1052943"/>
            <a:ext cx="3451468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9CD8BCBB-0B06-1640-B37C-E93E1BD483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34161E6-DA0F-F149-8BF3-DDA07282D9A4}"/>
              </a:ext>
            </a:extLst>
          </p:cNvPr>
          <p:cNvSpPr/>
          <p:nvPr userDrawn="1"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Text Placeholder 50">
            <a:extLst>
              <a:ext uri="{FF2B5EF4-FFF2-40B4-BE49-F238E27FC236}">
                <a16:creationId xmlns:a16="http://schemas.microsoft.com/office/drawing/2014/main" id="{27E3A62C-72C3-AD43-99F2-39AEE5FF90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439261"/>
            <a:ext cx="3628206" cy="575469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Concept #1</a:t>
            </a:r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F4F3F1D3-2F04-AA40-8E38-308681225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28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sli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069942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[Insert picture]</a:t>
            </a:r>
            <a:endParaRPr lang="en-CA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483518"/>
            <a:ext cx="8208912" cy="4104456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03483ED2-1B2C-4548-B27C-A24395341A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53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441122"/>
            <a:ext cx="8219256" cy="569218"/>
          </a:xfrm>
        </p:spPr>
        <p:txBody>
          <a:bodyPr anchor="b"/>
          <a:lstStyle>
            <a:lvl1pPr>
              <a:defRPr b="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List or agenda slide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9" y="1419622"/>
            <a:ext cx="7283152" cy="3175001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cxnSp>
        <p:nvCxnSpPr>
          <p:cNvPr id="9" name="Straight Connector 8"/>
          <p:cNvCxnSpPr>
            <a:cxnSpLocks/>
          </p:cNvCxnSpPr>
          <p:nvPr userDrawn="1"/>
        </p:nvCxnSpPr>
        <p:spPr>
          <a:xfrm>
            <a:off x="560267" y="1059582"/>
            <a:ext cx="802346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1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5F6A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00055"/>
            <a:ext cx="1143000" cy="32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908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79289"/>
            <a:ext cx="7772400" cy="1643037"/>
          </a:xfrm>
        </p:spPr>
        <p:txBody>
          <a:bodyPr lIns="0" tIns="0" rIns="0" bIns="0" anchor="b" anchorCtr="0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section title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01723"/>
            <a:ext cx="6400800" cy="1314003"/>
          </a:xfrm>
        </p:spPr>
        <p:txBody>
          <a:bodyPr lIns="0" tIns="0" rIns="0" bIns="0"/>
          <a:lstStyle>
            <a:lvl1pPr marL="0" indent="0" algn="ctr">
              <a:buNone/>
              <a:defRPr b="0" baseline="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subtitle</a:t>
            </a:r>
            <a:endParaRPr lang="en-C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3DB0C4A-0565-5F47-82BA-8B2815B8DA6E}"/>
              </a:ext>
            </a:extLst>
          </p:cNvPr>
          <p:cNvSpPr/>
          <p:nvPr userDrawn="1"/>
        </p:nvSpPr>
        <p:spPr>
          <a:xfrm>
            <a:off x="4233938" y="2511639"/>
            <a:ext cx="676126" cy="7966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Slide Number Placeholder 1">
            <a:extLst>
              <a:ext uri="{FF2B5EF4-FFF2-40B4-BE49-F238E27FC236}">
                <a16:creationId xmlns:a16="http://schemas.microsoft.com/office/drawing/2014/main" id="{C80E4BFF-6BC0-CE48-BDC2-E9AF7A4515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1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5F6A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856" y="123479"/>
            <a:ext cx="1143000" cy="32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006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Dar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1"/>
            <a:ext cx="1143000" cy="32131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5FF3AA9-C096-5042-98A3-25B775F60D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0" y="679289"/>
            <a:ext cx="7772400" cy="1643037"/>
          </a:xfrm>
        </p:spPr>
        <p:txBody>
          <a:bodyPr lIns="0" tIns="0" rIns="0" bIns="0" anchor="b" anchorCtr="0"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section title</a:t>
            </a:r>
            <a:endParaRPr lang="en-CA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039A923-0258-164F-A488-8BC51BE10E1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71600" y="2801723"/>
            <a:ext cx="6400800" cy="1314003"/>
          </a:xfrm>
        </p:spPr>
        <p:txBody>
          <a:bodyPr lIns="0" tIns="0" rIns="0" bIns="0"/>
          <a:lstStyle>
            <a:lvl1pPr marL="0" indent="0" algn="ctr">
              <a:buNone/>
              <a:defRPr b="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subtitle</a:t>
            </a:r>
            <a:endParaRPr lang="en-CA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60EB15-79C0-8843-996A-FDCECF1B1958}"/>
              </a:ext>
            </a:extLst>
          </p:cNvPr>
          <p:cNvSpPr/>
          <p:nvPr userDrawn="1"/>
        </p:nvSpPr>
        <p:spPr>
          <a:xfrm>
            <a:off x="4233938" y="2511639"/>
            <a:ext cx="676126" cy="7966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1AC16F65-694D-F14E-9914-32F826C698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1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13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Colour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1"/>
            <a:ext cx="1143000" cy="32131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BBBC93A-5772-BA44-A64A-AA8C527E242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0" y="679289"/>
            <a:ext cx="7772400" cy="1643037"/>
          </a:xfrm>
        </p:spPr>
        <p:txBody>
          <a:bodyPr lIns="0" tIns="0" rIns="0" bIns="0" anchor="b" anchorCtr="0"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section title</a:t>
            </a:r>
            <a:endParaRPr lang="en-CA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B57F7FB-B53B-F94F-9170-031F1333F6D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71600" y="2801723"/>
            <a:ext cx="6400800" cy="1314003"/>
          </a:xfrm>
        </p:spPr>
        <p:txBody>
          <a:bodyPr lIns="0" tIns="0" rIns="0" bIns="0"/>
          <a:lstStyle>
            <a:lvl1pPr marL="0" indent="0" algn="ctr">
              <a:buNone/>
              <a:defRPr b="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subtitle</a:t>
            </a:r>
            <a:endParaRPr lang="en-C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4F7847-ACE9-6349-B9B4-E73FA7DBDEDC}"/>
              </a:ext>
            </a:extLst>
          </p:cNvPr>
          <p:cNvSpPr/>
          <p:nvPr userDrawn="1"/>
        </p:nvSpPr>
        <p:spPr>
          <a:xfrm>
            <a:off x="4233938" y="2511639"/>
            <a:ext cx="676126" cy="796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6001A301-434E-A44D-80D0-6002EEEA94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1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06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07034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8443C66-28E3-894E-ADFB-0D0E71F3ABFB}"/>
              </a:ext>
            </a:extLst>
          </p:cNvPr>
          <p:cNvSpPr/>
          <p:nvPr userDrawn="1"/>
        </p:nvSpPr>
        <p:spPr>
          <a:xfrm>
            <a:off x="555453" y="2486498"/>
            <a:ext cx="1496267" cy="7966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940BA24-46BE-EC46-90EA-EE6B28A526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3446" y="2839334"/>
            <a:ext cx="8355754" cy="45249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  <a:p>
            <a:pPr lvl="1"/>
            <a:endParaRPr lang="en-CA" dirty="0"/>
          </a:p>
        </p:txBody>
      </p:sp>
      <p:sp>
        <p:nvSpPr>
          <p:cNvPr id="17" name="Text Placeholder 21">
            <a:extLst>
              <a:ext uri="{FF2B5EF4-FFF2-40B4-BE49-F238E27FC236}">
                <a16:creationId xmlns:a16="http://schemas.microsoft.com/office/drawing/2014/main" id="{1F1B8A6B-31F6-D24F-9107-3F874DBA32E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3446" y="3186286"/>
            <a:ext cx="8355754" cy="609600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[Presenter Name], [Presenter Title]</a:t>
            </a:r>
          </a:p>
          <a:p>
            <a:pPr lvl="0"/>
            <a:r>
              <a:rPr lang="en-US" dirty="0"/>
              <a:t>[Month] [Day], [Year]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228A715B-9DE5-CE47-9A7C-B601EA34C3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2008" y="776545"/>
            <a:ext cx="8348464" cy="1507173"/>
          </a:xfrm>
        </p:spPr>
        <p:txBody>
          <a:bodyPr anchor="b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of Presentation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9307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s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928471"/>
            <a:ext cx="7315200" cy="3227456"/>
          </a:xfrm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 point you want to emphasize.</a:t>
            </a:r>
            <a:endParaRPr lang="en-CA" dirty="0"/>
          </a:p>
        </p:txBody>
      </p: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425FD500-ADFA-CF4B-80F1-FD72C6992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1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5F6A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49"/>
            <a:ext cx="1143000" cy="32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0601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s (Dar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1"/>
            <a:ext cx="1143000" cy="32131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D6C6EC09-260E-7844-A3F8-F74886BBBE8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4400" y="928471"/>
            <a:ext cx="7315200" cy="3227456"/>
          </a:xfrm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 point you want to emphasize.</a:t>
            </a:r>
            <a:endParaRPr lang="en-CA" dirty="0"/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4BD0DB17-994A-D740-9A0F-0902A7FFCF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1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2838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s (Colour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1"/>
            <a:ext cx="1143000" cy="32131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BFDAEB0-C263-3249-9B91-A576F97273C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4400" y="928471"/>
            <a:ext cx="7315200" cy="3227456"/>
          </a:xfrm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 point you want to emphasize.</a:t>
            </a:r>
            <a:endParaRPr lang="en-CA" dirty="0"/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2C9F18CE-2759-7845-B2CF-3C394A07B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1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7502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7" y="1504951"/>
            <a:ext cx="7632848" cy="285952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5A4F9AA-7CFA-3E45-A6C5-88CCE63E1F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7544" y="441122"/>
            <a:ext cx="8219256" cy="569218"/>
          </a:xfrm>
        </p:spPr>
        <p:txBody>
          <a:bodyPr anchor="b"/>
          <a:lstStyle>
            <a:lvl1pPr>
              <a:defRPr b="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Text content slide</a:t>
            </a:r>
            <a:endParaRPr lang="en-CA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006B7A1-3531-4A43-95D8-D9F7A67C4654}"/>
              </a:ext>
            </a:extLst>
          </p:cNvPr>
          <p:cNvCxnSpPr>
            <a:cxnSpLocks/>
          </p:cNvCxnSpPr>
          <p:nvPr userDrawn="1"/>
        </p:nvCxnSpPr>
        <p:spPr>
          <a:xfrm>
            <a:off x="560267" y="1059582"/>
            <a:ext cx="802346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id="{A0F159A9-957B-FC4E-A2AD-3E6A961644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15697" y="4731991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5F6A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95486"/>
            <a:ext cx="1143000" cy="32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352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40290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E4ECA700-3632-814E-AB1D-75F15F645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1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5F6A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49"/>
            <a:ext cx="1143000" cy="32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3213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 / Contra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624E056-0060-F047-943E-3150CB1524C2}"/>
              </a:ext>
            </a:extLst>
          </p:cNvPr>
          <p:cNvSpPr/>
          <p:nvPr userDrawn="1"/>
        </p:nvSpPr>
        <p:spPr>
          <a:xfrm>
            <a:off x="4572000" y="0"/>
            <a:ext cx="4572000" cy="5067300"/>
          </a:xfrm>
          <a:prstGeom prst="rect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535838"/>
            <a:ext cx="3628206" cy="2908121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9544" y="1535838"/>
            <a:ext cx="3628206" cy="2908121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3DEEA8F2-FD20-C944-86A1-F72E5972C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39544" y="441122"/>
            <a:ext cx="3628206" cy="569218"/>
          </a:xfrm>
        </p:spPr>
        <p:txBody>
          <a:bodyPr anchor="b"/>
          <a:lstStyle>
            <a:lvl1pPr>
              <a:defRPr b="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Concept #2</a:t>
            </a:r>
            <a:endParaRPr lang="en-CA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77A2D19-1116-C84A-B924-7BE0A77CCD2C}"/>
              </a:ext>
            </a:extLst>
          </p:cNvPr>
          <p:cNvCxnSpPr>
            <a:cxnSpLocks/>
          </p:cNvCxnSpPr>
          <p:nvPr userDrawn="1"/>
        </p:nvCxnSpPr>
        <p:spPr>
          <a:xfrm>
            <a:off x="5132267" y="1059582"/>
            <a:ext cx="345146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66886E5-3998-DB46-B647-0C5B0CCFFCC3}"/>
              </a:ext>
            </a:extLst>
          </p:cNvPr>
          <p:cNvCxnSpPr>
            <a:cxnSpLocks/>
          </p:cNvCxnSpPr>
          <p:nvPr userDrawn="1"/>
        </p:nvCxnSpPr>
        <p:spPr>
          <a:xfrm>
            <a:off x="560267" y="1052943"/>
            <a:ext cx="345146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Placeholder 50">
            <a:extLst>
              <a:ext uri="{FF2B5EF4-FFF2-40B4-BE49-F238E27FC236}">
                <a16:creationId xmlns:a16="http://schemas.microsoft.com/office/drawing/2014/main" id="{07D2C18B-0EFA-454F-8FCB-5CA4BEE7A2D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439262"/>
            <a:ext cx="3628206" cy="575469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Concept #1</a:t>
            </a:r>
          </a:p>
        </p:txBody>
      </p:sp>
      <p:sp>
        <p:nvSpPr>
          <p:cNvPr id="53" name="Slide Number Placeholder 1">
            <a:extLst>
              <a:ext uri="{FF2B5EF4-FFF2-40B4-BE49-F238E27FC236}">
                <a16:creationId xmlns:a16="http://schemas.microsoft.com/office/drawing/2014/main" id="{5F3E3FA1-80BF-F740-8EF5-85A3F68265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1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5F6A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49"/>
            <a:ext cx="1143000" cy="32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2925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 / Contrast (Colour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624E056-0060-F047-943E-3150CB1524C2}"/>
              </a:ext>
            </a:extLst>
          </p:cNvPr>
          <p:cNvSpPr/>
          <p:nvPr userDrawn="1"/>
        </p:nvSpPr>
        <p:spPr>
          <a:xfrm>
            <a:off x="4572000" y="0"/>
            <a:ext cx="4572000" cy="506730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535838"/>
            <a:ext cx="3628206" cy="2908121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9544" y="1535838"/>
            <a:ext cx="3628206" cy="2908121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3DEEA8F2-FD20-C944-86A1-F72E5972C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39544" y="441122"/>
            <a:ext cx="3628206" cy="569218"/>
          </a:xfrm>
        </p:spPr>
        <p:txBody>
          <a:bodyPr anchor="b"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Concept #2</a:t>
            </a:r>
            <a:endParaRPr lang="en-CA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77A2D19-1116-C84A-B924-7BE0A77CCD2C}"/>
              </a:ext>
            </a:extLst>
          </p:cNvPr>
          <p:cNvCxnSpPr>
            <a:cxnSpLocks/>
          </p:cNvCxnSpPr>
          <p:nvPr userDrawn="1"/>
        </p:nvCxnSpPr>
        <p:spPr>
          <a:xfrm>
            <a:off x="5132267" y="1059582"/>
            <a:ext cx="3451468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66886E5-3998-DB46-B647-0C5B0CCFFCC3}"/>
              </a:ext>
            </a:extLst>
          </p:cNvPr>
          <p:cNvCxnSpPr>
            <a:cxnSpLocks/>
          </p:cNvCxnSpPr>
          <p:nvPr userDrawn="1"/>
        </p:nvCxnSpPr>
        <p:spPr>
          <a:xfrm>
            <a:off x="560267" y="1052943"/>
            <a:ext cx="3451468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9CD8BCBB-0B06-1640-B37C-E93E1BD483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1"/>
            <a:ext cx="1143000" cy="32131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34161E6-DA0F-F149-8BF3-DDA07282D9A4}"/>
              </a:ext>
            </a:extLst>
          </p:cNvPr>
          <p:cNvSpPr/>
          <p:nvPr userDrawn="1"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 dirty="0"/>
          </a:p>
        </p:txBody>
      </p:sp>
      <p:sp>
        <p:nvSpPr>
          <p:cNvPr id="13" name="Text Placeholder 50">
            <a:extLst>
              <a:ext uri="{FF2B5EF4-FFF2-40B4-BE49-F238E27FC236}">
                <a16:creationId xmlns:a16="http://schemas.microsoft.com/office/drawing/2014/main" id="{27E3A62C-72C3-AD43-99F2-39AEE5FF90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439262"/>
            <a:ext cx="3628206" cy="575469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Concept #1</a:t>
            </a:r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F4F3F1D3-2F04-AA40-8E38-308681225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1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969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sli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9144000" cy="5069942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[Insert picture]</a:t>
            </a:r>
            <a:endParaRPr lang="en-CA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483518"/>
            <a:ext cx="8208912" cy="4104456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189" indent="0">
              <a:buNone/>
              <a:defRPr>
                <a:solidFill>
                  <a:schemeClr val="bg1"/>
                </a:solidFill>
              </a:defRPr>
            </a:lvl2pPr>
            <a:lvl3pPr marL="914378" indent="0">
              <a:buNone/>
              <a:defRPr>
                <a:solidFill>
                  <a:schemeClr val="bg1"/>
                </a:solidFill>
              </a:defRPr>
            </a:lvl3pPr>
            <a:lvl4pPr marL="1371566" indent="0">
              <a:buNone/>
              <a:defRPr>
                <a:solidFill>
                  <a:schemeClr val="bg1"/>
                </a:solidFill>
              </a:defRPr>
            </a:lvl4pPr>
            <a:lvl5pPr marL="1828754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03483ED2-1B2C-4548-B27C-A24395341A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1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377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1"/>
            <a:ext cx="1143000" cy="32131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B7099E1-DF10-2B41-8532-CAA5267F1F05}"/>
              </a:ext>
            </a:extLst>
          </p:cNvPr>
          <p:cNvSpPr/>
          <p:nvPr userDrawn="1"/>
        </p:nvSpPr>
        <p:spPr>
          <a:xfrm>
            <a:off x="555454" y="2486499"/>
            <a:ext cx="1496267" cy="796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3447" y="2839334"/>
            <a:ext cx="8355754" cy="45249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</a:defRPr>
            </a:lvl1pPr>
            <a:lvl2pPr marL="0" marR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  <a:p>
            <a:pPr lvl="1"/>
            <a:endParaRPr lang="en-CA" dirty="0"/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483447" y="3186286"/>
            <a:ext cx="8355754" cy="609600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[Presenter Name], [Presenter Title]</a:t>
            </a:r>
          </a:p>
          <a:p>
            <a:pPr lvl="0"/>
            <a:r>
              <a:rPr lang="en-US" dirty="0"/>
              <a:t>[Month] [Day], [Year]</a:t>
            </a:r>
          </a:p>
        </p:txBody>
      </p:sp>
      <p:sp>
        <p:nvSpPr>
          <p:cNvPr id="22" name="Title 1"/>
          <p:cNvSpPr>
            <a:spLocks noGrp="1"/>
          </p:cNvSpPr>
          <p:nvPr>
            <p:ph type="ctrTitle" hasCustomPrompt="1"/>
          </p:nvPr>
        </p:nvSpPr>
        <p:spPr>
          <a:xfrm>
            <a:off x="472008" y="776546"/>
            <a:ext cx="8348464" cy="1507173"/>
          </a:xfrm>
        </p:spPr>
        <p:txBody>
          <a:bodyPr anchor="b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of Presentation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732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 userDrawn="1"/>
        </p:nvSpPr>
        <p:spPr>
          <a:xfrm>
            <a:off x="555453" y="2486498"/>
            <a:ext cx="1496267" cy="796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2A50F4C-F19A-854F-A096-57CE3873BB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2008" y="776545"/>
            <a:ext cx="8348464" cy="1507173"/>
          </a:xfrm>
        </p:spPr>
        <p:txBody>
          <a:bodyPr anchor="b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Closing note (</a:t>
            </a:r>
            <a:r>
              <a:rPr lang="en-US" dirty="0" err="1"/>
              <a:t>eg.</a:t>
            </a:r>
            <a:r>
              <a:rPr lang="en-US" dirty="0"/>
              <a:t> ”Discuss”)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1553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441122"/>
            <a:ext cx="8219256" cy="569218"/>
          </a:xfrm>
        </p:spPr>
        <p:txBody>
          <a:bodyPr anchor="b"/>
          <a:lstStyle>
            <a:lvl1pPr>
              <a:defRPr b="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List or agenda slide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419621"/>
            <a:ext cx="7283152" cy="3175001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cxnSp>
        <p:nvCxnSpPr>
          <p:cNvPr id="9" name="Straight Connector 8"/>
          <p:cNvCxnSpPr>
            <a:cxnSpLocks/>
          </p:cNvCxnSpPr>
          <p:nvPr userDrawn="1"/>
        </p:nvCxnSpPr>
        <p:spPr>
          <a:xfrm>
            <a:off x="560266" y="1059582"/>
            <a:ext cx="802346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5F6A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48"/>
            <a:ext cx="1143000" cy="32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73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79288"/>
            <a:ext cx="7772400" cy="1643037"/>
          </a:xfrm>
        </p:spPr>
        <p:txBody>
          <a:bodyPr lIns="0" tIns="0" rIns="0" bIns="0" anchor="b" anchorCtr="0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section title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01722"/>
            <a:ext cx="6400800" cy="1314003"/>
          </a:xfrm>
        </p:spPr>
        <p:txBody>
          <a:bodyPr lIns="0" tIns="0" rIns="0" bIns="0"/>
          <a:lstStyle>
            <a:lvl1pPr marL="0" indent="0" algn="ctr">
              <a:buNone/>
              <a:defRPr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subtitle</a:t>
            </a:r>
            <a:endParaRPr lang="en-C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3DB0C4A-0565-5F47-82BA-8B2815B8DA6E}"/>
              </a:ext>
            </a:extLst>
          </p:cNvPr>
          <p:cNvSpPr/>
          <p:nvPr userDrawn="1"/>
        </p:nvSpPr>
        <p:spPr>
          <a:xfrm>
            <a:off x="4233937" y="2511639"/>
            <a:ext cx="676126" cy="7966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Slide Number Placeholder 1">
            <a:extLst>
              <a:ext uri="{FF2B5EF4-FFF2-40B4-BE49-F238E27FC236}">
                <a16:creationId xmlns:a16="http://schemas.microsoft.com/office/drawing/2014/main" id="{C80E4BFF-6BC0-CE48-BDC2-E9AF7A4515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5F6A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48"/>
            <a:ext cx="1143000" cy="32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96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Dar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5FF3AA9-C096-5042-98A3-25B775F60D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0" y="679288"/>
            <a:ext cx="7772400" cy="1643037"/>
          </a:xfrm>
        </p:spPr>
        <p:txBody>
          <a:bodyPr lIns="0" tIns="0" rIns="0" bIns="0" anchor="b" anchorCtr="0"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section title</a:t>
            </a:r>
            <a:endParaRPr lang="en-CA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039A923-0258-164F-A488-8BC51BE10E1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71600" y="2801722"/>
            <a:ext cx="6400800" cy="1314003"/>
          </a:xfrm>
        </p:spPr>
        <p:txBody>
          <a:bodyPr lIns="0" tIns="0" rIns="0" bIns="0"/>
          <a:lstStyle>
            <a:lvl1pPr marL="0" indent="0" algn="ctr">
              <a:buNone/>
              <a:defRPr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subtitle</a:t>
            </a:r>
            <a:endParaRPr lang="en-CA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60EB15-79C0-8843-996A-FDCECF1B1958}"/>
              </a:ext>
            </a:extLst>
          </p:cNvPr>
          <p:cNvSpPr/>
          <p:nvPr userDrawn="1"/>
        </p:nvSpPr>
        <p:spPr>
          <a:xfrm>
            <a:off x="4233937" y="2511639"/>
            <a:ext cx="676126" cy="7966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1AC16F65-694D-F14E-9914-32F826C698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0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Colour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BBBC93A-5772-BA44-A64A-AA8C527E242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0" y="679288"/>
            <a:ext cx="7772400" cy="1643037"/>
          </a:xfrm>
        </p:spPr>
        <p:txBody>
          <a:bodyPr lIns="0" tIns="0" rIns="0" bIns="0" anchor="b" anchorCtr="0"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section title</a:t>
            </a:r>
            <a:endParaRPr lang="en-CA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B57F7FB-B53B-F94F-9170-031F1333F6D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71600" y="2801722"/>
            <a:ext cx="6400800" cy="1314003"/>
          </a:xfrm>
        </p:spPr>
        <p:txBody>
          <a:bodyPr lIns="0" tIns="0" rIns="0" bIns="0"/>
          <a:lstStyle>
            <a:lvl1pPr marL="0" indent="0" algn="ctr">
              <a:buNone/>
              <a:defRPr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subtitle</a:t>
            </a:r>
            <a:endParaRPr lang="en-C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4F7847-ACE9-6349-B9B4-E73FA7DBDEDC}"/>
              </a:ext>
            </a:extLst>
          </p:cNvPr>
          <p:cNvSpPr/>
          <p:nvPr userDrawn="1"/>
        </p:nvSpPr>
        <p:spPr>
          <a:xfrm>
            <a:off x="4233937" y="2511639"/>
            <a:ext cx="676126" cy="796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6001A301-434E-A44D-80D0-6002EEEA94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86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s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928470"/>
            <a:ext cx="7315200" cy="3227456"/>
          </a:xfrm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 point you want to emphasize.</a:t>
            </a:r>
            <a:endParaRPr lang="en-CA" dirty="0"/>
          </a:p>
        </p:txBody>
      </p: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425FD500-ADFA-CF4B-80F1-FD72C6992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5F6A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48"/>
            <a:ext cx="1143000" cy="32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24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s (Dar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D6C6EC09-260E-7844-A3F8-F74886BBBE8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4400" y="928470"/>
            <a:ext cx="7315200" cy="3227456"/>
          </a:xfrm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 point you want to emphasize.</a:t>
            </a:r>
            <a:endParaRPr lang="en-CA" dirty="0"/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4BD0DB17-994A-D740-9A0F-0902A7FFCF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29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CA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CA" altLang="en-US" dirty="0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FE7B64DD-F595-6A45-AC73-099B6C2C5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MSIPCMContentMarking" descr="{&quot;HashCode&quot;:-1542678785,&quot;Placement&quot;:&quot;Footer&quot;,&quot;Top&quot;:382.997253,&quot;Left&quot;:0.0,&quot;SlideWidth&quot;:720,&quot;SlideHeight&quot;:405}"/>
          <p:cNvSpPr txBox="1"/>
          <p:nvPr userDrawn="1"/>
        </p:nvSpPr>
        <p:spPr>
          <a:xfrm>
            <a:off x="0" y="4864065"/>
            <a:ext cx="1804584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</a:rPr>
              <a:t>Classification: Protected 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48" r:id="rId2"/>
    <p:sldLayoutId id="2147483718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0" kern="1200">
          <a:solidFill>
            <a:srgbClr val="36424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3642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3642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rgbClr val="3642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rgbClr val="3642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rgbClr val="3642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text styles</a:t>
            </a:r>
          </a:p>
          <a:p>
            <a:pPr lvl="1"/>
            <a:r>
              <a:rPr lang="en-CA" altLang="en-US" dirty="0"/>
              <a:t>Second level</a:t>
            </a:r>
          </a:p>
          <a:p>
            <a:pPr lvl="2"/>
            <a:r>
              <a:rPr lang="en-CA" altLang="en-US" dirty="0"/>
              <a:t>Third level</a:t>
            </a:r>
          </a:p>
          <a:p>
            <a:pPr lvl="3"/>
            <a:r>
              <a:rPr lang="en-CA" altLang="en-US" dirty="0"/>
              <a:t>Fourth level</a:t>
            </a:r>
          </a:p>
          <a:p>
            <a:pPr lvl="4"/>
            <a:r>
              <a:rPr lang="en-CA" altLang="en-US" dirty="0"/>
              <a:t>Fifth level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5E2C69AA-B9CD-974F-A121-DCA8EC116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MSIPCMContentMarking" descr="{&quot;HashCode&quot;:-1542678785,&quot;Placement&quot;:&quot;Footer&quot;,&quot;Top&quot;:382.997253,&quot;Left&quot;:0.0,&quot;SlideWidth&quot;:720,&quot;SlideHeight&quot;:405}"/>
          <p:cNvSpPr txBox="1"/>
          <p:nvPr userDrawn="1"/>
        </p:nvSpPr>
        <p:spPr>
          <a:xfrm>
            <a:off x="0" y="4864065"/>
            <a:ext cx="1804584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</a:rPr>
              <a:t>Classification: Protected A</a:t>
            </a:r>
          </a:p>
        </p:txBody>
      </p:sp>
    </p:spTree>
    <p:extLst>
      <p:ext uri="{BB962C8B-B14F-4D97-AF65-F5344CB8AC3E}">
        <p14:creationId xmlns:p14="http://schemas.microsoft.com/office/powerpoint/2010/main" val="234459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12" r:id="rId2"/>
    <p:sldLayoutId id="2147483747" r:id="rId3"/>
    <p:sldLayoutId id="2147483750" r:id="rId4"/>
    <p:sldLayoutId id="2147483745" r:id="rId5"/>
    <p:sldLayoutId id="2147483749" r:id="rId6"/>
    <p:sldLayoutId id="2147483751" r:id="rId7"/>
    <p:sldLayoutId id="2147483713" r:id="rId8"/>
    <p:sldLayoutId id="2147483715" r:id="rId9"/>
    <p:sldLayoutId id="2147483716" r:id="rId10"/>
    <p:sldLayoutId id="2147483752" r:id="rId11"/>
    <p:sldLayoutId id="214748371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text styles</a:t>
            </a:r>
          </a:p>
          <a:p>
            <a:pPr lvl="1"/>
            <a:r>
              <a:rPr lang="en-CA" altLang="en-US" dirty="0"/>
              <a:t>Second level</a:t>
            </a:r>
          </a:p>
          <a:p>
            <a:pPr lvl="2"/>
            <a:r>
              <a:rPr lang="en-CA" altLang="en-US" dirty="0"/>
              <a:t>Third level</a:t>
            </a:r>
          </a:p>
          <a:p>
            <a:pPr lvl="3"/>
            <a:r>
              <a:rPr lang="en-CA" altLang="en-US" dirty="0"/>
              <a:t>Fourth level</a:t>
            </a:r>
          </a:p>
          <a:p>
            <a:pPr lvl="4"/>
            <a:r>
              <a:rPr lang="en-CA" altLang="en-US" dirty="0"/>
              <a:t>Fifth level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 dirty="0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5E2C69AA-B9CD-974F-A121-DCA8EC116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70776" y="4731546"/>
            <a:ext cx="4320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MSIPCMContentMarking" descr="{&quot;HashCode&quot;:-1542678785,&quot;Placement&quot;:&quot;Footer&quot;,&quot;Top&quot;:382.997253,&quot;Left&quot;:0.0,&quot;SlideWidth&quot;:720,&quot;SlideHeight&quot;:405}"/>
          <p:cNvSpPr txBox="1"/>
          <p:nvPr userDrawn="1"/>
        </p:nvSpPr>
        <p:spPr>
          <a:xfrm>
            <a:off x="0" y="4864065"/>
            <a:ext cx="1804584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CA" sz="1100" dirty="0">
                <a:solidFill>
                  <a:srgbClr val="000000"/>
                </a:solidFill>
                <a:latin typeface="Calibri" panose="020F0502020204030204" pitchFamily="34" charset="0"/>
              </a:rPr>
              <a:t>Classification: Protected A</a:t>
            </a:r>
          </a:p>
        </p:txBody>
      </p:sp>
    </p:spTree>
    <p:extLst>
      <p:ext uri="{BB962C8B-B14F-4D97-AF65-F5344CB8AC3E}">
        <p14:creationId xmlns:p14="http://schemas.microsoft.com/office/powerpoint/2010/main" val="337500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6pPr>
      <a:lvl7pPr marL="914378" algn="l" rtl="0" fontAlgn="base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9pPr>
    </p:titleStyle>
    <p:bodyStyle>
      <a:lvl1pPr marL="342892" indent="-3428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31" indent="-28574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2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8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FCSSAA Conference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83446" y="3186286"/>
            <a:ext cx="8355754" cy="825624"/>
          </a:xfrm>
        </p:spPr>
        <p:txBody>
          <a:bodyPr>
            <a:normAutofit/>
          </a:bodyPr>
          <a:lstStyle/>
          <a:p>
            <a:r>
              <a:rPr lang="en-US" dirty="0"/>
              <a:t>November 17, 2022</a:t>
            </a:r>
          </a:p>
          <a:p>
            <a:r>
              <a:rPr lang="en-US" dirty="0"/>
              <a:t>Courtney Rippin Kaufman, Director, Community Preventive Initiatives</a:t>
            </a:r>
          </a:p>
          <a:p>
            <a:r>
              <a:rPr lang="en-US" dirty="0"/>
              <a:t>Mellissa Kraft, Executive Director, FCSSAA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FCSS 101</a:t>
            </a:r>
          </a:p>
        </p:txBody>
      </p:sp>
    </p:spTree>
    <p:extLst>
      <p:ext uri="{BB962C8B-B14F-4D97-AF65-F5344CB8AC3E}">
        <p14:creationId xmlns:p14="http://schemas.microsoft.com/office/powerpoint/2010/main" val="3896210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Governance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98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Governance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751550"/>
              </p:ext>
            </p:extLst>
          </p:nvPr>
        </p:nvGraphicFramePr>
        <p:xfrm>
          <a:off x="0" y="1059582"/>
          <a:ext cx="9144001" cy="408391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522211">
                  <a:extLst>
                    <a:ext uri="{9D8B030D-6E8A-4147-A177-3AD203B41FA5}">
                      <a16:colId xmlns:a16="http://schemas.microsoft.com/office/drawing/2014/main" val="1664106044"/>
                    </a:ext>
                  </a:extLst>
                </a:gridCol>
                <a:gridCol w="3810895">
                  <a:extLst>
                    <a:ext uri="{9D8B030D-6E8A-4147-A177-3AD203B41FA5}">
                      <a16:colId xmlns:a16="http://schemas.microsoft.com/office/drawing/2014/main" val="2393663999"/>
                    </a:ext>
                  </a:extLst>
                </a:gridCol>
                <a:gridCol w="3810895">
                  <a:extLst>
                    <a:ext uri="{9D8B030D-6E8A-4147-A177-3AD203B41FA5}">
                      <a16:colId xmlns:a16="http://schemas.microsoft.com/office/drawing/2014/main" val="97698172"/>
                    </a:ext>
                  </a:extLst>
                </a:gridCol>
              </a:tblGrid>
              <a:tr h="2685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1" marR="386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Program Advisory Team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1" marR="386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Steering Committee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1" marR="38681" marT="0" marB="0"/>
                </a:tc>
                <a:extLst>
                  <a:ext uri="{0D108BD9-81ED-4DB2-BD59-A6C34878D82A}">
                    <a16:rowId xmlns:a16="http://schemas.microsoft.com/office/drawing/2014/main" val="4001449087"/>
                  </a:ext>
                </a:extLst>
              </a:tr>
              <a:tr h="781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Purpose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1" marR="386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Connect GoA FCSS program staff, FCSSAA, and Local FCSS Programs at the operational level to support FCSS Program accountability.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1" marR="386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Formally connects and fosters a positive working relationship between the GoA and external FCSS stakeholders.</a:t>
                      </a:r>
                    </a:p>
                  </a:txBody>
                  <a:tcPr marL="38681" marR="38681" marT="0" marB="0"/>
                </a:tc>
                <a:extLst>
                  <a:ext uri="{0D108BD9-81ED-4DB2-BD59-A6C34878D82A}">
                    <a16:rowId xmlns:a16="http://schemas.microsoft.com/office/drawing/2014/main" val="1651028342"/>
                  </a:ext>
                </a:extLst>
              </a:tr>
              <a:tr h="1869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Membership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1" marR="38681" marT="0" marB="0"/>
                </a:tc>
                <a:tc>
                  <a:txBody>
                    <a:bodyPr/>
                    <a:lstStyle/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Civil Society and Community Initiatives Executive Director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FCSSAA Executive Director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FCSS Directors Network members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GoA FCSS Program Staff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FCSSAA Program Staff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1" marR="38681" marT="0" marB="0"/>
                </a:tc>
                <a:tc>
                  <a:txBody>
                    <a:bodyPr/>
                    <a:lstStyle/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Assistant Deputy Ministers (representing cross ministry partners)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FCSSAA Board President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FCSSAA Executive Director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Alberta Municipalities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Rural Municipalities of Alberta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Metis Settlement General Council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FCSS Directors’ Network representatives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1" marR="38681" marT="0" marB="0"/>
                </a:tc>
                <a:extLst>
                  <a:ext uri="{0D108BD9-81ED-4DB2-BD59-A6C34878D82A}">
                    <a16:rowId xmlns:a16="http://schemas.microsoft.com/office/drawing/2014/main" val="1239373196"/>
                  </a:ext>
                </a:extLst>
              </a:tr>
              <a:tr h="1164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Functions</a:t>
                      </a:r>
                    </a:p>
                  </a:txBody>
                  <a:tcPr marL="38681" marR="38681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Operational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focus with work plan including: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Developing and maintaining training material program guides, and program policies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operational issues and trends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1" marR="38681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Provides strategic oversight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 matters including: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Implementation of the framework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Provincial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level trends and emerging needs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Opportunities for continuous improvement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1" marR="38681" marT="0" marB="0"/>
                </a:tc>
                <a:extLst>
                  <a:ext uri="{0D108BD9-81ED-4DB2-BD59-A6C34878D82A}">
                    <a16:rowId xmlns:a16="http://schemas.microsoft.com/office/drawing/2014/main" val="2180235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116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FCSSAA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Working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556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16016" y="699542"/>
            <a:ext cx="4176464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67544" y="1131590"/>
            <a:ext cx="3628206" cy="2908121"/>
          </a:xfrm>
        </p:spPr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lvl="0"/>
            <a:r>
              <a:rPr lang="en-US" dirty="0"/>
              <a:t>308 Municipalities and 8 Metis Settlements, organized into 210 local programs </a:t>
            </a:r>
            <a:br>
              <a:rPr lang="en-US" dirty="0"/>
            </a:br>
            <a:r>
              <a:rPr lang="en-US" dirty="0"/>
              <a:t>	(Oct 1, 2022)</a:t>
            </a:r>
          </a:p>
          <a:p>
            <a:pPr lvl="0"/>
            <a:r>
              <a:rPr lang="en-US" dirty="0"/>
              <a:t>Over 98% of the population resides in communities with FCSS programs</a:t>
            </a:r>
          </a:p>
          <a:p>
            <a:pPr lvl="0"/>
            <a:r>
              <a:rPr lang="en-US" dirty="0"/>
              <a:t>8 FCSS regions in the province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FCSS in Alberta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Picture 6" descr="FCSSmap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40335"/>
            <a:ext cx="2552914" cy="4462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1695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FCSS Bodies Relate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347614"/>
            <a:ext cx="4109874" cy="32270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4285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059582"/>
            <a:ext cx="7632848" cy="2859527"/>
          </a:xfrm>
        </p:spPr>
        <p:txBody>
          <a:bodyPr/>
          <a:lstStyle/>
          <a:p>
            <a:r>
              <a:rPr lang="en-US" sz="2000" dirty="0"/>
              <a:t>Representatives from FCSS regions and the Director’s Network Committee make up the board</a:t>
            </a:r>
          </a:p>
          <a:p>
            <a:r>
              <a:rPr lang="en-US" sz="2000" dirty="0"/>
              <a:t>Strong voice on behalf of FCSS programs, advocating to government and non-government organizations on issues that impact FCSS</a:t>
            </a:r>
          </a:p>
          <a:p>
            <a:r>
              <a:rPr lang="en-US" sz="2000" dirty="0"/>
              <a:t>Works closely with the ministry; solid relationship with other ministries and non-government organizations related to FCSS</a:t>
            </a:r>
          </a:p>
          <a:p>
            <a:r>
              <a:rPr lang="en-US" sz="2000" dirty="0"/>
              <a:t>Annual conference in November and regular learning opportunities</a:t>
            </a:r>
          </a:p>
          <a:p>
            <a:r>
              <a:rPr lang="en-US" sz="2000" dirty="0"/>
              <a:t>Regional meetings occur in the spring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FCSS Association of Alberta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8A045F68-CCAA-4A32-A336-91D060FC7B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225" y="3968351"/>
            <a:ext cx="2499207" cy="69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39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FCSS Administration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Program Structure and Municipal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113937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Single Program</a:t>
            </a:r>
          </a:p>
          <a:p>
            <a:r>
              <a:rPr lang="en-US" sz="2800" dirty="0"/>
              <a:t>Multi Municipality</a:t>
            </a:r>
          </a:p>
          <a:p>
            <a:r>
              <a:rPr lang="en-US" sz="2800" dirty="0"/>
              <a:t>Grant Transfers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FCSS Department</a:t>
            </a:r>
          </a:p>
          <a:p>
            <a:r>
              <a:rPr lang="en-US" sz="2400" dirty="0"/>
              <a:t>Community Services Department</a:t>
            </a:r>
          </a:p>
          <a:p>
            <a:r>
              <a:rPr lang="en-US" sz="2400" dirty="0"/>
              <a:t>Direct Municipal Management</a:t>
            </a:r>
          </a:p>
          <a:p>
            <a:r>
              <a:rPr lang="en-US" sz="2400" dirty="0"/>
              <a:t>Society/Non-Profit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45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67544" y="1131590"/>
            <a:ext cx="3628206" cy="2908121"/>
          </a:xfrm>
        </p:spPr>
        <p:txBody>
          <a:bodyPr/>
          <a:lstStyle/>
          <a:p>
            <a:r>
              <a:rPr lang="en-US" dirty="0"/>
              <a:t>services are provided by FCSS program staff or  service providers under contract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039544" y="1148926"/>
            <a:ext cx="3628206" cy="2908121"/>
          </a:xfrm>
        </p:spPr>
        <p:txBody>
          <a:bodyPr/>
          <a:lstStyle/>
          <a:p>
            <a:r>
              <a:rPr lang="en-US" dirty="0"/>
              <a:t>FCSS funds granted to local organizations and groups to deliver services or projects - “FCSS funded agencies”</a:t>
            </a:r>
          </a:p>
          <a:p>
            <a:r>
              <a:rPr lang="en-US" dirty="0"/>
              <a:t>can be ongoing grants or one-time projects</a:t>
            </a:r>
          </a:p>
          <a:p>
            <a:r>
              <a:rPr lang="en-US" dirty="0"/>
              <a:t>must meet FCSS eligibility guidelines 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Grants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Direct Delivery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030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131888"/>
            <a:ext cx="7632848" cy="2859527"/>
          </a:xfrm>
        </p:spPr>
        <p:txBody>
          <a:bodyPr/>
          <a:lstStyle/>
          <a:p>
            <a:r>
              <a:rPr lang="en-US" dirty="0"/>
              <a:t>Responsibilities:</a:t>
            </a:r>
          </a:p>
          <a:p>
            <a:pPr lvl="1"/>
            <a:r>
              <a:rPr lang="en-US" sz="1800" dirty="0"/>
              <a:t>Develop stronger communities</a:t>
            </a:r>
          </a:p>
          <a:p>
            <a:pPr lvl="1"/>
            <a:r>
              <a:rPr lang="en-US" sz="1800" dirty="0"/>
              <a:t>Promote public participation </a:t>
            </a:r>
          </a:p>
          <a:p>
            <a:pPr lvl="1"/>
            <a:r>
              <a:rPr lang="en-US" sz="1800" dirty="0"/>
              <a:t>Facilitate and promote volunteerism</a:t>
            </a:r>
          </a:p>
          <a:p>
            <a:pPr lvl="1"/>
            <a:r>
              <a:rPr lang="en-US" sz="1800" dirty="0"/>
              <a:t>Use resources efficiently</a:t>
            </a:r>
          </a:p>
          <a:p>
            <a:pPr lvl="1"/>
            <a:r>
              <a:rPr lang="en-US" sz="1800" dirty="0"/>
              <a:t>Coordinate and cooperate with allied service agencies</a:t>
            </a:r>
          </a:p>
          <a:p>
            <a:r>
              <a:rPr lang="en-US" dirty="0"/>
              <a:t>Roles:</a:t>
            </a:r>
          </a:p>
          <a:p>
            <a:pPr lvl="1"/>
            <a:r>
              <a:rPr lang="en-US" sz="1800" dirty="0"/>
              <a:t>Municipal Council</a:t>
            </a:r>
          </a:p>
          <a:p>
            <a:pPr lvl="1"/>
            <a:r>
              <a:rPr lang="en-US" sz="1800" dirty="0"/>
              <a:t>Advisory Board/Committee</a:t>
            </a:r>
          </a:p>
          <a:p>
            <a:pPr lvl="1"/>
            <a:r>
              <a:rPr lang="en-US" sz="1800" dirty="0"/>
              <a:t>FCSS Program Director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Municipal Roles &amp; Responsibilities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31640" y="1131590"/>
            <a:ext cx="7283152" cy="317500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is FCSS?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Program History and Mandate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FCSS Accountability Framework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Prevention Priorities and Strategies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FCSS Works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Governance Structure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Role of the FCSSAA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Program Administration</a:t>
            </a: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Outcomes Model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CA" sz="1600" dirty="0"/>
              <a:t>Program Objective and Key Performance Measures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Eligible Programs and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CA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12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131590"/>
            <a:ext cx="7632848" cy="2859527"/>
          </a:xfrm>
        </p:spPr>
        <p:txBody>
          <a:bodyPr/>
          <a:lstStyle/>
          <a:p>
            <a:r>
              <a:rPr lang="en-US" dirty="0"/>
              <a:t>Community needs assessment</a:t>
            </a:r>
          </a:p>
          <a:p>
            <a:r>
              <a:rPr lang="en-US" dirty="0"/>
              <a:t>Plan programs and services</a:t>
            </a:r>
          </a:p>
          <a:p>
            <a:r>
              <a:rPr lang="en-US" dirty="0"/>
              <a:t>Outcomes monitoring</a:t>
            </a:r>
          </a:p>
          <a:p>
            <a:r>
              <a:rPr lang="en-US" dirty="0"/>
              <a:t>Program evaluation</a:t>
            </a:r>
          </a:p>
          <a:p>
            <a:r>
              <a:rPr lang="en-US" dirty="0"/>
              <a:t>Annual reporting</a:t>
            </a:r>
          </a:p>
          <a:p>
            <a:r>
              <a:rPr lang="en-US" dirty="0"/>
              <a:t>Promote the program and share success stories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394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47614"/>
            <a:ext cx="2087133" cy="285908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Provincial Roles &amp; Responsibilities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3707904" y="1131590"/>
            <a:ext cx="4896544" cy="2908300"/>
          </a:xfrm>
        </p:spPr>
        <p:txBody>
          <a:bodyPr/>
          <a:lstStyle/>
          <a:p>
            <a:r>
              <a:rPr lang="en-US" sz="2200" dirty="0"/>
              <a:t>Coordinate program governance</a:t>
            </a:r>
          </a:p>
          <a:p>
            <a:r>
              <a:rPr lang="en-US" sz="2200" dirty="0"/>
              <a:t>Establish provincial prevention priorities and strategies</a:t>
            </a:r>
          </a:p>
          <a:p>
            <a:r>
              <a:rPr lang="en-US" sz="2200" dirty="0"/>
              <a:t>Ensure accountability</a:t>
            </a:r>
          </a:p>
          <a:p>
            <a:r>
              <a:rPr lang="en-US" sz="2200" dirty="0"/>
              <a:t>Complete program reviews</a:t>
            </a:r>
          </a:p>
          <a:p>
            <a:r>
              <a:rPr lang="en-US" sz="2200" dirty="0"/>
              <a:t>Interpret legislation</a:t>
            </a:r>
          </a:p>
          <a:p>
            <a:r>
              <a:rPr lang="en-US" sz="2200" dirty="0"/>
              <a:t>Develop policies</a:t>
            </a:r>
          </a:p>
          <a:p>
            <a:r>
              <a:rPr lang="en-US" sz="2200" dirty="0"/>
              <a:t>Provincial level reporting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621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FCSS Outcomes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Program Objectives &amp; Key Performance Measures</a:t>
            </a:r>
          </a:p>
        </p:txBody>
      </p:sp>
    </p:spTree>
    <p:extLst>
      <p:ext uri="{BB962C8B-B14F-4D97-AF65-F5344CB8AC3E}">
        <p14:creationId xmlns:p14="http://schemas.microsoft.com/office/powerpoint/2010/main" val="760715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Program Objectives and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03598"/>
            <a:ext cx="8075240" cy="36004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CA" sz="2000" dirty="0"/>
              <a:t>FCSS programming: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Increases the protective factors of individuals, families and communities related to provincial prevention priorities.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Strategically connects Albertans to address provincial prevention priorities.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Reflects community demographics and needs.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Is accessible, appropriate and designed to serve Albertans across their lifespan.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Fosters connectivity in participating communities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759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059582"/>
            <a:ext cx="8064896" cy="2859527"/>
          </a:xfrm>
        </p:spPr>
        <p:txBody>
          <a:bodyPr/>
          <a:lstStyle/>
          <a:p>
            <a:r>
              <a:rPr lang="en-US" sz="2000" dirty="0"/>
              <a:t>Program Outcomes (streamlined list of provincial outcome measures)</a:t>
            </a:r>
          </a:p>
          <a:p>
            <a:r>
              <a:rPr lang="en-US" sz="2000" dirty="0"/>
              <a:t>Local FCSS Programs that completed a needs assessment</a:t>
            </a:r>
          </a:p>
          <a:p>
            <a:r>
              <a:rPr lang="en-US" sz="2000" dirty="0"/>
              <a:t>Number of program participants</a:t>
            </a:r>
          </a:p>
          <a:p>
            <a:r>
              <a:rPr lang="en-US" sz="2000" dirty="0"/>
              <a:t>Number of referrals made</a:t>
            </a:r>
          </a:p>
          <a:p>
            <a:r>
              <a:rPr lang="en-US" sz="2000" dirty="0"/>
              <a:t>Percentage of participants satisfied with FCSS programs and services</a:t>
            </a:r>
          </a:p>
          <a:p>
            <a:r>
              <a:rPr lang="en-US" sz="2000" dirty="0"/>
              <a:t>Percentage of participants reporting FCSS programs and services were easy to access</a:t>
            </a:r>
          </a:p>
          <a:p>
            <a:r>
              <a:rPr lang="en-US" sz="2000" dirty="0"/>
              <a:t>Number of partnerships</a:t>
            </a:r>
          </a:p>
          <a:p>
            <a:r>
              <a:rPr lang="en-US" sz="2000" dirty="0"/>
              <a:t>Number of volunteers and volunteer hours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Performance Measures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9695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Eligible Programs and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037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059582"/>
            <a:ext cx="7632848" cy="2859527"/>
          </a:xfrm>
        </p:spPr>
        <p:txBody>
          <a:bodyPr/>
          <a:lstStyle/>
          <a:p>
            <a:r>
              <a:rPr lang="en-US" sz="2000" dirty="0"/>
              <a:t>Must be preventive, enhance the well-being of individuals and families, and contribute to one or more of the following:</a:t>
            </a:r>
          </a:p>
          <a:p>
            <a:pPr lvl="1"/>
            <a:r>
              <a:rPr lang="en-US" sz="1800" dirty="0"/>
              <a:t>Help people develop independence, strengthen coping skills, and become more resilient to crisis;</a:t>
            </a:r>
          </a:p>
          <a:p>
            <a:pPr lvl="1"/>
            <a:r>
              <a:rPr lang="en-US" sz="1800" dirty="0"/>
              <a:t>Help people develop an awareness of social needs; </a:t>
            </a:r>
          </a:p>
          <a:p>
            <a:pPr lvl="1"/>
            <a:r>
              <a:rPr lang="en-US" sz="1800" dirty="0"/>
              <a:t>Help people develop interpersonal and group skills that enhance relationships; </a:t>
            </a:r>
          </a:p>
          <a:p>
            <a:pPr lvl="1"/>
            <a:r>
              <a:rPr lang="en-US" sz="1800" dirty="0"/>
              <a:t>Help people and communities assume responsibility for decisions and actions that affect them; and </a:t>
            </a:r>
          </a:p>
          <a:p>
            <a:pPr lvl="1"/>
            <a:r>
              <a:rPr lang="en-US" sz="1800" dirty="0"/>
              <a:t>Support people to be active participants in their community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Requirements and Eligibility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264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131590"/>
            <a:ext cx="7632848" cy="2859527"/>
          </a:xfrm>
        </p:spPr>
        <p:txBody>
          <a:bodyPr/>
          <a:lstStyle/>
          <a:p>
            <a:r>
              <a:rPr lang="en-US" sz="2000" dirty="0"/>
              <a:t>Projects that assist communities to identify their social needs and develop responses to meet those needs;</a:t>
            </a:r>
            <a:endParaRPr lang="en-US" sz="1800" dirty="0"/>
          </a:p>
          <a:p>
            <a:r>
              <a:rPr lang="en-US" sz="2000" dirty="0"/>
              <a:t>Programs that promote, encourage and support volunteer work in the community;</a:t>
            </a:r>
          </a:p>
          <a:p>
            <a:r>
              <a:rPr lang="en-US" sz="2000" dirty="0"/>
              <a:t>Services that inform the public of available services; </a:t>
            </a:r>
          </a:p>
          <a:p>
            <a:r>
              <a:rPr lang="en-US" sz="2000" dirty="0"/>
              <a:t>Programs that support skill development so people can function more effectively within their environment; </a:t>
            </a:r>
          </a:p>
          <a:p>
            <a:r>
              <a:rPr lang="en-US" sz="2000" dirty="0"/>
              <a:t>Programs to support seniors to remain in their homes; and</a:t>
            </a:r>
          </a:p>
          <a:p>
            <a:r>
              <a:rPr lang="en-US" sz="2000" dirty="0"/>
              <a:t>Programs promote the social development of children and their families.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Eligible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1606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059582"/>
            <a:ext cx="7632848" cy="2859527"/>
          </a:xfrm>
        </p:spPr>
        <p:txBody>
          <a:bodyPr/>
          <a:lstStyle/>
          <a:p>
            <a:r>
              <a:rPr lang="en-US" sz="2000" dirty="0"/>
              <a:t>Services must not:</a:t>
            </a:r>
          </a:p>
          <a:p>
            <a:pPr lvl="1"/>
            <a:r>
              <a:rPr lang="en-US" sz="1800" dirty="0"/>
              <a:t>Be primarily recreational or leisure time pursuits</a:t>
            </a:r>
          </a:p>
          <a:p>
            <a:pPr lvl="1"/>
            <a:r>
              <a:rPr lang="en-US" sz="1800" dirty="0"/>
              <a:t>Be primarily rehabilitative in nature</a:t>
            </a:r>
          </a:p>
          <a:p>
            <a:pPr lvl="1"/>
            <a:r>
              <a:rPr lang="en-US" sz="1800" dirty="0"/>
              <a:t>Duplicate services provided by a government or government agency</a:t>
            </a:r>
          </a:p>
          <a:p>
            <a:pPr lvl="1"/>
            <a:r>
              <a:rPr lang="en-US" sz="1800" dirty="0"/>
              <a:t>Offer direct assistance*</a:t>
            </a:r>
          </a:p>
          <a:p>
            <a:r>
              <a:rPr lang="en-US" sz="2000" dirty="0"/>
              <a:t>Prohibited costs:</a:t>
            </a:r>
          </a:p>
          <a:p>
            <a:pPr lvl="1"/>
            <a:r>
              <a:rPr lang="en-US" sz="1800" dirty="0"/>
              <a:t>Capital expenses (land, buildings, building renovations, vehicles)</a:t>
            </a:r>
          </a:p>
          <a:p>
            <a:pPr lvl="1"/>
            <a:r>
              <a:rPr lang="en-US" sz="1800" dirty="0"/>
              <a:t>Those not directly related to FCSS programs/services</a:t>
            </a:r>
          </a:p>
          <a:p>
            <a:pPr lvl="1"/>
            <a:r>
              <a:rPr lang="en-US" sz="1800" dirty="0"/>
              <a:t>Municipal taxes or levies</a:t>
            </a:r>
          </a:p>
          <a:p>
            <a:pPr lvl="1"/>
            <a:r>
              <a:rPr lang="en-US" sz="1800" dirty="0"/>
              <a:t>Payments to board members other than expense reimbursement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Ineligible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136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457115"/>
              </p:ext>
            </p:extLst>
          </p:nvPr>
        </p:nvGraphicFramePr>
        <p:xfrm>
          <a:off x="220688" y="1131590"/>
          <a:ext cx="8712968" cy="3510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57831">
                  <a:extLst>
                    <a:ext uri="{9D8B030D-6E8A-4147-A177-3AD203B41FA5}">
                      <a16:colId xmlns:a16="http://schemas.microsoft.com/office/drawing/2014/main" val="3301891374"/>
                    </a:ext>
                  </a:extLst>
                </a:gridCol>
                <a:gridCol w="3657831">
                  <a:extLst>
                    <a:ext uri="{9D8B030D-6E8A-4147-A177-3AD203B41FA5}">
                      <a16:colId xmlns:a16="http://schemas.microsoft.com/office/drawing/2014/main" val="450073982"/>
                    </a:ext>
                  </a:extLst>
                </a:gridCol>
                <a:gridCol w="1397306">
                  <a:extLst>
                    <a:ext uri="{9D8B030D-6E8A-4147-A177-3AD203B41FA5}">
                      <a16:colId xmlns:a16="http://schemas.microsoft.com/office/drawing/2014/main" val="369647023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15863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the service or project preventive in nature?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45026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Does it enhance the social well-being</a:t>
                      </a:r>
                      <a:r>
                        <a:rPr lang="en-US" baseline="0" dirty="0"/>
                        <a:t> of individuals or families?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76065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Does it address a community need?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63975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Does it align with</a:t>
                      </a:r>
                      <a:r>
                        <a:rPr lang="en-US" baseline="0" dirty="0"/>
                        <a:t> one or more prevention strategies?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74662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Does it address one or more of the prevention priorities?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382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Is</a:t>
                      </a:r>
                      <a:r>
                        <a:rPr lang="en-US" baseline="0" dirty="0"/>
                        <a:t> it: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Primarily</a:t>
                      </a:r>
                      <a:r>
                        <a:rPr lang="en-US" baseline="0" dirty="0"/>
                        <a:t> recreational?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Primarily rehabilitative?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Does it: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Duplicate a program or service?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Provide</a:t>
                      </a:r>
                      <a:r>
                        <a:rPr lang="en-US" baseline="0" dirty="0"/>
                        <a:t> direct assistance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7343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Does it comply with allowable municipal costs?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33533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Assessment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854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FCSS?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Program History and Mandate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7686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901" y="267943"/>
            <a:ext cx="4114800" cy="3924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B400A0-27C9-8F46-B3A7-AC7120E18E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2008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059582"/>
            <a:ext cx="7632848" cy="2859527"/>
          </a:xfrm>
        </p:spPr>
        <p:txBody>
          <a:bodyPr/>
          <a:lstStyle/>
          <a:p>
            <a:r>
              <a:rPr lang="en-US" dirty="0"/>
              <a:t>Program started in 1966</a:t>
            </a:r>
          </a:p>
          <a:p>
            <a:r>
              <a:rPr lang="en-US" dirty="0"/>
              <a:t>80/20 Partnership</a:t>
            </a:r>
          </a:p>
          <a:p>
            <a:r>
              <a:rPr lang="en-US" dirty="0"/>
              <a:t>Voluntary Participation</a:t>
            </a:r>
          </a:p>
          <a:p>
            <a:r>
              <a:rPr lang="en-US" dirty="0"/>
              <a:t>FCSS Act and Regulation</a:t>
            </a:r>
          </a:p>
          <a:p>
            <a:pPr lvl="1"/>
            <a:r>
              <a:rPr lang="en-US" dirty="0"/>
              <a:t>Mandate and Requirements</a:t>
            </a:r>
          </a:p>
          <a:p>
            <a:pPr lvl="1"/>
            <a:r>
              <a:rPr lang="en-US" dirty="0"/>
              <a:t>Responsibilities and funding parameters</a:t>
            </a:r>
          </a:p>
          <a:p>
            <a:r>
              <a:rPr lang="en-US" dirty="0"/>
              <a:t>Emphasis on Prevention</a:t>
            </a:r>
          </a:p>
          <a:p>
            <a:r>
              <a:rPr lang="en-US" dirty="0"/>
              <a:t>Focus on Volunteerism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FCSS History and Mandate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48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059582"/>
            <a:ext cx="7632848" cy="2859527"/>
          </a:xfrm>
        </p:spPr>
        <p:txBody>
          <a:bodyPr/>
          <a:lstStyle/>
          <a:p>
            <a:r>
              <a:rPr lang="en-US" dirty="0"/>
              <a:t>Common definition of prevention</a:t>
            </a:r>
          </a:p>
          <a:p>
            <a:r>
              <a:rPr lang="en-US" dirty="0"/>
              <a:t>Provincial prevention priorities and strategies</a:t>
            </a:r>
          </a:p>
          <a:p>
            <a:r>
              <a:rPr lang="en-US" dirty="0"/>
              <a:t>Clear governance structure</a:t>
            </a:r>
          </a:p>
          <a:p>
            <a:r>
              <a:rPr lang="en-US" dirty="0"/>
              <a:t>Streamlined outcomes model and Key Performance Measures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FCSS Accountability Framework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6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b="1" i="1" dirty="0"/>
              <a:t>Prevention </a:t>
            </a:r>
            <a:r>
              <a:rPr lang="en-CA" i="1" dirty="0"/>
              <a:t>is a proactive process that strengthens the protective factors of individuals, families and communities to promote well-being, reduce vulnerabilities, enhance quality of life and empowers them to meet the challenges of life.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66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334337"/>
              </p:ext>
            </p:extLst>
          </p:nvPr>
        </p:nvGraphicFramePr>
        <p:xfrm>
          <a:off x="611560" y="1014505"/>
          <a:ext cx="8280846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Prevention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99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059582"/>
            <a:ext cx="7632848" cy="2859527"/>
          </a:xfrm>
        </p:spPr>
        <p:txBody>
          <a:bodyPr/>
          <a:lstStyle/>
          <a:p>
            <a:r>
              <a:rPr lang="en-CA" sz="2800" dirty="0"/>
              <a:t>Homelessness and housing insecurity;</a:t>
            </a:r>
          </a:p>
          <a:p>
            <a:r>
              <a:rPr lang="en-CA" sz="2800" dirty="0"/>
              <a:t>Mental health and addictions;</a:t>
            </a:r>
          </a:p>
          <a:p>
            <a:r>
              <a:rPr lang="en-CA" sz="2800" dirty="0"/>
              <a:t>Employment; </a:t>
            </a:r>
          </a:p>
          <a:p>
            <a:r>
              <a:rPr lang="en-CA" sz="2800" dirty="0"/>
              <a:t>Family and sexual violence and; </a:t>
            </a:r>
          </a:p>
          <a:p>
            <a:r>
              <a:rPr lang="en-CA" sz="2800" dirty="0"/>
              <a:t>Aging well in community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Provincial Prevention Priorities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904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131590"/>
            <a:ext cx="7632848" cy="2859527"/>
          </a:xfrm>
        </p:spPr>
        <p:txBody>
          <a:bodyPr/>
          <a:lstStyle/>
          <a:p>
            <a:r>
              <a:rPr lang="en-US" dirty="0"/>
              <a:t>Promote and encourage active engagement in the community;</a:t>
            </a:r>
          </a:p>
          <a:p>
            <a:r>
              <a:rPr lang="en-US" dirty="0"/>
              <a:t>Foster a sense of belonging;</a:t>
            </a:r>
          </a:p>
          <a:p>
            <a:r>
              <a:rPr lang="en-US" dirty="0"/>
              <a:t>Promote social inclusion;</a:t>
            </a:r>
          </a:p>
          <a:p>
            <a:r>
              <a:rPr lang="en-US" dirty="0"/>
              <a:t>Develop and maintain healthy relationships;</a:t>
            </a:r>
          </a:p>
          <a:p>
            <a:r>
              <a:rPr lang="en-US" dirty="0"/>
              <a:t>Enhance access to social supports; and</a:t>
            </a:r>
          </a:p>
          <a:p>
            <a:r>
              <a:rPr lang="en-US" dirty="0"/>
              <a:t>Develop and strengthen skills that build resilience.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Provincial Prevention Strategies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1990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GoA Sky">
      <a:dk1>
        <a:srgbClr val="36424A"/>
      </a:dk1>
      <a:lt1>
        <a:sysClr val="window" lastClr="FFFFFF"/>
      </a:lt1>
      <a:dk2>
        <a:srgbClr val="6A737B"/>
      </a:dk2>
      <a:lt2>
        <a:srgbClr val="D1D4D3"/>
      </a:lt2>
      <a:accent1>
        <a:srgbClr val="005072"/>
      </a:accent1>
      <a:accent2>
        <a:srgbClr val="0081AB"/>
      </a:accent2>
      <a:accent3>
        <a:srgbClr val="00AAD2"/>
      </a:accent3>
      <a:accent4>
        <a:srgbClr val="66CCE4"/>
      </a:accent4>
      <a:accent5>
        <a:srgbClr val="A6E1EF"/>
      </a:accent5>
      <a:accent6>
        <a:srgbClr val="CCEEF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ody slides">
  <a:themeElements>
    <a:clrScheme name="GoA Sky">
      <a:dk1>
        <a:srgbClr val="36424A"/>
      </a:dk1>
      <a:lt1>
        <a:sysClr val="window" lastClr="FFFFFF"/>
      </a:lt1>
      <a:dk2>
        <a:srgbClr val="6A737B"/>
      </a:dk2>
      <a:lt2>
        <a:srgbClr val="D1D4D3"/>
      </a:lt2>
      <a:accent1>
        <a:srgbClr val="005072"/>
      </a:accent1>
      <a:accent2>
        <a:srgbClr val="0081AB"/>
      </a:accent2>
      <a:accent3>
        <a:srgbClr val="00AAD2"/>
      </a:accent3>
      <a:accent4>
        <a:srgbClr val="66CCE4"/>
      </a:accent4>
      <a:accent5>
        <a:srgbClr val="A6E1EF"/>
      </a:accent5>
      <a:accent6>
        <a:srgbClr val="CCEEF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ody slides">
  <a:themeElements>
    <a:clrScheme name="GoA Sky">
      <a:dk1>
        <a:srgbClr val="36424A"/>
      </a:dk1>
      <a:lt1>
        <a:sysClr val="window" lastClr="FFFFFF"/>
      </a:lt1>
      <a:dk2>
        <a:srgbClr val="6A737B"/>
      </a:dk2>
      <a:lt2>
        <a:srgbClr val="D1D4D3"/>
      </a:lt2>
      <a:accent1>
        <a:srgbClr val="005072"/>
      </a:accent1>
      <a:accent2>
        <a:srgbClr val="0081AB"/>
      </a:accent2>
      <a:accent3>
        <a:srgbClr val="00AAD2"/>
      </a:accent3>
      <a:accent4>
        <a:srgbClr val="66CCE4"/>
      </a:accent4>
      <a:accent5>
        <a:srgbClr val="A6E1EF"/>
      </a:accent5>
      <a:accent6>
        <a:srgbClr val="CCEEF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566D4708AA1D41ABF2CB146225A0D1" ma:contentTypeVersion="1" ma:contentTypeDescription="Create a new document." ma:contentTypeScope="" ma:versionID="c60e621b276958f70ab7424338e9cfba">
  <xsd:schema xmlns:xsd="http://www.w3.org/2001/XMLSchema" xmlns:xs="http://www.w3.org/2001/XMLSchema" xmlns:p="http://schemas.microsoft.com/office/2006/metadata/properties" xmlns:ns2="bba6b7a0-e8fc-4e05-9b42-7f76d953c484" targetNamespace="http://schemas.microsoft.com/office/2006/metadata/properties" ma:root="true" ma:fieldsID="a118ec25028d3ca24e35cc4462327dea" ns2:_="">
    <xsd:import namespace="bba6b7a0-e8fc-4e05-9b42-7f76d953c48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6b7a0-e8fc-4e05-9b42-7f76d953c4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5CB4E7-7414-4035-A7AF-DB1DD61E3F21}">
  <ds:schemaRefs>
    <ds:schemaRef ds:uri="bba6b7a0-e8fc-4e05-9b42-7f76d953c484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5F9E634-E345-437F-B4F1-52AAFCF59A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a6b7a0-e8fc-4e05-9b42-7f76d953c4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32EDD0-A726-49DC-8078-1972119EEB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Government of Alberta PowerPoint Template - 2017</Template>
  <TotalTime>32196</TotalTime>
  <Words>1173</Words>
  <Application>Microsoft Office PowerPoint</Application>
  <PresentationFormat>On-screen Show (16:9)</PresentationFormat>
  <Paragraphs>266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Symbol</vt:lpstr>
      <vt:lpstr>Title Slides</vt:lpstr>
      <vt:lpstr>Body slides</vt:lpstr>
      <vt:lpstr>1_Body slides</vt:lpstr>
      <vt:lpstr>FCSS 101</vt:lpstr>
      <vt:lpstr>Agenda</vt:lpstr>
      <vt:lpstr>What is FCSS?</vt:lpstr>
      <vt:lpstr>FCSS History and Mandate</vt:lpstr>
      <vt:lpstr>FCSS Accountability Framework</vt:lpstr>
      <vt:lpstr>PowerPoint Presentation</vt:lpstr>
      <vt:lpstr>Prevention</vt:lpstr>
      <vt:lpstr>Provincial Prevention Priorities</vt:lpstr>
      <vt:lpstr>Provincial Prevention Strategies</vt:lpstr>
      <vt:lpstr>Governance Structure</vt:lpstr>
      <vt:lpstr>Governance Structure</vt:lpstr>
      <vt:lpstr>The FCSSAA </vt:lpstr>
      <vt:lpstr>PowerPoint Presentation</vt:lpstr>
      <vt:lpstr>How FCSS Bodies Relate</vt:lpstr>
      <vt:lpstr>FCSS Association of Alberta</vt:lpstr>
      <vt:lpstr>FCSS Administration</vt:lpstr>
      <vt:lpstr>Administration</vt:lpstr>
      <vt:lpstr>External Grants</vt:lpstr>
      <vt:lpstr>Municipal Roles &amp; Responsibilities</vt:lpstr>
      <vt:lpstr>Program Management</vt:lpstr>
      <vt:lpstr>Provincial Roles &amp; Responsibilities</vt:lpstr>
      <vt:lpstr>FCSS Outcomes Model</vt:lpstr>
      <vt:lpstr>Program Objectives and Outcomes</vt:lpstr>
      <vt:lpstr>Key Performance Measures</vt:lpstr>
      <vt:lpstr>Eligible Programs and Services</vt:lpstr>
      <vt:lpstr>Program Requirements and Eligibility</vt:lpstr>
      <vt:lpstr>Eligible Programs</vt:lpstr>
      <vt:lpstr>Ineligible Services</vt:lpstr>
      <vt:lpstr>Eligibility Assessment</vt:lpstr>
      <vt:lpstr>Questions?</vt:lpstr>
    </vt:vector>
  </TitlesOfParts>
  <Company>GOA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chris.gusen</dc:creator>
  <cp:lastModifiedBy>Judy Macknee</cp:lastModifiedBy>
  <cp:revision>787</cp:revision>
  <cp:lastPrinted>2018-05-15T16:28:16Z</cp:lastPrinted>
  <dcterms:created xsi:type="dcterms:W3CDTF">2017-11-22T23:36:19Z</dcterms:created>
  <dcterms:modified xsi:type="dcterms:W3CDTF">2023-06-01T19:48:32Z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0x010100EB566D4708AA1D41ABF2CB146225A0D1</vt:lpwstr>
  </property>
  <property fmtid="{D5CDD505-2E9C-101B-9397-08002B2CF9AE}" pid="3" name="GoA AR Business Capability Classification">
    <vt:lpwstr/>
  </property>
  <property fmtid="{D5CDD505-2E9C-101B-9397-08002B2CF9AE}" pid="4" name="GoA AR Security Classification">
    <vt:lpwstr>1;#|22bea75e-305b-4244-b33f-283b0e7668ac</vt:lpwstr>
  </property>
  <property fmtid="{D5CDD505-2E9C-101B-9397-08002B2CF9AE}" pid="5" name="GoA AR Approval Status">
    <vt:lpwstr/>
  </property>
  <property fmtid="{D5CDD505-2E9C-101B-9397-08002B2CF9AE}" pid="6" name="TaxKeyword">
    <vt:lpwstr/>
  </property>
  <property fmtid="{D5CDD505-2E9C-101B-9397-08002B2CF9AE}" pid="7" name="c06c186520bf4924ba825b643434c8a1">
    <vt:lpwstr/>
  </property>
  <property fmtid="{D5CDD505-2E9C-101B-9397-08002B2CF9AE}" pid="8" name="GoA AR Division">
    <vt:lpwstr/>
  </property>
  <property fmtid="{D5CDD505-2E9C-101B-9397-08002B2CF9AE}" pid="9" name="TaxKeywordTaxHTField">
    <vt:lpwstr/>
  </property>
  <property fmtid="{D5CDD505-2E9C-101B-9397-08002B2CF9AE}" pid="10" name="e29d94d6388047858bfe975576a73a71">
    <vt:lpwstr/>
  </property>
  <property fmtid="{D5CDD505-2E9C-101B-9397-08002B2CF9AE}" pid="11" name="GoA AR Ministry">
    <vt:lpwstr/>
  </property>
  <property fmtid="{D5CDD505-2E9C-101B-9397-08002B2CF9AE}" pid="12" name="MSIP_Label_abf2ea38-542c-4b75-bd7d-582ec36a519f_Enabled">
    <vt:lpwstr>true</vt:lpwstr>
  </property>
  <property fmtid="{D5CDD505-2E9C-101B-9397-08002B2CF9AE}" pid="13" name="MSIP_Label_abf2ea38-542c-4b75-bd7d-582ec36a519f_SetDate">
    <vt:lpwstr>2022-11-11T19:54:01Z</vt:lpwstr>
  </property>
  <property fmtid="{D5CDD505-2E9C-101B-9397-08002B2CF9AE}" pid="14" name="MSIP_Label_abf2ea38-542c-4b75-bd7d-582ec36a519f_Method">
    <vt:lpwstr>Standard</vt:lpwstr>
  </property>
  <property fmtid="{D5CDD505-2E9C-101B-9397-08002B2CF9AE}" pid="15" name="MSIP_Label_abf2ea38-542c-4b75-bd7d-582ec36a519f_Name">
    <vt:lpwstr>Protected A</vt:lpwstr>
  </property>
  <property fmtid="{D5CDD505-2E9C-101B-9397-08002B2CF9AE}" pid="16" name="MSIP_Label_abf2ea38-542c-4b75-bd7d-582ec36a519f_SiteId">
    <vt:lpwstr>2bb51c06-af9b-42c5-8bf5-3c3b7b10850b</vt:lpwstr>
  </property>
  <property fmtid="{D5CDD505-2E9C-101B-9397-08002B2CF9AE}" pid="17" name="MSIP_Label_abf2ea38-542c-4b75-bd7d-582ec36a519f_ActionId">
    <vt:lpwstr>d501f3c3-8eb5-499d-a904-779f085a2435</vt:lpwstr>
  </property>
  <property fmtid="{D5CDD505-2E9C-101B-9397-08002B2CF9AE}" pid="18" name="MSIP_Label_abf2ea38-542c-4b75-bd7d-582ec36a519f_ContentBits">
    <vt:lpwstr>2</vt:lpwstr>
  </property>
</Properties>
</file>