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1" r:id="rId5"/>
    <p:sldMasterId id="2147483755" r:id="rId6"/>
    <p:sldMasterId id="2147483768" r:id="rId7"/>
    <p:sldMasterId id="2147483781" r:id="rId8"/>
    <p:sldMasterId id="2147483796" r:id="rId9"/>
    <p:sldMasterId id="2147483809" r:id="rId10"/>
  </p:sldMasterIdLst>
  <p:notesMasterIdLst>
    <p:notesMasterId r:id="rId39"/>
  </p:notesMasterIdLst>
  <p:handoutMasterIdLst>
    <p:handoutMasterId r:id="rId40"/>
  </p:handoutMasterIdLst>
  <p:sldIdLst>
    <p:sldId id="313" r:id="rId11"/>
    <p:sldId id="411" r:id="rId12"/>
    <p:sldId id="339" r:id="rId13"/>
    <p:sldId id="393" r:id="rId14"/>
    <p:sldId id="460" r:id="rId15"/>
    <p:sldId id="406" r:id="rId16"/>
    <p:sldId id="468" r:id="rId17"/>
    <p:sldId id="469" r:id="rId18"/>
    <p:sldId id="439" r:id="rId19"/>
    <p:sldId id="486" r:id="rId20"/>
    <p:sldId id="485" r:id="rId21"/>
    <p:sldId id="429" r:id="rId22"/>
    <p:sldId id="430" r:id="rId23"/>
    <p:sldId id="482" r:id="rId24"/>
    <p:sldId id="399" r:id="rId25"/>
    <p:sldId id="400" r:id="rId26"/>
    <p:sldId id="431" r:id="rId27"/>
    <p:sldId id="441" r:id="rId28"/>
    <p:sldId id="487" r:id="rId29"/>
    <p:sldId id="488" r:id="rId30"/>
    <p:sldId id="489" r:id="rId31"/>
    <p:sldId id="490" r:id="rId32"/>
    <p:sldId id="462" r:id="rId33"/>
    <p:sldId id="464" r:id="rId34"/>
    <p:sldId id="465" r:id="rId35"/>
    <p:sldId id="473" r:id="rId36"/>
    <p:sldId id="409" r:id="rId37"/>
    <p:sldId id="348" r:id="rId38"/>
  </p:sldIdLst>
  <p:sldSz cx="9144000" cy="5143500" type="screen16x9"/>
  <p:notesSz cx="9601200" cy="7315200"/>
  <p:defaultTextStyle>
    <a:defPPr>
      <a:defRPr lang="en-CA"/>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350">
          <p15:clr>
            <a:srgbClr val="A4A3A4"/>
          </p15:clr>
        </p15:guide>
        <p15:guide id="4" orient="horz" pos="940">
          <p15:clr>
            <a:srgbClr val="A4A3A4"/>
          </p15:clr>
        </p15:guide>
        <p15:guide id="5" orient="horz" pos="2935">
          <p15:clr>
            <a:srgbClr val="A4A3A4"/>
          </p15:clr>
        </p15:guide>
        <p15:guide id="6" pos="340">
          <p15:clr>
            <a:srgbClr val="A4A3A4"/>
          </p15:clr>
        </p15:guide>
        <p15:guide id="7" pos="54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Hunt" initials="CH" lastIdx="7" clrIdx="0">
    <p:extLst>
      <p:ext uri="{19B8F6BF-5375-455C-9EA6-DF929625EA0E}">
        <p15:presenceInfo xmlns:p15="http://schemas.microsoft.com/office/powerpoint/2012/main" userId="S-1-5-21-2000478354-963894560-682003330-1469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B800"/>
    <a:srgbClr val="6A737B"/>
    <a:srgbClr val="00AAD2"/>
    <a:srgbClr val="5FCEEA"/>
    <a:srgbClr val="D40072"/>
    <a:srgbClr val="FF7900"/>
    <a:srgbClr val="BED600"/>
    <a:srgbClr val="EDB70A"/>
    <a:srgbClr val="5F6A72"/>
    <a:srgbClr val="A5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4652BD-60AB-43A7-BEF4-F2BDE7C29408}" v="2" dt="2023-10-18T15:50:49.893"/>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609" autoAdjust="0"/>
  </p:normalViewPr>
  <p:slideViewPr>
    <p:cSldViewPr>
      <p:cViewPr varScale="1">
        <p:scale>
          <a:sx n="130" d="100"/>
          <a:sy n="130" d="100"/>
        </p:scale>
        <p:origin x="1110" y="120"/>
      </p:cViewPr>
      <p:guideLst>
        <p:guide orient="horz" pos="1620"/>
        <p:guide pos="2880"/>
        <p:guide orient="horz" pos="350"/>
        <p:guide orient="horz" pos="940"/>
        <p:guide orient="horz" pos="2935"/>
        <p:guide pos="340"/>
        <p:guide pos="5420"/>
      </p:guideLst>
    </p:cSldViewPr>
  </p:slideViewPr>
  <p:notesTextViewPr>
    <p:cViewPr>
      <p:scale>
        <a:sx n="100" d="100"/>
        <a:sy n="10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microsoft.com/office/2016/11/relationships/changesInfo" Target="changesInfos/changesInfo1.xml"/><Relationship Id="rId20" Type="http://schemas.openxmlformats.org/officeDocument/2006/relationships/slide" Target="slides/slide10.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ena Struk" userId="91f70930-581f-45ab-8b5e-9e76a5939b39" providerId="ADAL" clId="{C74652BD-60AB-43A7-BEF4-F2BDE7C29408}"/>
    <pc:docChg chg="addSld modSld">
      <pc:chgData name="Irena Struk" userId="91f70930-581f-45ab-8b5e-9e76a5939b39" providerId="ADAL" clId="{C74652BD-60AB-43A7-BEF4-F2BDE7C29408}" dt="2023-10-19T19:13:05.836" v="32" actId="20577"/>
      <pc:docMkLst>
        <pc:docMk/>
      </pc:docMkLst>
      <pc:sldChg chg="modSp mod modNotesTx">
        <pc:chgData name="Irena Struk" userId="91f70930-581f-45ab-8b5e-9e76a5939b39" providerId="ADAL" clId="{C74652BD-60AB-43A7-BEF4-F2BDE7C29408}" dt="2023-10-19T19:13:05.836" v="32" actId="20577"/>
        <pc:sldMkLst>
          <pc:docMk/>
          <pc:sldMk cId="1757023447" sldId="313"/>
        </pc:sldMkLst>
        <pc:spChg chg="mod">
          <ac:chgData name="Irena Struk" userId="91f70930-581f-45ab-8b5e-9e76a5939b39" providerId="ADAL" clId="{C74652BD-60AB-43A7-BEF4-F2BDE7C29408}" dt="2023-10-19T19:12:59.823" v="31" actId="20577"/>
          <ac:spMkLst>
            <pc:docMk/>
            <pc:sldMk cId="1757023447" sldId="313"/>
            <ac:spMk id="8" creationId="{86FBFBF5-861A-DA4C-9417-36B30D9E0567}"/>
          </ac:spMkLst>
        </pc:spChg>
      </pc:sldChg>
      <pc:sldChg chg="add">
        <pc:chgData name="Irena Struk" userId="91f70930-581f-45ab-8b5e-9e76a5939b39" providerId="ADAL" clId="{C74652BD-60AB-43A7-BEF4-F2BDE7C29408}" dt="2023-10-18T15:50:49.891" v="28"/>
        <pc:sldMkLst>
          <pc:docMk/>
          <pc:sldMk cId="3413636746" sldId="339"/>
        </pc:sldMkLst>
      </pc:sldChg>
      <pc:sldChg chg="modNotesTx">
        <pc:chgData name="Irena Struk" userId="91f70930-581f-45ab-8b5e-9e76a5939b39" providerId="ADAL" clId="{C74652BD-60AB-43A7-BEF4-F2BDE7C29408}" dt="2023-10-18T15:24:55.450" v="9" actId="20577"/>
        <pc:sldMkLst>
          <pc:docMk/>
          <pc:sldMk cId="2517291356" sldId="399"/>
        </pc:sldMkLst>
      </pc:sldChg>
      <pc:sldChg chg="modNotesTx">
        <pc:chgData name="Irena Struk" userId="91f70930-581f-45ab-8b5e-9e76a5939b39" providerId="ADAL" clId="{C74652BD-60AB-43A7-BEF4-F2BDE7C29408}" dt="2023-10-18T15:51:49.443" v="30"/>
        <pc:sldMkLst>
          <pc:docMk/>
          <pc:sldMk cId="2947375737" sldId="460"/>
        </pc:sldMkLst>
      </pc:sldChg>
      <pc:sldChg chg="modNotesTx">
        <pc:chgData name="Irena Struk" userId="91f70930-581f-45ab-8b5e-9e76a5939b39" providerId="ADAL" clId="{C74652BD-60AB-43A7-BEF4-F2BDE7C29408}" dt="2023-10-18T15:39:51.539" v="24"/>
        <pc:sldMkLst>
          <pc:docMk/>
          <pc:sldMk cId="658018056" sldId="469"/>
        </pc:sldMkLst>
      </pc:sldChg>
      <pc:sldChg chg="modNotesTx">
        <pc:chgData name="Irena Struk" userId="91f70930-581f-45ab-8b5e-9e76a5939b39" providerId="ADAL" clId="{C74652BD-60AB-43A7-BEF4-F2BDE7C29408}" dt="2023-10-18T15:36:31.552" v="23"/>
        <pc:sldMkLst>
          <pc:docMk/>
          <pc:sldMk cId="1968585471" sldId="473"/>
        </pc:sldMkLst>
      </pc:sldChg>
      <pc:sldChg chg="modSp mod">
        <pc:chgData name="Irena Struk" userId="91f70930-581f-45ab-8b5e-9e76a5939b39" providerId="ADAL" clId="{C74652BD-60AB-43A7-BEF4-F2BDE7C29408}" dt="2023-10-18T15:29:16.040" v="22" actId="20577"/>
        <pc:sldMkLst>
          <pc:docMk/>
          <pc:sldMk cId="1781391669" sldId="490"/>
        </pc:sldMkLst>
        <pc:spChg chg="mod">
          <ac:chgData name="Irena Struk" userId="91f70930-581f-45ab-8b5e-9e76a5939b39" providerId="ADAL" clId="{C74652BD-60AB-43A7-BEF4-F2BDE7C29408}" dt="2023-10-18T15:29:16.040" v="22" actId="20577"/>
          <ac:spMkLst>
            <pc:docMk/>
            <pc:sldMk cId="1781391669" sldId="490"/>
            <ac:spMk id="12" creationId="{C37061FF-74AE-E34D-A4BE-C6A553A80BB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a:t>Electricity Usage (kWh)</a:t>
            </a:r>
          </a:p>
        </c:rich>
      </c:tx>
      <c:layout>
        <c:manualLayout>
          <c:xMode val="edge"/>
          <c:yMode val="edge"/>
          <c:x val="0.30906233595800525"/>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'AB Seasonal Averages'!$B$21</c:f>
              <c:strCache>
                <c:ptCount val="1"/>
                <c:pt idx="0">
                  <c:v>Electricity (kWh)</c:v>
                </c:pt>
              </c:strCache>
            </c:strRef>
          </c:tx>
          <c:spPr>
            <a:ln w="28575" cap="rnd">
              <a:solidFill>
                <a:schemeClr val="accent1"/>
              </a:solidFill>
              <a:round/>
            </a:ln>
            <a:effectLst/>
          </c:spPr>
          <c:marker>
            <c:symbol val="none"/>
          </c:marker>
          <c:cat>
            <c:strRef>
              <c:f>'AB Seasonal Averages'!$A$22:$A$33</c:f>
              <c:strCache>
                <c:ptCount val="12"/>
                <c:pt idx="0">
                  <c:v>December</c:v>
                </c:pt>
                <c:pt idx="1">
                  <c:v>January</c:v>
                </c:pt>
                <c:pt idx="2">
                  <c:v>February</c:v>
                </c:pt>
                <c:pt idx="3">
                  <c:v>March</c:v>
                </c:pt>
                <c:pt idx="4">
                  <c:v>April</c:v>
                </c:pt>
                <c:pt idx="5">
                  <c:v>May</c:v>
                </c:pt>
                <c:pt idx="6">
                  <c:v>June</c:v>
                </c:pt>
                <c:pt idx="7">
                  <c:v>July</c:v>
                </c:pt>
                <c:pt idx="8">
                  <c:v>August</c:v>
                </c:pt>
                <c:pt idx="9">
                  <c:v>September</c:v>
                </c:pt>
                <c:pt idx="10">
                  <c:v>October</c:v>
                </c:pt>
                <c:pt idx="11">
                  <c:v>November</c:v>
                </c:pt>
              </c:strCache>
            </c:strRef>
          </c:cat>
          <c:val>
            <c:numRef>
              <c:f>'AB Seasonal Averages'!$B$22:$B$33</c:f>
              <c:numCache>
                <c:formatCode>0.00</c:formatCode>
                <c:ptCount val="12"/>
                <c:pt idx="0">
                  <c:v>706.2</c:v>
                </c:pt>
                <c:pt idx="1">
                  <c:v>678.3</c:v>
                </c:pt>
                <c:pt idx="2">
                  <c:v>599.79999999999995</c:v>
                </c:pt>
                <c:pt idx="3">
                  <c:v>589.6</c:v>
                </c:pt>
                <c:pt idx="4">
                  <c:v>525.6</c:v>
                </c:pt>
                <c:pt idx="5">
                  <c:v>509.1</c:v>
                </c:pt>
                <c:pt idx="6">
                  <c:v>491.8</c:v>
                </c:pt>
                <c:pt idx="7">
                  <c:v>535</c:v>
                </c:pt>
                <c:pt idx="8">
                  <c:v>525.4</c:v>
                </c:pt>
                <c:pt idx="9">
                  <c:v>499.1</c:v>
                </c:pt>
                <c:pt idx="10">
                  <c:v>556.1</c:v>
                </c:pt>
                <c:pt idx="11">
                  <c:v>607.20000000000005</c:v>
                </c:pt>
              </c:numCache>
            </c:numRef>
          </c:val>
          <c:smooth val="0"/>
          <c:extLst>
            <c:ext xmlns:c16="http://schemas.microsoft.com/office/drawing/2014/chart" uri="{C3380CC4-5D6E-409C-BE32-E72D297353CC}">
              <c16:uniqueId val="{00000000-30E2-4380-B2D3-73CF0672510E}"/>
            </c:ext>
          </c:extLst>
        </c:ser>
        <c:ser>
          <c:idx val="1"/>
          <c:order val="1"/>
          <c:tx>
            <c:strRef>
              <c:f>'AB Seasonal Averages'!$C$21</c:f>
              <c:strCache>
                <c:ptCount val="1"/>
                <c:pt idx="0">
                  <c:v>12-Month Average Usage</c:v>
                </c:pt>
              </c:strCache>
            </c:strRef>
          </c:tx>
          <c:spPr>
            <a:ln w="28575" cap="rnd">
              <a:solidFill>
                <a:schemeClr val="accent2"/>
              </a:solidFill>
              <a:round/>
            </a:ln>
            <a:effectLst/>
          </c:spPr>
          <c:marker>
            <c:symbol val="none"/>
          </c:marker>
          <c:cat>
            <c:strRef>
              <c:f>'AB Seasonal Averages'!$A$22:$A$33</c:f>
              <c:strCache>
                <c:ptCount val="12"/>
                <c:pt idx="0">
                  <c:v>December</c:v>
                </c:pt>
                <c:pt idx="1">
                  <c:v>January</c:v>
                </c:pt>
                <c:pt idx="2">
                  <c:v>February</c:v>
                </c:pt>
                <c:pt idx="3">
                  <c:v>March</c:v>
                </c:pt>
                <c:pt idx="4">
                  <c:v>April</c:v>
                </c:pt>
                <c:pt idx="5">
                  <c:v>May</c:v>
                </c:pt>
                <c:pt idx="6">
                  <c:v>June</c:v>
                </c:pt>
                <c:pt idx="7">
                  <c:v>July</c:v>
                </c:pt>
                <c:pt idx="8">
                  <c:v>August</c:v>
                </c:pt>
                <c:pt idx="9">
                  <c:v>September</c:v>
                </c:pt>
                <c:pt idx="10">
                  <c:v>October</c:v>
                </c:pt>
                <c:pt idx="11">
                  <c:v>November</c:v>
                </c:pt>
              </c:strCache>
            </c:strRef>
          </c:cat>
          <c:val>
            <c:numRef>
              <c:f>'AB Seasonal Averages'!$C$22:$C$33</c:f>
              <c:numCache>
                <c:formatCode>General</c:formatCode>
                <c:ptCount val="12"/>
                <c:pt idx="0">
                  <c:v>568.6</c:v>
                </c:pt>
                <c:pt idx="1">
                  <c:v>568.6</c:v>
                </c:pt>
                <c:pt idx="2">
                  <c:v>568.6</c:v>
                </c:pt>
                <c:pt idx="3">
                  <c:v>568.6</c:v>
                </c:pt>
                <c:pt idx="4">
                  <c:v>568.6</c:v>
                </c:pt>
                <c:pt idx="5">
                  <c:v>568.6</c:v>
                </c:pt>
                <c:pt idx="6">
                  <c:v>568.6</c:v>
                </c:pt>
                <c:pt idx="7">
                  <c:v>568.6</c:v>
                </c:pt>
                <c:pt idx="8">
                  <c:v>568.6</c:v>
                </c:pt>
                <c:pt idx="9">
                  <c:v>568.6</c:v>
                </c:pt>
                <c:pt idx="10">
                  <c:v>568.6</c:v>
                </c:pt>
                <c:pt idx="11">
                  <c:v>568.6</c:v>
                </c:pt>
              </c:numCache>
            </c:numRef>
          </c:val>
          <c:smooth val="0"/>
          <c:extLst>
            <c:ext xmlns:c16="http://schemas.microsoft.com/office/drawing/2014/chart" uri="{C3380CC4-5D6E-409C-BE32-E72D297353CC}">
              <c16:uniqueId val="{00000001-30E2-4380-B2D3-73CF0672510E}"/>
            </c:ext>
          </c:extLst>
        </c:ser>
        <c:dLbls>
          <c:showLegendKey val="0"/>
          <c:showVal val="0"/>
          <c:showCatName val="0"/>
          <c:showSerName val="0"/>
          <c:showPercent val="0"/>
          <c:showBubbleSize val="0"/>
        </c:dLbls>
        <c:smooth val="0"/>
        <c:axId val="796696184"/>
        <c:axId val="796696512"/>
      </c:lineChart>
      <c:catAx>
        <c:axId val="796696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696512"/>
        <c:crosses val="autoZero"/>
        <c:auto val="1"/>
        <c:lblAlgn val="ctr"/>
        <c:lblOffset val="100"/>
        <c:noMultiLvlLbl val="0"/>
      </c:catAx>
      <c:valAx>
        <c:axId val="796696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696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2021 Residential</a:t>
            </a:r>
            <a:r>
              <a:rPr lang="en-US" baseline="0"/>
              <a:t> electricity charges </a:t>
            </a:r>
          </a:p>
          <a:p>
            <a:pPr>
              <a:defRPr/>
            </a:pPr>
            <a:r>
              <a:rPr lang="en-US" baseline="0"/>
              <a:t>(600 kwh/month)</a:t>
            </a:r>
            <a:endParaRPr lang="en-US"/>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'Electricity Charge Breakdown'!$B$11</c:f>
              <c:strCache>
                <c:ptCount val="1"/>
                <c:pt idx="0">
                  <c:v>2021</c:v>
                </c:pt>
              </c:strCache>
            </c:strRef>
          </c:tx>
          <c:dPt>
            <c:idx val="0"/>
            <c:bubble3D val="0"/>
            <c:spPr>
              <a:solidFill>
                <a:schemeClr val="accent1"/>
              </a:solidFill>
              <a:ln>
                <a:solidFill>
                  <a:srgbClr val="00AAD2"/>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00AAD2"/>
                </a:contourClr>
              </a:sp3d>
            </c:spPr>
            <c:extLst>
              <c:ext xmlns:c16="http://schemas.microsoft.com/office/drawing/2014/chart" uri="{C3380CC4-5D6E-409C-BE32-E72D297353CC}">
                <c16:uniqueId val="{00000001-1C59-48FB-AB19-DC475CFEF844}"/>
              </c:ext>
            </c:extLst>
          </c:dPt>
          <c:dPt>
            <c:idx val="1"/>
            <c:bubble3D val="0"/>
            <c:spPr>
              <a:solidFill>
                <a:srgbClr val="FF790A"/>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C59-48FB-AB19-DC475CFEF844}"/>
              </c:ext>
            </c:extLst>
          </c:dPt>
          <c:dPt>
            <c:idx val="2"/>
            <c:bubble3D val="0"/>
            <c:spPr>
              <a:solidFill>
                <a:srgbClr val="6A737B"/>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C59-48FB-AB19-DC475CFEF844}"/>
              </c:ext>
            </c:extLst>
          </c:dPt>
          <c:dPt>
            <c:idx val="3"/>
            <c:bubble3D val="0"/>
            <c:spPr>
              <a:solidFill>
                <a:srgbClr val="EDB7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1C59-48FB-AB19-DC475CFEF844}"/>
              </c:ext>
            </c:extLst>
          </c:dPt>
          <c:dPt>
            <c:idx val="4"/>
            <c:bubble3D val="0"/>
            <c:spPr>
              <a:solidFill>
                <a:srgbClr val="77B8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1C59-48FB-AB19-DC475CFEF844}"/>
              </c:ext>
            </c:extLst>
          </c:dPt>
          <c:dLbls>
            <c:dLbl>
              <c:idx val="0"/>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4DEC829F-31C6-42B3-8757-37A7E8796DF0}" type="CATEGORYNAME">
                      <a:rPr lang="en-US"/>
                      <a:pPr>
                        <a:defRPr/>
                      </a:pPr>
                      <a:t>[CATEGORY NAME]</a:t>
                    </a:fld>
                    <a:r>
                      <a:rPr lang="en-US" baseline="0"/>
                      <a:t> </a:t>
                    </a:r>
                  </a:p>
                  <a:p>
                    <a:pPr>
                      <a:defRPr/>
                    </a:pPr>
                    <a:fld id="{F3019D77-41F0-4AC4-A8B9-BC0ED7300E44}" type="VALUE">
                      <a:rPr lang="en-US" baseline="0"/>
                      <a:pPr>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59-48FB-AB19-DC475CFEF844}"/>
                </c:ext>
              </c:extLst>
            </c:dLbl>
            <c:dLbl>
              <c:idx val="1"/>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7A7DD837-124A-4B4C-A9B4-4E8CAF69956A}" type="CATEGORYNAME">
                      <a:rPr lang="en-US"/>
                      <a:pPr>
                        <a:defRPr>
                          <a:solidFill>
                            <a:schemeClr val="accent1"/>
                          </a:solidFill>
                        </a:defRPr>
                      </a:pPr>
                      <a:t>[CATEGORY NAME]</a:t>
                    </a:fld>
                    <a:r>
                      <a:rPr lang="en-US" baseline="0"/>
                      <a:t> </a:t>
                    </a:r>
                  </a:p>
                  <a:p>
                    <a:pPr>
                      <a:defRPr>
                        <a:solidFill>
                          <a:schemeClr val="accent1"/>
                        </a:solidFill>
                      </a:defRPr>
                    </a:pPr>
                    <a:fld id="{F484E709-77C6-45BD-AAE3-8C130550C832}" type="VALUE">
                      <a:rPr lang="en-US" baseline="0"/>
                      <a:pPr>
                        <a:defRPr>
                          <a:solidFill>
                            <a:schemeClr val="accent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C59-48FB-AB19-DC475CFEF844}"/>
                </c:ext>
              </c:extLst>
            </c:dLbl>
            <c:dLbl>
              <c:idx val="2"/>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E206F5E9-6DC2-4EBC-B71C-B89434D6CC71}" type="CATEGORYNAME">
                      <a:rPr lang="en-US"/>
                      <a:pPr>
                        <a:defRPr>
                          <a:solidFill>
                            <a:schemeClr val="accent1"/>
                          </a:solidFill>
                        </a:defRPr>
                      </a:pPr>
                      <a:t>[CATEGORY NAME]</a:t>
                    </a:fld>
                    <a:endParaRPr lang="en-US" baseline="0"/>
                  </a:p>
                  <a:p>
                    <a:pPr>
                      <a:defRPr>
                        <a:solidFill>
                          <a:schemeClr val="accent1"/>
                        </a:solidFill>
                      </a:defRPr>
                    </a:pPr>
                    <a:fld id="{A6F8BA99-1F3C-42DE-81E0-4DA99E8236E0}" type="VALUE">
                      <a:rPr lang="en-US" baseline="0"/>
                      <a:pPr>
                        <a:defRPr>
                          <a:solidFill>
                            <a:schemeClr val="accent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layout>
                    <c:manualLayout>
                      <c:w val="0.2311071202823356"/>
                      <c:h val="0.16165953979289011"/>
                    </c:manualLayout>
                  </c15:layout>
                  <c15:dlblFieldTable/>
                  <c15:showDataLabelsRange val="0"/>
                </c:ext>
                <c:ext xmlns:c16="http://schemas.microsoft.com/office/drawing/2014/chart" uri="{C3380CC4-5D6E-409C-BE32-E72D297353CC}">
                  <c16:uniqueId val="{00000005-1C59-48FB-AB19-DC475CFEF844}"/>
                </c:ext>
              </c:extLst>
            </c:dLbl>
            <c:dLbl>
              <c:idx val="3"/>
              <c:layout>
                <c:manualLayout>
                  <c:x val="2.3280864844365968E-2"/>
                  <c:y val="3.3172719081755358E-3"/>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CFEB913D-ECAD-43BF-BB1D-4474A7C49166}" type="CATEGORYNAME">
                      <a:rPr lang="en-US"/>
                      <a:pPr>
                        <a:defRPr>
                          <a:solidFill>
                            <a:schemeClr val="accent1"/>
                          </a:solidFill>
                        </a:defRPr>
                      </a:pPr>
                      <a:t>[CATEGORY NAME]</a:t>
                    </a:fld>
                    <a:endParaRPr lang="en-US"/>
                  </a:p>
                  <a:p>
                    <a:pPr>
                      <a:defRPr>
                        <a:solidFill>
                          <a:schemeClr val="accent1"/>
                        </a:solidFill>
                      </a:defRPr>
                    </a:pPr>
                    <a:r>
                      <a:rPr lang="en-US" baseline="0"/>
                      <a:t> </a:t>
                    </a:r>
                    <a:fld id="{DB7C0698-D4A8-4EC9-ACA3-E3641720830D}" type="VALUE">
                      <a:rPr lang="en-US" baseline="0"/>
                      <a:pPr>
                        <a:defRPr>
                          <a:solidFill>
                            <a:schemeClr val="accent1"/>
                          </a:solidFill>
                        </a:defRPr>
                      </a:pPr>
                      <a:t>[VALUE]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C59-48FB-AB19-DC475CFEF844}"/>
                </c:ext>
              </c:extLst>
            </c:dLbl>
            <c:dLbl>
              <c:idx val="4"/>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D0C92763-C3B3-422D-93B6-BB1F1C8616A8}" type="CATEGORYNAME">
                      <a:rPr lang="en-US"/>
                      <a:pPr>
                        <a:defRPr>
                          <a:solidFill>
                            <a:schemeClr val="accent1"/>
                          </a:solidFill>
                        </a:defRPr>
                      </a:pPr>
                      <a:t>[CATEGORY NAME]</a:t>
                    </a:fld>
                    <a:r>
                      <a:rPr lang="en-US" baseline="0"/>
                      <a:t> </a:t>
                    </a:r>
                  </a:p>
                  <a:p>
                    <a:pPr>
                      <a:defRPr>
                        <a:solidFill>
                          <a:schemeClr val="accent1"/>
                        </a:solidFill>
                      </a:defRPr>
                    </a:pPr>
                    <a:fld id="{90036883-F8BB-4062-88D7-030EFB7F8AA8}" type="VALUE">
                      <a:rPr lang="en-US" baseline="0"/>
                      <a:pPr>
                        <a:defRPr>
                          <a:solidFill>
                            <a:schemeClr val="accent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1C59-48FB-AB19-DC475CFEF844}"/>
                </c:ext>
              </c:extLst>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'Electricity Charge Breakdown'!$A$12:$A$16</c:f>
              <c:strCache>
                <c:ptCount val="5"/>
                <c:pt idx="0">
                  <c:v>Total Distribution</c:v>
                </c:pt>
                <c:pt idx="1">
                  <c:v>Total Transmission</c:v>
                </c:pt>
                <c:pt idx="2">
                  <c:v>Administration Fee</c:v>
                </c:pt>
                <c:pt idx="3">
                  <c:v>Local Access Fee</c:v>
                </c:pt>
                <c:pt idx="4">
                  <c:v>Energy Consumption</c:v>
                </c:pt>
              </c:strCache>
            </c:strRef>
          </c:cat>
          <c:val>
            <c:numRef>
              <c:f>'Electricity Charge Breakdown'!$B$12:$B$16</c:f>
              <c:numCache>
                <c:formatCode>0%</c:formatCode>
                <c:ptCount val="5"/>
                <c:pt idx="0">
                  <c:v>0.31</c:v>
                </c:pt>
                <c:pt idx="1">
                  <c:v>0.16</c:v>
                </c:pt>
                <c:pt idx="2">
                  <c:v>0.06</c:v>
                </c:pt>
                <c:pt idx="3">
                  <c:v>7.0000000000000007E-2</c:v>
                </c:pt>
                <c:pt idx="4">
                  <c:v>0.4</c:v>
                </c:pt>
              </c:numCache>
            </c:numRef>
          </c:val>
          <c:extLst>
            <c:ext xmlns:c16="http://schemas.microsoft.com/office/drawing/2014/chart" uri="{C3380CC4-5D6E-409C-BE32-E72D297353CC}">
              <c16:uniqueId val="{0000000A-1C59-48FB-AB19-DC475CFEF844}"/>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2021 RESIDENTIAL NATURAL GAS CHARGES</a:t>
            </a:r>
          </a:p>
          <a:p>
            <a:pPr>
              <a:defRPr/>
            </a:pPr>
            <a:r>
              <a:rPr lang="en-US"/>
              <a:t>(10GJ/MONTH)</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'Natural Gas Charge Breakdown'!$B$9</c:f>
              <c:strCache>
                <c:ptCount val="1"/>
                <c:pt idx="0">
                  <c:v>2021</c:v>
                </c:pt>
              </c:strCache>
            </c:strRef>
          </c:tx>
          <c:dPt>
            <c:idx val="0"/>
            <c:bubble3D val="0"/>
            <c:spPr>
              <a:solidFill>
                <a:srgbClr val="77B8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467-40E6-9C3F-403C5992734F}"/>
              </c:ext>
            </c:extLst>
          </c:dPt>
          <c:dPt>
            <c:idx val="1"/>
            <c:bubble3D val="0"/>
            <c:spPr>
              <a:solidFill>
                <a:srgbClr val="6A737B"/>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467-40E6-9C3F-403C5992734F}"/>
              </c:ext>
            </c:extLst>
          </c:dPt>
          <c:dPt>
            <c:idx val="2"/>
            <c:bubble3D val="0"/>
            <c:spPr>
              <a:solidFill>
                <a:srgbClr val="EDB700"/>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6467-40E6-9C3F-403C5992734F}"/>
              </c:ext>
            </c:extLst>
          </c:dPt>
          <c:dPt>
            <c:idx val="3"/>
            <c:bubble3D val="0"/>
            <c:spPr>
              <a:solidFill>
                <a:srgbClr val="00AAD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6467-40E6-9C3F-403C5992734F}"/>
              </c:ext>
            </c:extLst>
          </c:dPt>
          <c:dPt>
            <c:idx val="4"/>
            <c:bubble3D val="0"/>
            <c:spPr>
              <a:solidFill>
                <a:srgbClr val="D4007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6467-40E6-9C3F-403C5992734F}"/>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77B800"/>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6467-40E6-9C3F-403C5992734F}"/>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6A737B"/>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6467-40E6-9C3F-403C5992734F}"/>
                </c:ext>
              </c:extLst>
            </c:dLbl>
            <c:dLbl>
              <c:idx val="2"/>
              <c:layout>
                <c:manualLayout>
                  <c:x val="-6.2715946502057612E-2"/>
                  <c:y val="-4.0783558124598586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EDB7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8325452674897117"/>
                      <c:h val="0.16156422607578677"/>
                    </c:manualLayout>
                  </c15:layout>
                </c:ext>
                <c:ext xmlns:c16="http://schemas.microsoft.com/office/drawing/2014/chart" uri="{C3380CC4-5D6E-409C-BE32-E72D297353CC}">
                  <c16:uniqueId val="{00000005-6467-40E6-9C3F-403C5992734F}"/>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00AAD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6467-40E6-9C3F-403C5992734F}"/>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rgbClr val="D4007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6467-40E6-9C3F-403C5992734F}"/>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'Natural Gas Charge Breakdown'!$A$10:$A$14</c:f>
              <c:strCache>
                <c:ptCount val="5"/>
                <c:pt idx="0">
                  <c:v>Total Delivery</c:v>
                </c:pt>
                <c:pt idx="1">
                  <c:v>Administration Fee</c:v>
                </c:pt>
                <c:pt idx="2">
                  <c:v>Municipal Franchise Fee</c:v>
                </c:pt>
                <c:pt idx="3">
                  <c:v>Energy Consumption</c:v>
                </c:pt>
                <c:pt idx="4">
                  <c:v>Carbon Charge</c:v>
                </c:pt>
              </c:strCache>
            </c:strRef>
          </c:cat>
          <c:val>
            <c:numRef>
              <c:f>'Natural Gas Charge Breakdown'!$B$10:$B$14</c:f>
              <c:numCache>
                <c:formatCode>0%</c:formatCode>
                <c:ptCount val="5"/>
                <c:pt idx="0">
                  <c:v>0.39</c:v>
                </c:pt>
                <c:pt idx="1">
                  <c:v>0.04</c:v>
                </c:pt>
                <c:pt idx="2">
                  <c:v>0.12</c:v>
                </c:pt>
                <c:pt idx="3">
                  <c:v>0.31</c:v>
                </c:pt>
                <c:pt idx="4">
                  <c:v>0.14000000000000001</c:v>
                </c:pt>
              </c:numCache>
            </c:numRef>
          </c:val>
          <c:extLst>
            <c:ext xmlns:c16="http://schemas.microsoft.com/office/drawing/2014/chart" uri="{C3380CC4-5D6E-409C-BE32-E72D297353CC}">
              <c16:uniqueId val="{0000000A-6467-40E6-9C3F-403C5992734F}"/>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a:t>Natural</a:t>
            </a:r>
            <a:r>
              <a:rPr lang="en-CA" baseline="0"/>
              <a:t> Gas Usage (GJ)</a:t>
            </a:r>
            <a:endParaRPr lang="en-CA"/>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'AB Seasonal Averages'!$D$21</c:f>
              <c:strCache>
                <c:ptCount val="1"/>
                <c:pt idx="0">
                  <c:v>Natural Gas (GJ)</c:v>
                </c:pt>
              </c:strCache>
            </c:strRef>
          </c:tx>
          <c:spPr>
            <a:ln w="28575" cap="rnd">
              <a:solidFill>
                <a:schemeClr val="accent1"/>
              </a:solidFill>
              <a:round/>
            </a:ln>
            <a:effectLst/>
          </c:spPr>
          <c:marker>
            <c:symbol val="none"/>
          </c:marker>
          <c:cat>
            <c:strRef>
              <c:f>'AB Seasonal Averages'!$A$22:$A$33</c:f>
              <c:strCache>
                <c:ptCount val="12"/>
                <c:pt idx="0">
                  <c:v>December</c:v>
                </c:pt>
                <c:pt idx="1">
                  <c:v>January</c:v>
                </c:pt>
                <c:pt idx="2">
                  <c:v>February</c:v>
                </c:pt>
                <c:pt idx="3">
                  <c:v>March</c:v>
                </c:pt>
                <c:pt idx="4">
                  <c:v>April</c:v>
                </c:pt>
                <c:pt idx="5">
                  <c:v>May</c:v>
                </c:pt>
                <c:pt idx="6">
                  <c:v>June</c:v>
                </c:pt>
                <c:pt idx="7">
                  <c:v>July</c:v>
                </c:pt>
                <c:pt idx="8">
                  <c:v>August</c:v>
                </c:pt>
                <c:pt idx="9">
                  <c:v>September</c:v>
                </c:pt>
                <c:pt idx="10">
                  <c:v>October</c:v>
                </c:pt>
                <c:pt idx="11">
                  <c:v>November</c:v>
                </c:pt>
              </c:strCache>
            </c:strRef>
          </c:cat>
          <c:val>
            <c:numRef>
              <c:f>'AB Seasonal Averages'!$D$22:$D$33</c:f>
              <c:numCache>
                <c:formatCode>0.00</c:formatCode>
                <c:ptCount val="12"/>
                <c:pt idx="0">
                  <c:v>19.3</c:v>
                </c:pt>
                <c:pt idx="1">
                  <c:v>19</c:v>
                </c:pt>
                <c:pt idx="2">
                  <c:v>18.2</c:v>
                </c:pt>
                <c:pt idx="3">
                  <c:v>15.5</c:v>
                </c:pt>
                <c:pt idx="4">
                  <c:v>10.3</c:v>
                </c:pt>
                <c:pt idx="5">
                  <c:v>5.5</c:v>
                </c:pt>
                <c:pt idx="6">
                  <c:v>3.2</c:v>
                </c:pt>
                <c:pt idx="7">
                  <c:v>2.6</c:v>
                </c:pt>
                <c:pt idx="8">
                  <c:v>2.8</c:v>
                </c:pt>
                <c:pt idx="9">
                  <c:v>5.0999999999999996</c:v>
                </c:pt>
                <c:pt idx="10">
                  <c:v>10.4</c:v>
                </c:pt>
                <c:pt idx="11">
                  <c:v>15.4</c:v>
                </c:pt>
              </c:numCache>
            </c:numRef>
          </c:val>
          <c:smooth val="0"/>
          <c:extLst>
            <c:ext xmlns:c16="http://schemas.microsoft.com/office/drawing/2014/chart" uri="{C3380CC4-5D6E-409C-BE32-E72D297353CC}">
              <c16:uniqueId val="{00000000-19FF-432C-A5A8-FE3D1F181927}"/>
            </c:ext>
          </c:extLst>
        </c:ser>
        <c:ser>
          <c:idx val="1"/>
          <c:order val="1"/>
          <c:tx>
            <c:strRef>
              <c:f>'AB Seasonal Averages'!$E$21</c:f>
              <c:strCache>
                <c:ptCount val="1"/>
                <c:pt idx="0">
                  <c:v>12-Month Average Usage</c:v>
                </c:pt>
              </c:strCache>
            </c:strRef>
          </c:tx>
          <c:spPr>
            <a:ln w="28575" cap="rnd">
              <a:solidFill>
                <a:schemeClr val="accent2"/>
              </a:solidFill>
              <a:round/>
            </a:ln>
            <a:effectLst/>
          </c:spPr>
          <c:marker>
            <c:symbol val="none"/>
          </c:marker>
          <c:cat>
            <c:strRef>
              <c:f>'AB Seasonal Averages'!$A$22:$A$33</c:f>
              <c:strCache>
                <c:ptCount val="12"/>
                <c:pt idx="0">
                  <c:v>December</c:v>
                </c:pt>
                <c:pt idx="1">
                  <c:v>January</c:v>
                </c:pt>
                <c:pt idx="2">
                  <c:v>February</c:v>
                </c:pt>
                <c:pt idx="3">
                  <c:v>March</c:v>
                </c:pt>
                <c:pt idx="4">
                  <c:v>April</c:v>
                </c:pt>
                <c:pt idx="5">
                  <c:v>May</c:v>
                </c:pt>
                <c:pt idx="6">
                  <c:v>June</c:v>
                </c:pt>
                <c:pt idx="7">
                  <c:v>July</c:v>
                </c:pt>
                <c:pt idx="8">
                  <c:v>August</c:v>
                </c:pt>
                <c:pt idx="9">
                  <c:v>September</c:v>
                </c:pt>
                <c:pt idx="10">
                  <c:v>October</c:v>
                </c:pt>
                <c:pt idx="11">
                  <c:v>November</c:v>
                </c:pt>
              </c:strCache>
            </c:strRef>
          </c:cat>
          <c:val>
            <c:numRef>
              <c:f>'AB Seasonal Averages'!$E$22:$E$33</c:f>
              <c:numCache>
                <c:formatCode>General</c:formatCode>
                <c:ptCount val="12"/>
                <c:pt idx="0">
                  <c:v>10.61</c:v>
                </c:pt>
                <c:pt idx="1">
                  <c:v>10.61</c:v>
                </c:pt>
                <c:pt idx="2">
                  <c:v>10.61</c:v>
                </c:pt>
                <c:pt idx="3">
                  <c:v>10.61</c:v>
                </c:pt>
                <c:pt idx="4">
                  <c:v>10.61</c:v>
                </c:pt>
                <c:pt idx="5">
                  <c:v>10.61</c:v>
                </c:pt>
                <c:pt idx="6">
                  <c:v>10.61</c:v>
                </c:pt>
                <c:pt idx="7">
                  <c:v>10.61</c:v>
                </c:pt>
                <c:pt idx="8">
                  <c:v>10.61</c:v>
                </c:pt>
                <c:pt idx="9">
                  <c:v>10.61</c:v>
                </c:pt>
                <c:pt idx="10">
                  <c:v>10.61</c:v>
                </c:pt>
                <c:pt idx="11">
                  <c:v>10.61</c:v>
                </c:pt>
              </c:numCache>
            </c:numRef>
          </c:val>
          <c:smooth val="0"/>
          <c:extLst>
            <c:ext xmlns:c16="http://schemas.microsoft.com/office/drawing/2014/chart" uri="{C3380CC4-5D6E-409C-BE32-E72D297353CC}">
              <c16:uniqueId val="{00000001-19FF-432C-A5A8-FE3D1F181927}"/>
            </c:ext>
          </c:extLst>
        </c:ser>
        <c:dLbls>
          <c:showLegendKey val="0"/>
          <c:showVal val="0"/>
          <c:showCatName val="0"/>
          <c:showSerName val="0"/>
          <c:showPercent val="0"/>
          <c:showBubbleSize val="0"/>
        </c:dLbls>
        <c:smooth val="0"/>
        <c:axId val="886499848"/>
        <c:axId val="886501160"/>
      </c:lineChart>
      <c:catAx>
        <c:axId val="886499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6501160"/>
        <c:crosses val="autoZero"/>
        <c:auto val="1"/>
        <c:lblAlgn val="ctr"/>
        <c:lblOffset val="100"/>
        <c:noMultiLvlLbl val="0"/>
      </c:catAx>
      <c:valAx>
        <c:axId val="8865011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6499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5760"/>
          </a:xfrm>
          <a:prstGeom prst="rect">
            <a:avLst/>
          </a:prstGeom>
        </p:spPr>
        <p:txBody>
          <a:bodyPr vert="horz" lIns="96656" tIns="48328" rIns="96656" bIns="48328" rtlCol="0"/>
          <a:lstStyle>
            <a:lvl1pPr algn="l">
              <a:defRPr sz="1200"/>
            </a:lvl1pPr>
          </a:lstStyle>
          <a:p>
            <a:endParaRPr lang="en-CA"/>
          </a:p>
        </p:txBody>
      </p:sp>
      <p:sp>
        <p:nvSpPr>
          <p:cNvPr id="3" name="Date Placeholder 2"/>
          <p:cNvSpPr>
            <a:spLocks noGrp="1"/>
          </p:cNvSpPr>
          <p:nvPr>
            <p:ph type="dt" sz="quarter" idx="1"/>
          </p:nvPr>
        </p:nvSpPr>
        <p:spPr>
          <a:xfrm>
            <a:off x="5438459" y="1"/>
            <a:ext cx="4160520" cy="365760"/>
          </a:xfrm>
          <a:prstGeom prst="rect">
            <a:avLst/>
          </a:prstGeom>
        </p:spPr>
        <p:txBody>
          <a:bodyPr vert="horz" lIns="96656" tIns="48328" rIns="96656" bIns="48328" rtlCol="0"/>
          <a:lstStyle>
            <a:lvl1pPr algn="r">
              <a:defRPr sz="1200"/>
            </a:lvl1pPr>
          </a:lstStyle>
          <a:p>
            <a:fld id="{A6673D7D-606E-4704-8FAB-089A0546B34A}" type="datetimeFigureOut">
              <a:rPr lang="en-CA" smtClean="0"/>
              <a:t>2023-10-19</a:t>
            </a:fld>
            <a:endParaRPr lang="en-CA"/>
          </a:p>
        </p:txBody>
      </p:sp>
      <p:sp>
        <p:nvSpPr>
          <p:cNvPr id="4" name="Footer Placeholder 3"/>
          <p:cNvSpPr>
            <a:spLocks noGrp="1"/>
          </p:cNvSpPr>
          <p:nvPr>
            <p:ph type="ftr" sz="quarter" idx="2"/>
          </p:nvPr>
        </p:nvSpPr>
        <p:spPr>
          <a:xfrm>
            <a:off x="0" y="6948171"/>
            <a:ext cx="4160520" cy="365760"/>
          </a:xfrm>
          <a:prstGeom prst="rect">
            <a:avLst/>
          </a:prstGeom>
        </p:spPr>
        <p:txBody>
          <a:bodyPr vert="horz" lIns="96656" tIns="48328" rIns="96656" bIns="48328" rtlCol="0" anchor="b"/>
          <a:lstStyle>
            <a:lvl1pPr algn="l">
              <a:defRPr sz="1200"/>
            </a:lvl1pPr>
          </a:lstStyle>
          <a:p>
            <a:endParaRPr lang="en-CA"/>
          </a:p>
        </p:txBody>
      </p:sp>
      <p:sp>
        <p:nvSpPr>
          <p:cNvPr id="5" name="Slide Number Placeholder 4"/>
          <p:cNvSpPr>
            <a:spLocks noGrp="1"/>
          </p:cNvSpPr>
          <p:nvPr>
            <p:ph type="sldNum" sz="quarter" idx="3"/>
          </p:nvPr>
        </p:nvSpPr>
        <p:spPr>
          <a:xfrm>
            <a:off x="5438459" y="6948171"/>
            <a:ext cx="4160520" cy="365760"/>
          </a:xfrm>
          <a:prstGeom prst="rect">
            <a:avLst/>
          </a:prstGeom>
        </p:spPr>
        <p:txBody>
          <a:bodyPr vert="horz" lIns="96656" tIns="48328" rIns="96656" bIns="48328" rtlCol="0" anchor="b"/>
          <a:lstStyle>
            <a:lvl1pPr algn="r">
              <a:defRPr sz="1200"/>
            </a:lvl1pPr>
          </a:lstStyle>
          <a:p>
            <a:fld id="{5F2AF2C7-EC74-45D5-8E80-EDC400CCB59D}" type="slidenum">
              <a:rPr lang="en-CA" smtClean="0"/>
              <a:t>‹#›</a:t>
            </a:fld>
            <a:endParaRPr lang="en-CA"/>
          </a:p>
        </p:txBody>
      </p:sp>
    </p:spTree>
    <p:extLst>
      <p:ext uri="{BB962C8B-B14F-4D97-AF65-F5344CB8AC3E}">
        <p14:creationId xmlns:p14="http://schemas.microsoft.com/office/powerpoint/2010/main" val="116519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411" cy="365430"/>
          </a:xfrm>
          <a:prstGeom prst="rect">
            <a:avLst/>
          </a:prstGeom>
        </p:spPr>
        <p:txBody>
          <a:bodyPr vert="horz" lIns="94704" tIns="47352" rIns="94704" bIns="47352" rtlCol="0"/>
          <a:lstStyle>
            <a:lvl1pPr algn="l">
              <a:defRPr sz="1200"/>
            </a:lvl1pPr>
          </a:lstStyle>
          <a:p>
            <a:endParaRPr lang="en-CA"/>
          </a:p>
        </p:txBody>
      </p:sp>
      <p:sp>
        <p:nvSpPr>
          <p:cNvPr id="3" name="Date Placeholder 2"/>
          <p:cNvSpPr>
            <a:spLocks noGrp="1"/>
          </p:cNvSpPr>
          <p:nvPr>
            <p:ph type="dt" idx="1"/>
          </p:nvPr>
        </p:nvSpPr>
        <p:spPr>
          <a:xfrm>
            <a:off x="5439152" y="0"/>
            <a:ext cx="4160411" cy="365430"/>
          </a:xfrm>
          <a:prstGeom prst="rect">
            <a:avLst/>
          </a:prstGeom>
        </p:spPr>
        <p:txBody>
          <a:bodyPr vert="horz" lIns="94704" tIns="47352" rIns="94704" bIns="47352" rtlCol="0"/>
          <a:lstStyle>
            <a:lvl1pPr algn="r">
              <a:defRPr sz="1200"/>
            </a:lvl1pPr>
          </a:lstStyle>
          <a:p>
            <a:fld id="{6FEDAA7A-9A0B-4B42-A0D7-D84671EF7CA4}" type="datetimeFigureOut">
              <a:rPr lang="en-CA" smtClean="0"/>
              <a:t>2023-10-19</a:t>
            </a:fld>
            <a:endParaRPr lang="en-CA"/>
          </a:p>
        </p:txBody>
      </p:sp>
      <p:sp>
        <p:nvSpPr>
          <p:cNvPr id="4" name="Slide Image Placeholder 3"/>
          <p:cNvSpPr>
            <a:spLocks noGrp="1" noRot="1" noChangeAspect="1"/>
          </p:cNvSpPr>
          <p:nvPr>
            <p:ph type="sldImg" idx="2"/>
          </p:nvPr>
        </p:nvSpPr>
        <p:spPr>
          <a:xfrm>
            <a:off x="2362200" y="549275"/>
            <a:ext cx="4876800" cy="2743200"/>
          </a:xfrm>
          <a:prstGeom prst="rect">
            <a:avLst/>
          </a:prstGeom>
          <a:noFill/>
          <a:ln w="12700">
            <a:solidFill>
              <a:prstClr val="black"/>
            </a:solidFill>
          </a:ln>
        </p:spPr>
        <p:txBody>
          <a:bodyPr vert="horz" lIns="94704" tIns="47352" rIns="94704" bIns="47352" rtlCol="0" anchor="ctr"/>
          <a:lstStyle/>
          <a:p>
            <a:endParaRPr lang="en-CA"/>
          </a:p>
        </p:txBody>
      </p:sp>
      <p:sp>
        <p:nvSpPr>
          <p:cNvPr id="5" name="Notes Placeholder 4"/>
          <p:cNvSpPr>
            <a:spLocks noGrp="1"/>
          </p:cNvSpPr>
          <p:nvPr>
            <p:ph type="body" sz="quarter" idx="3"/>
          </p:nvPr>
        </p:nvSpPr>
        <p:spPr>
          <a:xfrm>
            <a:off x="959465" y="3474059"/>
            <a:ext cx="7682270" cy="3292170"/>
          </a:xfrm>
          <a:prstGeom prst="rect">
            <a:avLst/>
          </a:prstGeom>
        </p:spPr>
        <p:txBody>
          <a:bodyPr vert="horz" lIns="94704" tIns="47352" rIns="94704" bIns="473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948117"/>
            <a:ext cx="4160411" cy="365430"/>
          </a:xfrm>
          <a:prstGeom prst="rect">
            <a:avLst/>
          </a:prstGeom>
        </p:spPr>
        <p:txBody>
          <a:bodyPr vert="horz" lIns="94704" tIns="47352" rIns="94704" bIns="47352" rtlCol="0" anchor="b"/>
          <a:lstStyle>
            <a:lvl1pPr algn="l">
              <a:defRPr sz="1200"/>
            </a:lvl1pPr>
          </a:lstStyle>
          <a:p>
            <a:endParaRPr lang="en-CA"/>
          </a:p>
        </p:txBody>
      </p:sp>
      <p:sp>
        <p:nvSpPr>
          <p:cNvPr id="7" name="Slide Number Placeholder 6"/>
          <p:cNvSpPr>
            <a:spLocks noGrp="1"/>
          </p:cNvSpPr>
          <p:nvPr>
            <p:ph type="sldNum" sz="quarter" idx="5"/>
          </p:nvPr>
        </p:nvSpPr>
        <p:spPr>
          <a:xfrm>
            <a:off x="5439152" y="6948117"/>
            <a:ext cx="4160411" cy="365430"/>
          </a:xfrm>
          <a:prstGeom prst="rect">
            <a:avLst/>
          </a:prstGeom>
        </p:spPr>
        <p:txBody>
          <a:bodyPr vert="horz" lIns="94704" tIns="47352" rIns="94704" bIns="47352" rtlCol="0" anchor="b"/>
          <a:lstStyle>
            <a:lvl1pPr algn="r">
              <a:defRPr sz="1200"/>
            </a:lvl1pPr>
          </a:lstStyle>
          <a:p>
            <a:fld id="{C33E93F5-386D-46C1-AED3-8A7E51F89105}" type="slidenum">
              <a:rPr lang="en-CA" smtClean="0"/>
              <a:t>‹#›</a:t>
            </a:fld>
            <a:endParaRPr lang="en-CA"/>
          </a:p>
        </p:txBody>
      </p:sp>
    </p:spTree>
    <p:extLst>
      <p:ext uri="{BB962C8B-B14F-4D97-AF65-F5344CB8AC3E}">
        <p14:creationId xmlns:p14="http://schemas.microsoft.com/office/powerpoint/2010/main" val="386964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E93F5-386D-46C1-AED3-8A7E51F89105}" type="slidenum">
              <a:rPr lang="en-CA" smtClean="0"/>
              <a:t>1</a:t>
            </a:fld>
            <a:endParaRPr lang="en-CA"/>
          </a:p>
        </p:txBody>
      </p:sp>
    </p:spTree>
    <p:extLst>
      <p:ext uri="{BB962C8B-B14F-4D97-AF65-F5344CB8AC3E}">
        <p14:creationId xmlns:p14="http://schemas.microsoft.com/office/powerpoint/2010/main" val="1974492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Plan for seasonal differences</a:t>
            </a:r>
            <a:endParaRPr lang="en-US" b="1" baseline="0" dirty="0"/>
          </a:p>
          <a:p>
            <a:pPr marL="183910" indent="-183910">
              <a:buFont typeface="Arial" panose="020B0604020202020204" pitchFamily="34" charset="0"/>
              <a:buChar char="•"/>
            </a:pPr>
            <a:r>
              <a:rPr lang="en-US" b="0" baseline="0" dirty="0"/>
              <a:t>Electricity, natural gas and water bills fluctuate every month</a:t>
            </a:r>
          </a:p>
          <a:p>
            <a:pPr marL="183910" indent="-183910">
              <a:buFont typeface="Arial" panose="020B0604020202020204" pitchFamily="34" charset="0"/>
              <a:buChar char="•"/>
            </a:pPr>
            <a:r>
              <a:rPr lang="en-US" b="0" baseline="0" dirty="0"/>
              <a:t>Seasons and weather are the biggest factors</a:t>
            </a:r>
          </a:p>
          <a:p>
            <a:pPr marL="183910" indent="-183910">
              <a:buFont typeface="Arial" panose="020B0604020202020204" pitchFamily="34" charset="0"/>
              <a:buChar char="•"/>
            </a:pPr>
            <a:r>
              <a:rPr lang="en-US" b="0" baseline="0" dirty="0"/>
              <a:t>Winter’s cold weather causes higher natural gas bills to heat homes</a:t>
            </a:r>
          </a:p>
          <a:p>
            <a:pPr marL="183910" indent="-183910">
              <a:buFont typeface="Arial" panose="020B0604020202020204" pitchFamily="34" charset="0"/>
              <a:buChar char="•"/>
            </a:pPr>
            <a:r>
              <a:rPr lang="en-US" b="0" baseline="0" dirty="0"/>
              <a:t>Summer’s warm weather leads to higher electricity bills (e.g. fans, air conditioners, etc.)</a:t>
            </a:r>
          </a:p>
          <a:p>
            <a:pPr marL="183910" indent="-183910">
              <a:buFont typeface="Arial" panose="020B0604020202020204" pitchFamily="34" charset="0"/>
              <a:buChar char="•"/>
            </a:pPr>
            <a:r>
              <a:rPr lang="en-US" b="0" baseline="0" dirty="0"/>
              <a:t>Water usage spikes in the spring (watering lawns) and September (returning home from vacations)</a:t>
            </a:r>
            <a:br>
              <a:rPr lang="en-US" b="0" baseline="0" dirty="0"/>
            </a:br>
            <a:endParaRPr lang="en-US" b="0" baseline="0" dirty="0"/>
          </a:p>
          <a:p>
            <a:r>
              <a:rPr lang="en-US" b="1" baseline="0" dirty="0"/>
              <a:t>Consider a Budget Payment Plan</a:t>
            </a:r>
          </a:p>
          <a:p>
            <a:pPr marL="183910" indent="-183910">
              <a:buFont typeface="Arial" panose="020B0604020202020204" pitchFamily="34" charset="0"/>
              <a:buChar char="•"/>
            </a:pPr>
            <a:r>
              <a:rPr lang="en-US" b="0" baseline="0" dirty="0"/>
              <a:t>Many retailers (regulated rate providers and competitive rate retailers) offer equalized payment plans </a:t>
            </a:r>
          </a:p>
          <a:p>
            <a:pPr marL="183910" indent="-183910">
              <a:buFont typeface="Arial" panose="020B0604020202020204" pitchFamily="34" charset="0"/>
              <a:buChar char="•"/>
            </a:pPr>
            <a:r>
              <a:rPr lang="en-US" b="0" baseline="0" dirty="0"/>
              <a:t>Costs are averaged over 12 months and consumers are billed an equal amount each month</a:t>
            </a:r>
          </a:p>
          <a:p>
            <a:pPr marL="183910" indent="-183910">
              <a:buFont typeface="Arial" panose="020B0604020202020204" pitchFamily="34" charset="0"/>
              <a:buChar char="•"/>
            </a:pPr>
            <a:r>
              <a:rPr lang="en-US" b="0" baseline="0" dirty="0"/>
              <a:t>Typically has 11 months at the same rate and one month adjusted to true up the total for the year</a:t>
            </a:r>
          </a:p>
          <a:p>
            <a:pPr marL="674337" lvl="1" indent="-183910">
              <a:buFont typeface="Arial" panose="020B0604020202020204" pitchFamily="34" charset="0"/>
              <a:buChar char="•"/>
            </a:pPr>
            <a:endParaRPr lang="en-US" b="0" baseline="0" dirty="0"/>
          </a:p>
          <a:p>
            <a:r>
              <a:rPr lang="en-US" b="1" baseline="0" dirty="0"/>
              <a:t>Authorized Payment Plans</a:t>
            </a:r>
          </a:p>
          <a:p>
            <a:pPr marL="183910" indent="-183910">
              <a:buFont typeface="Arial" panose="020B0604020202020204" pitchFamily="34" charset="0"/>
              <a:buChar char="•"/>
            </a:pPr>
            <a:r>
              <a:rPr lang="en-US" b="0" baseline="0" dirty="0"/>
              <a:t>Option to set up your utilities bill to be automatically withdrawn from your bank account each month</a:t>
            </a:r>
          </a:p>
          <a:p>
            <a:pPr marL="183910" indent="-183910">
              <a:buFont typeface="Arial" panose="020B0604020202020204" pitchFamily="34" charset="0"/>
              <a:buChar char="•"/>
            </a:pPr>
            <a:r>
              <a:rPr lang="en-US" b="0" baseline="0" dirty="0"/>
              <a:t>Some retailers require consumers to sign up for Authorized Payment Plans to receive service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154665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UCA website</a:t>
            </a:r>
          </a:p>
          <a:p>
            <a:r>
              <a:rPr lang="en-US" sz="1200" kern="1200" dirty="0">
                <a:solidFill>
                  <a:schemeClr val="tx1"/>
                </a:solidFill>
                <a:effectLst/>
                <a:latin typeface="+mn-lt"/>
                <a:ea typeface="+mn-ea"/>
                <a:cs typeface="+mn-cs"/>
              </a:rPr>
              <a:t>Our website, </a:t>
            </a:r>
            <a:r>
              <a:rPr lang="en-US" sz="1200" u="sng" kern="1200" dirty="0">
                <a:solidFill>
                  <a:schemeClr val="tx1"/>
                </a:solidFill>
                <a:effectLst/>
                <a:latin typeface="+mn-lt"/>
                <a:ea typeface="+mn-ea"/>
                <a:cs typeface="+mn-cs"/>
              </a:rPr>
              <a:t>ucahelps.alberta.ca</a:t>
            </a:r>
            <a:r>
              <a:rPr lang="en-US" sz="1200" kern="1200" dirty="0">
                <a:solidFill>
                  <a:schemeClr val="tx1"/>
                </a:solidFill>
                <a:effectLst/>
                <a:latin typeface="+mn-lt"/>
                <a:ea typeface="+mn-ea"/>
                <a:cs typeface="+mn-cs"/>
              </a:rPr>
              <a:t>, offers a number of great tools for electricity, natural gas and water consumers in the province.</a:t>
            </a:r>
            <a:endParaRPr lang="en-CA"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Homepage</a:t>
            </a:r>
            <a:endParaRPr lang="en-CA"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Our goal is to create a welcoming and user-friendly homepage to help consumers find the information they’re looking for.</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main image scrolls through the most common information requests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site is easy to navigate, with options for residential, farm and small business consumers</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12</a:t>
            </a:fld>
            <a:endParaRPr lang="en-CA"/>
          </a:p>
        </p:txBody>
      </p:sp>
    </p:spTree>
    <p:extLst>
      <p:ext uri="{BB962C8B-B14F-4D97-AF65-F5344CB8AC3E}">
        <p14:creationId xmlns:p14="http://schemas.microsoft.com/office/powerpoint/2010/main" val="2985581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Cost Comparison</a:t>
            </a:r>
            <a:r>
              <a:rPr lang="en-US" b="1" baseline="0" dirty="0">
                <a:latin typeface="Arial" panose="020B0604020202020204" pitchFamily="34" charset="0"/>
                <a:cs typeface="Arial" panose="020B0604020202020204" pitchFamily="34" charset="0"/>
              </a:rPr>
              <a:t> Tool</a:t>
            </a:r>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With so many options, we developed a Cost Comparison Tool to help consumers compare rates and make an informed choice on how they purchase their energy.</a:t>
            </a:r>
          </a:p>
          <a:p>
            <a:endParaRPr lang="en-US" b="1" dirty="0">
              <a:latin typeface="Arial" panose="020B0604020202020204" pitchFamily="34" charset="0"/>
              <a:cs typeface="Arial" panose="020B0604020202020204" pitchFamily="34" charset="0"/>
            </a:endParaRPr>
          </a:p>
          <a:p>
            <a:pPr defTabSz="980853">
              <a:defRPr/>
            </a:pPr>
            <a:r>
              <a:rPr lang="en-CA" dirty="0">
                <a:latin typeface="Arial" panose="020B0604020202020204" pitchFamily="34" charset="0"/>
                <a:cs typeface="Arial" panose="020B0604020202020204" pitchFamily="34" charset="0"/>
              </a:rPr>
              <a:t>This tool allows you to look at different rates and retailer products based on where you live and your actual or estimated consumption. Depending on what you choose, the end result is delivered costs. </a:t>
            </a:r>
            <a:r>
              <a:rPr lang="en-US" dirty="0">
                <a:latin typeface="Arial" panose="020B0604020202020204" pitchFamily="34" charset="0"/>
                <a:cs typeface="Arial" panose="020B0604020202020204" pitchFamily="34" charset="0"/>
              </a:rPr>
              <a:t>After this presentation, please visit the Cost Comparison Tool on our website. Just enter your postal code and check out the options available in your area.  </a:t>
            </a:r>
          </a:p>
          <a:p>
            <a:endParaRPr lang="en-CA" dirty="0"/>
          </a:p>
          <a:p>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13</a:t>
            </a:fld>
            <a:endParaRPr lang="en-CA"/>
          </a:p>
        </p:txBody>
      </p:sp>
    </p:spTree>
    <p:extLst>
      <p:ext uri="{BB962C8B-B14F-4D97-AF65-F5344CB8AC3E}">
        <p14:creationId xmlns:p14="http://schemas.microsoft.com/office/powerpoint/2010/main" val="2462327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solidFill>
                  <a:srgbClr val="36424A"/>
                </a:solidFill>
                <a:latin typeface="Arial" panose="020B0604020202020204" pitchFamily="34" charset="0"/>
                <a:cs typeface="Arial" panose="020B0604020202020204" pitchFamily="34" charset="0"/>
              </a:rPr>
              <a:t>Regulated rate providers</a:t>
            </a:r>
          </a:p>
          <a:p>
            <a:pPr defTabSz="980853">
              <a:defRPr/>
            </a:pPr>
            <a:r>
              <a:rPr lang="en-US" sz="1000" dirty="0">
                <a:solidFill>
                  <a:srgbClr val="36424A"/>
                </a:solidFill>
                <a:latin typeface="Arial" panose="020B0604020202020204" pitchFamily="34" charset="0"/>
                <a:cs typeface="Arial" panose="020B0604020202020204" pitchFamily="34" charset="0"/>
              </a:rPr>
              <a:t>In most regions of the province, the regulated rate providers for electricity and natural gas operate as the default providers in each municipality.</a:t>
            </a:r>
          </a:p>
          <a:p>
            <a:pPr marL="386163" indent="-247144" defTabSz="980853">
              <a:buFont typeface="Arial" panose="020B0604020202020204" pitchFamily="34" charset="0"/>
              <a:buChar char="•"/>
              <a:defRPr/>
            </a:pPr>
            <a:r>
              <a:rPr lang="en-US" sz="1000" dirty="0">
                <a:solidFill>
                  <a:srgbClr val="36424A"/>
                </a:solidFill>
                <a:latin typeface="Arial" panose="020B0604020202020204" pitchFamily="34" charset="0"/>
                <a:cs typeface="Arial" panose="020B0604020202020204" pitchFamily="34" charset="0"/>
              </a:rPr>
              <a:t>Can be offered by a company or municipality</a:t>
            </a:r>
          </a:p>
          <a:p>
            <a:pPr marL="386163" indent="-247144" defTabSz="980853">
              <a:buFont typeface="Arial" panose="020B0604020202020204" pitchFamily="34" charset="0"/>
              <a:buChar char="•"/>
              <a:defRPr/>
            </a:pPr>
            <a:r>
              <a:rPr lang="en-US" sz="1000" dirty="0">
                <a:latin typeface="Arial" panose="020B0604020202020204" pitchFamily="34" charset="0"/>
                <a:cs typeface="Arial" panose="020B0604020202020204" pitchFamily="34" charset="0"/>
              </a:rPr>
              <a:t>Regulated rates are approved by the AUC and vary monthly</a:t>
            </a:r>
          </a:p>
          <a:p>
            <a:pPr marL="386163" indent="-247144" defTabSz="980853">
              <a:buFont typeface="Arial" panose="020B0604020202020204" pitchFamily="34" charset="0"/>
              <a:buChar char="•"/>
              <a:defRPr/>
            </a:pPr>
            <a:r>
              <a:rPr lang="en-US" sz="1000" dirty="0">
                <a:solidFill>
                  <a:srgbClr val="36424A"/>
                </a:solidFill>
                <a:latin typeface="Arial" panose="020B0604020202020204" pitchFamily="34" charset="0"/>
                <a:cs typeface="Arial" panose="020B0604020202020204" pitchFamily="34" charset="0"/>
              </a:rPr>
              <a:t>Some rural clients receive their utilities from a Gas Co-op and/or Rural Electrification Association</a:t>
            </a:r>
          </a:p>
          <a:p>
            <a:pPr marL="772326" lvl="1" indent="-247144" defTabSz="980853">
              <a:buFont typeface="Arial" panose="020B0604020202020204" pitchFamily="34" charset="0"/>
              <a:buChar char="•"/>
              <a:defRPr/>
            </a:pPr>
            <a:r>
              <a:rPr lang="en-US" sz="1000" dirty="0">
                <a:solidFill>
                  <a:srgbClr val="36424A"/>
                </a:solidFill>
                <a:latin typeface="Arial" panose="020B0604020202020204" pitchFamily="34" charset="0"/>
                <a:cs typeface="Arial" panose="020B0604020202020204" pitchFamily="34" charset="0"/>
              </a:rPr>
              <a:t>In these areas, clients don’t have a choice of retailers</a:t>
            </a:r>
          </a:p>
          <a:p>
            <a:pPr marL="772326" lvl="1" indent="-247144" defTabSz="980853">
              <a:buFont typeface="Arial" panose="020B0604020202020204" pitchFamily="34" charset="0"/>
              <a:buChar char="•"/>
              <a:defRPr/>
            </a:pPr>
            <a:r>
              <a:rPr lang="en-US" sz="1000" dirty="0">
                <a:solidFill>
                  <a:srgbClr val="36424A"/>
                </a:solidFill>
                <a:latin typeface="Arial" panose="020B0604020202020204" pitchFamily="34" charset="0"/>
                <a:cs typeface="Arial" panose="020B0604020202020204" pitchFamily="34" charset="0"/>
              </a:rPr>
              <a:t>Co-ops and REAs fall under Alberta Agriculture and Forestry’s mandate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204912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Arial" panose="020B0604020202020204" pitchFamily="34" charset="0"/>
                <a:cs typeface="Arial" panose="020B0604020202020204" pitchFamily="34" charset="0"/>
              </a:rPr>
              <a:t>Competitive retailers</a:t>
            </a:r>
          </a:p>
          <a:p>
            <a:r>
              <a:rPr lang="en-US" sz="1000" dirty="0">
                <a:latin typeface="Arial" panose="020B0604020202020204" pitchFamily="34" charset="0"/>
                <a:cs typeface="Arial" panose="020B0604020202020204" pitchFamily="34" charset="0"/>
              </a:rPr>
              <a:t>Alberta’s unique deregulated utilities market allows consumers the choice of who they buy their electricity and natural gas from.</a:t>
            </a:r>
          </a:p>
          <a:p>
            <a:pPr marL="386163"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How many utilities retail options do you think we have to choose from?</a:t>
            </a:r>
          </a:p>
          <a:p>
            <a:pPr marL="386163"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There are more than 50 retail options with multiple offers and product designs</a:t>
            </a:r>
          </a:p>
          <a:p>
            <a:endParaRPr lang="en-US" sz="1000" dirty="0">
              <a:latin typeface="Arial" panose="020B0604020202020204" pitchFamily="34" charset="0"/>
              <a:cs typeface="Arial" panose="020B0604020202020204" pitchFamily="34" charset="0"/>
            </a:endParaRPr>
          </a:p>
          <a:p>
            <a:r>
              <a:rPr lang="en-US" sz="1000" u="sng" dirty="0">
                <a:latin typeface="Arial" panose="020B0604020202020204" pitchFamily="34" charset="0"/>
                <a:cs typeface="Arial" panose="020B0604020202020204" pitchFamily="34" charset="0"/>
              </a:rPr>
              <a:t>What’s available?</a:t>
            </a:r>
          </a:p>
          <a:p>
            <a:pPr marL="386163"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Consumers can choose electricity, natural gas or bundled options</a:t>
            </a:r>
          </a:p>
          <a:p>
            <a:pPr marL="386163"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Retailers offer choice of fixed, variable or combined rates</a:t>
            </a:r>
          </a:p>
          <a:p>
            <a:pPr marL="386163"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Consumers can pick the contract term length that best suits their needs</a:t>
            </a:r>
          </a:p>
          <a:p>
            <a:pPr marL="772326" lvl="1"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1-5 year options available</a:t>
            </a:r>
          </a:p>
          <a:p>
            <a:pPr marL="386163"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Companies may offer incentives in exchange for signing a contract</a:t>
            </a:r>
          </a:p>
          <a:p>
            <a:pPr marL="772326" lvl="1"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Cash back programs</a:t>
            </a:r>
          </a:p>
          <a:p>
            <a:pPr marL="772326" lvl="1"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Loyalty program points</a:t>
            </a:r>
          </a:p>
          <a:p>
            <a:pPr marL="772326" lvl="1"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Smart thermostats</a:t>
            </a:r>
          </a:p>
          <a:p>
            <a:pPr marL="772326" lvl="1"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Prepaid credit/gift cards</a:t>
            </a:r>
          </a:p>
          <a:p>
            <a:pPr marL="772326" lvl="1" indent="-247144">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a:defRPr/>
            </a:pPr>
            <a:r>
              <a:rPr lang="en-US" sz="1000" dirty="0">
                <a:latin typeface="Arial" panose="020B0604020202020204" pitchFamily="34" charset="0"/>
                <a:cs typeface="Arial" panose="020B0604020202020204" pitchFamily="34" charset="0"/>
              </a:rPr>
              <a:t>Competitive companies offer a range of products and the prices can be fixed or variable, these companies are not subject to AUC regulation but must comply with the Fair Trading Act:</a:t>
            </a:r>
          </a:p>
          <a:p>
            <a:pPr marL="386163" indent="-247144">
              <a:buFont typeface="Arial" panose="020B0604020202020204" pitchFamily="34" charset="0"/>
              <a:buChar char="•"/>
              <a:defRPr/>
            </a:pPr>
            <a:r>
              <a:rPr lang="en-US" sz="1000" dirty="0">
                <a:latin typeface="Arial" panose="020B0604020202020204" pitchFamily="34" charset="0"/>
                <a:cs typeface="Arial" panose="020B0604020202020204" pitchFamily="34" charset="0"/>
              </a:rPr>
              <a:t>Sales agent Code of Conduct (high pressure sales, misrepresentation)</a:t>
            </a:r>
          </a:p>
          <a:p>
            <a:pPr marL="386163" indent="-247144">
              <a:buFont typeface="Arial" panose="020B0604020202020204" pitchFamily="34" charset="0"/>
              <a:buChar char="•"/>
              <a:defRPr/>
            </a:pPr>
            <a:r>
              <a:rPr lang="en-US" sz="1000" dirty="0">
                <a:latin typeface="Arial" panose="020B0604020202020204" pitchFamily="34" charset="0"/>
                <a:cs typeface="Arial" panose="020B0604020202020204" pitchFamily="34" charset="0"/>
              </a:rPr>
              <a:t>Contract content (disclosure statements, start and end date)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02980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0853">
              <a:defRPr/>
            </a:pPr>
            <a:r>
              <a:rPr lang="en-US" sz="1000" b="1" dirty="0">
                <a:latin typeface="Arial" panose="020B0604020202020204" pitchFamily="34" charset="0"/>
                <a:cs typeface="Arial" panose="020B0604020202020204" pitchFamily="34" charset="0"/>
              </a:rPr>
              <a:t>Comparing</a:t>
            </a:r>
            <a:r>
              <a:rPr lang="en-US" sz="1000" b="1" baseline="0" dirty="0">
                <a:latin typeface="Arial" panose="020B0604020202020204" pitchFamily="34" charset="0"/>
                <a:cs typeface="Arial" panose="020B0604020202020204" pitchFamily="34" charset="0"/>
              </a:rPr>
              <a:t> Regulated </a:t>
            </a:r>
            <a:r>
              <a:rPr lang="en-US" sz="1000" b="1" baseline="0">
                <a:latin typeface="Arial" panose="020B0604020202020204" pitchFamily="34" charset="0"/>
                <a:cs typeface="Arial" panose="020B0604020202020204" pitchFamily="34" charset="0"/>
              </a:rPr>
              <a:t>and Competitive Rates</a:t>
            </a:r>
            <a:endParaRPr lang="en-US" sz="1000" b="1" dirty="0">
              <a:latin typeface="Arial" panose="020B0604020202020204" pitchFamily="34" charset="0"/>
              <a:cs typeface="Arial" panose="020B0604020202020204" pitchFamily="34" charset="0"/>
            </a:endParaRPr>
          </a:p>
          <a:p>
            <a:pPr defTabSz="980853">
              <a:defRPr/>
            </a:pPr>
            <a:r>
              <a:rPr lang="en-US" sz="1000" dirty="0">
                <a:latin typeface="Arial" panose="020B0604020202020204" pitchFamily="34" charset="0"/>
                <a:cs typeface="Arial" panose="020B0604020202020204" pitchFamily="34" charset="0"/>
              </a:rPr>
              <a:t>Alberta has a unique system that allows consumers to choose how they receive their electricity and natural gas utilities. Here’s a quick look at the differences between these two options.</a:t>
            </a:r>
          </a:p>
          <a:p>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Regulated rate</a:t>
            </a:r>
          </a:p>
          <a:p>
            <a:r>
              <a:rPr lang="en-US" sz="1000" u="sng" dirty="0">
                <a:latin typeface="Arial" panose="020B0604020202020204" pitchFamily="34" charset="0"/>
                <a:cs typeface="Arial" panose="020B0604020202020204" pitchFamily="34" charset="0"/>
              </a:rPr>
              <a:t>Pros</a:t>
            </a:r>
          </a:p>
          <a:p>
            <a:pPr marL="386163"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Default provider has an ongoing obligation to serve consumers in the service area </a:t>
            </a:r>
          </a:p>
          <a:p>
            <a:pPr marL="386163"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Immediate start date</a:t>
            </a:r>
          </a:p>
          <a:p>
            <a:pPr marL="386163"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No term means you can stay with it as long as you like</a:t>
            </a:r>
          </a:p>
          <a:p>
            <a:pPr marL="386163"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Reflects current market rate – you always pay the going rates </a:t>
            </a:r>
          </a:p>
          <a:p>
            <a:pPr marL="386163"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No credit check – as the default option, the regulated providers won’t ask to do a credit check</a:t>
            </a:r>
          </a:p>
          <a:p>
            <a:r>
              <a:rPr lang="en-US" sz="1000" u="sng" dirty="0">
                <a:latin typeface="Arial" panose="020B0604020202020204" pitchFamily="34" charset="0"/>
                <a:cs typeface="Arial" panose="020B0604020202020204" pitchFamily="34" charset="0"/>
              </a:rPr>
              <a:t>Cons</a:t>
            </a:r>
          </a:p>
          <a:p>
            <a:pPr marL="386163"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Separate billing – different bills for each service</a:t>
            </a:r>
          </a:p>
          <a:p>
            <a:pPr marL="386163"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Rate fluctuations – market rates can change from month to month, sometimes drastically</a:t>
            </a:r>
          </a:p>
          <a:p>
            <a:pPr marL="386163"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May require a deposit – if you don’t have an existing relationship with a provider, they will ask for a deposit. </a:t>
            </a:r>
          </a:p>
          <a:p>
            <a:endParaRPr lang="en-US" sz="1000"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Competitive rate retailers</a:t>
            </a:r>
          </a:p>
          <a:p>
            <a:r>
              <a:rPr lang="en-US" sz="1000" u="sng" dirty="0">
                <a:latin typeface="Arial" panose="020B0604020202020204" pitchFamily="34" charset="0"/>
                <a:cs typeface="Arial" panose="020B0604020202020204" pitchFamily="34" charset="0"/>
              </a:rPr>
              <a:t>Pros</a:t>
            </a:r>
            <a:endParaRPr lang="en-US" sz="1000" dirty="0">
              <a:latin typeface="Arial" panose="020B0604020202020204" pitchFamily="34" charset="0"/>
              <a:cs typeface="Arial" panose="020B0604020202020204" pitchFamily="34" charset="0"/>
            </a:endParaRPr>
          </a:p>
          <a:p>
            <a:pPr marL="386163"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Choice between fixed and variable rates – choose the option that best fits your preferences</a:t>
            </a:r>
          </a:p>
          <a:p>
            <a:pPr marL="386163"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One bundled bill – consumers can purchase their electricity and natural gas from one retailer with only one monthly bill</a:t>
            </a:r>
          </a:p>
          <a:p>
            <a:pPr marL="386163"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May offer incentives and other options – Many retailers will offer benefits to entice consumers to sign a contract over a set amount of time. </a:t>
            </a:r>
          </a:p>
          <a:p>
            <a:pPr marL="386163"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Choice of retailer – if you have a bad experience with a company, you have the option to switch to another provider.</a:t>
            </a:r>
          </a:p>
          <a:p>
            <a:r>
              <a:rPr lang="en-US" sz="1000" u="sng" dirty="0">
                <a:latin typeface="Arial" panose="020B0604020202020204" pitchFamily="34" charset="0"/>
                <a:cs typeface="Arial" panose="020B0604020202020204" pitchFamily="34" charset="0"/>
              </a:rPr>
              <a:t>Cons</a:t>
            </a:r>
            <a:endParaRPr lang="en-US" sz="1000" dirty="0">
              <a:latin typeface="Arial" panose="020B0604020202020204" pitchFamily="34" charset="0"/>
              <a:cs typeface="Arial" panose="020B0604020202020204" pitchFamily="34" charset="0"/>
            </a:endParaRPr>
          </a:p>
          <a:p>
            <a:pPr marL="386163"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Requires a credit check – Retailers want proof consumers have a track record of paying their bills on time. </a:t>
            </a:r>
          </a:p>
          <a:p>
            <a:pPr marL="386163"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May have exit fees for ending a contract – </a:t>
            </a:r>
          </a:p>
          <a:p>
            <a:pPr marL="876590" lvl="1" indent="-247144">
              <a:buFont typeface="Arial" panose="020B0604020202020204" pitchFamily="34" charset="0"/>
              <a:buChar char="•"/>
            </a:pPr>
            <a:r>
              <a:rPr lang="en-US" sz="1000" dirty="0">
                <a:latin typeface="Arial" panose="020B0604020202020204" pitchFamily="34" charset="0"/>
                <a:cs typeface="Arial" panose="020B0604020202020204" pitchFamily="34" charset="0"/>
              </a:rPr>
              <a:t>Read the fine print. If you agree to a contract with exit fees, it can be costly to switch providers. </a:t>
            </a:r>
          </a:p>
          <a:p>
            <a:pPr marL="139019"/>
            <a:endParaRPr lang="en-US" sz="1000" dirty="0">
              <a:latin typeface="Arial" panose="020B0604020202020204" pitchFamily="34" charset="0"/>
              <a:cs typeface="Arial" panose="020B0604020202020204" pitchFamily="34" charset="0"/>
            </a:endParaRPr>
          </a:p>
          <a:p>
            <a:r>
              <a:rPr lang="en-US" sz="1000" u="sng" dirty="0">
                <a:latin typeface="Arial" panose="020B0604020202020204" pitchFamily="34" charset="0"/>
                <a:cs typeface="Arial" panose="020B0604020202020204" pitchFamily="34" charset="0"/>
              </a:rPr>
              <a:t>How to Choose</a:t>
            </a:r>
          </a:p>
          <a:p>
            <a:pPr marL="386163" indent="-247144" defTabSz="980853">
              <a:buFont typeface="Arial" panose="020B0604020202020204" pitchFamily="34" charset="0"/>
              <a:buChar char="•"/>
              <a:defRPr/>
            </a:pPr>
            <a:r>
              <a:rPr lang="en-US" sz="1000" dirty="0">
                <a:latin typeface="Arial" panose="020B0604020202020204" pitchFamily="34" charset="0"/>
                <a:cs typeface="Arial" panose="020B0604020202020204" pitchFamily="34" charset="0"/>
              </a:rPr>
              <a:t>There are benefits to either option, and it ultimately comes down to consumer preferences. </a:t>
            </a:r>
          </a:p>
          <a:p>
            <a:pPr marL="386163" indent="-247144" defTabSz="980853">
              <a:buFont typeface="Arial" panose="020B0604020202020204" pitchFamily="34" charset="0"/>
              <a:buChar char="•"/>
              <a:defRPr/>
            </a:pPr>
            <a:r>
              <a:rPr lang="en-US" sz="1000" dirty="0">
                <a:latin typeface="Arial" panose="020B0604020202020204" pitchFamily="34" charset="0"/>
                <a:cs typeface="Arial" panose="020B0604020202020204" pitchFamily="34" charset="0"/>
              </a:rPr>
              <a:t>The Cost Comparison Tool on our website is very useful for making an informed decision that fits your needs.</a:t>
            </a:r>
          </a:p>
          <a:p>
            <a:pPr marL="386163" indent="-247144" defTabSz="980853">
              <a:buFont typeface="Arial" panose="020B0604020202020204" pitchFamily="34" charset="0"/>
              <a:buChar char="•"/>
              <a:defRPr/>
            </a:pPr>
            <a:endParaRPr lang="en-US" sz="1000" dirty="0">
              <a:latin typeface="Arial" panose="020B0604020202020204" pitchFamily="34" charset="0"/>
              <a:cs typeface="Arial" panose="020B0604020202020204" pitchFamily="34" charset="0"/>
            </a:endParaRPr>
          </a:p>
          <a:p>
            <a:pPr defTabSz="980853">
              <a:defRPr/>
            </a:pPr>
            <a:r>
              <a:rPr lang="en-US" sz="1000" u="sng" dirty="0">
                <a:latin typeface="Arial" panose="020B0604020202020204" pitchFamily="34" charset="0"/>
                <a:cs typeface="Arial" panose="020B0604020202020204" pitchFamily="34" charset="0"/>
              </a:rPr>
              <a:t>Other considerations</a:t>
            </a:r>
          </a:p>
          <a:p>
            <a:pPr marL="322928" indent="-183910" defTabSz="980853">
              <a:buFont typeface="Arial" panose="020B0604020202020204" pitchFamily="34" charset="0"/>
              <a:buChar char="•"/>
              <a:defRPr/>
            </a:pPr>
            <a:r>
              <a:rPr lang="en-US" sz="1000" dirty="0">
                <a:latin typeface="Arial" panose="020B0604020202020204" pitchFamily="34" charset="0"/>
                <a:cs typeface="Arial" panose="020B0604020202020204" pitchFamily="34" charset="0"/>
              </a:rPr>
              <a:t>Some providers may also offer options like budget billing, where your bill is the same every month (11 months of the year, with the 12 month allowing for any necessary adjustments).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4621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Comparing rates</a:t>
            </a:r>
          </a:p>
          <a:p>
            <a:r>
              <a:rPr lang="en-CA" sz="1200" kern="1200" dirty="0">
                <a:solidFill>
                  <a:schemeClr val="tx1"/>
                </a:solidFill>
                <a:effectLst/>
                <a:latin typeface="+mn-lt"/>
                <a:ea typeface="+mn-ea"/>
                <a:cs typeface="+mn-cs"/>
              </a:rPr>
              <a:t>Once you input your location details, the Cost Comparison Tool will show an overview of all the available options offered by retailers in your area. </a:t>
            </a:r>
          </a:p>
          <a:p>
            <a:r>
              <a:rPr lang="en-CA" sz="1200" kern="1200" dirty="0">
                <a:solidFill>
                  <a:schemeClr val="tx1"/>
                </a:solidFill>
                <a:effectLst/>
                <a:latin typeface="+mn-lt"/>
                <a:ea typeface="+mn-ea"/>
                <a:cs typeface="+mn-cs"/>
              </a:rPr>
              <a:t>In this example, we’re looking at bundled plans that include electricity and natural gas utilities. From here we can look at the details of individual plans or compare three plans to see how the costs breakdown.</a:t>
            </a:r>
          </a:p>
          <a:p>
            <a:endParaRPr lang="en-CA" sz="1200" b="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Note: </a:t>
            </a:r>
            <a:r>
              <a:rPr lang="en-CA" sz="1200" kern="1200" dirty="0">
                <a:solidFill>
                  <a:schemeClr val="tx1"/>
                </a:solidFill>
                <a:effectLst/>
                <a:latin typeface="+mn-lt"/>
                <a:ea typeface="+mn-ea"/>
                <a:cs typeface="+mn-cs"/>
              </a:rPr>
              <a:t>Usage in this example is 649 kWh and 14.23 GJ for the month of November.</a:t>
            </a:r>
          </a:p>
          <a:p>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17</a:t>
            </a:fld>
            <a:endParaRPr lang="en-CA"/>
          </a:p>
        </p:txBody>
      </p:sp>
    </p:spTree>
    <p:extLst>
      <p:ext uri="{BB962C8B-B14F-4D97-AF65-F5344CB8AC3E}">
        <p14:creationId xmlns:p14="http://schemas.microsoft.com/office/powerpoint/2010/main" val="3438508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Comparing plans – plan pricing</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comparing Plan Pricing, you will see the differences between plans: </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Administration fees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Retail charges (usage x rate)</a:t>
            </a:r>
            <a:endParaRPr lang="en-CA"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Things to Note</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Delivery changes for all three options will be the same</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Usage in this example is 649 kWh and 14.23 GJ for the month of November.</a:t>
            </a:r>
          </a:p>
        </p:txBody>
      </p:sp>
      <p:sp>
        <p:nvSpPr>
          <p:cNvPr id="4" name="Slide Number Placeholder 3"/>
          <p:cNvSpPr>
            <a:spLocks noGrp="1"/>
          </p:cNvSpPr>
          <p:nvPr>
            <p:ph type="sldNum" sz="quarter" idx="10"/>
          </p:nvPr>
        </p:nvSpPr>
        <p:spPr/>
        <p:txBody>
          <a:bodyPr/>
          <a:lstStyle/>
          <a:p>
            <a:fld id="{C33E93F5-386D-46C1-AED3-8A7E51F89105}" type="slidenum">
              <a:rPr lang="en-CA" smtClean="0"/>
              <a:t>18</a:t>
            </a:fld>
            <a:endParaRPr lang="en-CA"/>
          </a:p>
        </p:txBody>
      </p:sp>
    </p:spTree>
    <p:extLst>
      <p:ext uri="{BB962C8B-B14F-4D97-AF65-F5344CB8AC3E}">
        <p14:creationId xmlns:p14="http://schemas.microsoft.com/office/powerpoint/2010/main" val="1607654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Saving Money on Utilities</a:t>
            </a:r>
          </a:p>
          <a:p>
            <a:endParaRPr lang="en-US" dirty="0"/>
          </a:p>
          <a:p>
            <a:pPr marL="171450" indent="-171450">
              <a:buFont typeface="Arial" panose="020B0604020202020204" pitchFamily="34" charset="0"/>
              <a:buChar char="•"/>
            </a:pPr>
            <a:r>
              <a:rPr lang="en-US" dirty="0"/>
              <a:t>While rates are out of your control, there are steps you can take to save money on your utility bills by reducing your usage.</a:t>
            </a:r>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19</a:t>
            </a:fld>
            <a:endParaRPr lang="en-CA"/>
          </a:p>
        </p:txBody>
      </p:sp>
    </p:spTree>
    <p:extLst>
      <p:ext uri="{BB962C8B-B14F-4D97-AF65-F5344CB8AC3E}">
        <p14:creationId xmlns:p14="http://schemas.microsoft.com/office/powerpoint/2010/main" val="170570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a:t>Colder months</a:t>
            </a:r>
          </a:p>
          <a:p>
            <a:pPr marL="171450" indent="-171450">
              <a:buFont typeface="Arial" panose="020B0604020202020204" pitchFamily="34" charset="0"/>
              <a:buChar char="•"/>
            </a:pPr>
            <a:r>
              <a:rPr lang="en-US" b="0" baseline="0" dirty="0"/>
              <a:t>Use the suns energy! Open your shades to the sunny side of your house during the day and close them later in the day</a:t>
            </a:r>
          </a:p>
          <a:p>
            <a:pPr marL="171450" indent="-171450">
              <a:buFont typeface="Arial" panose="020B0604020202020204" pitchFamily="34" charset="0"/>
              <a:buChar char="•"/>
            </a:pPr>
            <a:r>
              <a:rPr lang="en-US" b="0" baseline="0" dirty="0"/>
              <a:t>Use an automatic car timer – your block heater only needs to be plugged in for three hours before you must go</a:t>
            </a:r>
          </a:p>
          <a:p>
            <a:pPr marL="171450" indent="-171450">
              <a:buFont typeface="Arial" panose="020B0604020202020204" pitchFamily="34" charset="0"/>
              <a:buChar char="•"/>
            </a:pPr>
            <a:r>
              <a:rPr lang="en-US" b="0" baseline="0" dirty="0"/>
              <a:t>Close doors and vents in unused rooms, closets or bays. Just make sure it’s warm enough so there isn’t freezing!</a:t>
            </a:r>
          </a:p>
          <a:p>
            <a:pPr marL="171450" indent="-171450">
              <a:buFont typeface="Arial" panose="020B0604020202020204" pitchFamily="34" charset="0"/>
              <a:buChar char="•"/>
            </a:pPr>
            <a:endParaRPr lang="en-US" b="0" baseline="0" dirty="0"/>
          </a:p>
          <a:p>
            <a:pPr marL="0" indent="0">
              <a:buFont typeface="Arial" panose="020B0604020202020204" pitchFamily="34" charset="0"/>
              <a:buNone/>
            </a:pPr>
            <a:r>
              <a:rPr lang="en-US" b="0" baseline="0" dirty="0"/>
              <a:t>Electrical Efficiency</a:t>
            </a:r>
          </a:p>
          <a:p>
            <a:pPr marL="171450" indent="-171450">
              <a:buFont typeface="Arial" panose="020B0604020202020204" pitchFamily="34" charset="0"/>
              <a:buChar char="•"/>
            </a:pPr>
            <a:r>
              <a:rPr lang="en-US" b="0" baseline="0" dirty="0"/>
              <a:t>Use smart power bars</a:t>
            </a:r>
          </a:p>
          <a:p>
            <a:pPr marL="171450" indent="-171450">
              <a:buFont typeface="Arial" panose="020B0604020202020204" pitchFamily="34" charset="0"/>
              <a:buChar char="•"/>
            </a:pPr>
            <a:r>
              <a:rPr lang="en-US" b="0" baseline="0" dirty="0"/>
              <a:t>Wash laundry in cold water</a:t>
            </a:r>
          </a:p>
          <a:p>
            <a:pPr marL="171450" indent="-171450">
              <a:buFont typeface="Arial" panose="020B0604020202020204" pitchFamily="34" charset="0"/>
              <a:buChar char="•"/>
            </a:pPr>
            <a:r>
              <a:rPr lang="en-US" b="0" baseline="0" dirty="0"/>
              <a:t>Unplug chargers that aren’t in use</a:t>
            </a:r>
          </a:p>
          <a:p>
            <a:pPr marL="171450" indent="-171450">
              <a:buFont typeface="Arial" panose="020B0604020202020204" pitchFamily="34" charset="0"/>
              <a:buChar char="•"/>
            </a:pPr>
            <a:endParaRPr lang="en-US" b="0" baseline="0" dirty="0"/>
          </a:p>
          <a:p>
            <a:pPr marL="0" indent="0">
              <a:buFont typeface="Arial" panose="020B0604020202020204" pitchFamily="34" charset="0"/>
              <a:buNone/>
            </a:pPr>
            <a:r>
              <a:rPr lang="en-US" b="0" baseline="0" dirty="0"/>
              <a:t>Heating and cooling efficiency:</a:t>
            </a:r>
          </a:p>
          <a:p>
            <a:pPr marL="171450" indent="-171450">
              <a:buFont typeface="Arial" panose="020B0604020202020204" pitchFamily="34" charset="0"/>
              <a:buChar char="•"/>
            </a:pPr>
            <a:r>
              <a:rPr lang="en-US" b="0" baseline="0" dirty="0"/>
              <a:t>Use a smart thermostat</a:t>
            </a:r>
          </a:p>
          <a:p>
            <a:pPr marL="171450" indent="-171450">
              <a:buFont typeface="Arial" panose="020B0604020202020204" pitchFamily="34" charset="0"/>
              <a:buChar char="•"/>
            </a:pPr>
            <a:r>
              <a:rPr lang="en-US" b="0" baseline="0" dirty="0"/>
              <a:t>Find and seal leaks</a:t>
            </a:r>
          </a:p>
          <a:p>
            <a:pPr marL="171450" indent="-171450">
              <a:buFont typeface="Arial" panose="020B0604020202020204" pitchFamily="34" charset="0"/>
              <a:buChar char="•"/>
            </a:pPr>
            <a:r>
              <a:rPr lang="en-US" b="0" baseline="0" dirty="0"/>
              <a:t>Schedule regular maintenance</a:t>
            </a:r>
          </a:p>
          <a:p>
            <a:pPr marL="171450" indent="-171450">
              <a:buFont typeface="Arial" panose="020B0604020202020204" pitchFamily="34" charset="0"/>
              <a:buChar char="•"/>
            </a:pPr>
            <a:endParaRPr lang="en-US" b="0" baseline="0" dirty="0"/>
          </a:p>
          <a:p>
            <a:pPr marL="0" indent="0">
              <a:buFont typeface="Arial" panose="020B0604020202020204" pitchFamily="34" charset="0"/>
              <a:buNone/>
            </a:pPr>
            <a:r>
              <a:rPr lang="en-US" b="0" baseline="0" dirty="0"/>
              <a:t>Water efficiency</a:t>
            </a:r>
          </a:p>
          <a:p>
            <a:pPr marL="171450" indent="-171450">
              <a:buFont typeface="Arial" panose="020B0604020202020204" pitchFamily="34" charset="0"/>
              <a:buChar char="•"/>
            </a:pPr>
            <a:r>
              <a:rPr lang="en-US" b="0" baseline="0" dirty="0"/>
              <a:t>Take shorter showers</a:t>
            </a:r>
          </a:p>
          <a:p>
            <a:pPr marL="171450" indent="-171450">
              <a:buFont typeface="Arial" panose="020B0604020202020204" pitchFamily="34" charset="0"/>
              <a:buChar char="•"/>
            </a:pPr>
            <a:r>
              <a:rPr lang="en-US" b="0" baseline="0" dirty="0"/>
              <a:t>Turn water off while shaving or brushing your teeth</a:t>
            </a:r>
          </a:p>
          <a:p>
            <a:pPr marL="171450" indent="-171450">
              <a:buFont typeface="Arial" panose="020B0604020202020204" pitchFamily="34" charset="0"/>
              <a:buChar char="•"/>
            </a:pPr>
            <a:r>
              <a:rPr lang="en-US" b="0" baseline="0" dirty="0"/>
              <a:t>Fix leaks as soon as possible</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b="0" baseline="0" dirty="0"/>
              <a:t>For more information, check out our website.</a:t>
            </a:r>
          </a:p>
          <a:p>
            <a:pPr marL="457200" lvl="1" indent="0">
              <a:buFontTx/>
              <a:buNone/>
            </a:pPr>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55446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Who We Are</a:t>
            </a:r>
          </a:p>
          <a:p>
            <a:pPr marL="386163" indent="-247144">
              <a:buFont typeface="Arial" panose="020B0604020202020204" pitchFamily="34" charset="0"/>
              <a:buChar char="•"/>
            </a:pPr>
            <a:r>
              <a:rPr lang="en-US" dirty="0">
                <a:latin typeface="Arial" panose="020B0604020202020204" pitchFamily="34" charset="0"/>
                <a:cs typeface="Arial" panose="020B0604020202020204" pitchFamily="34" charset="0"/>
              </a:rPr>
              <a:t>Established in October 2003 by Service Alberta</a:t>
            </a:r>
          </a:p>
          <a:p>
            <a:pPr marL="386163" indent="-247144">
              <a:buFont typeface="Arial" panose="020B0604020202020204" pitchFamily="34" charset="0"/>
              <a:buChar char="•"/>
            </a:pPr>
            <a:r>
              <a:rPr lang="en-US" dirty="0">
                <a:latin typeface="Arial" panose="020B0604020202020204" pitchFamily="34" charset="0"/>
                <a:cs typeface="Arial" panose="020B0604020202020204" pitchFamily="34" charset="0"/>
              </a:rPr>
              <a:t>Offices in Edmonton (Mediation team, Consumer Education team) and Calgary (Market Policy team, Regulatory team)</a:t>
            </a:r>
          </a:p>
          <a:p>
            <a:pPr marL="386163" indent="-247144">
              <a:buFont typeface="Arial" panose="020B0604020202020204" pitchFamily="34" charset="0"/>
              <a:buChar char="•"/>
            </a:pPr>
            <a:r>
              <a:rPr lang="en-US" dirty="0">
                <a:latin typeface="Arial" panose="020B0604020202020204" pitchFamily="34" charset="0"/>
                <a:cs typeface="Arial" panose="020B0604020202020204" pitchFamily="34" charset="0"/>
              </a:rPr>
              <a:t>Represent interests of residential, farm and small business utilities consumers to regulators and industry</a:t>
            </a:r>
          </a:p>
          <a:p>
            <a:pPr marL="386163" indent="-247144">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By offering information on how to select your services and how to understand what those line items on your bill mean, we’re proud to be an unbiased resource Albertans can trust.. </a:t>
            </a:r>
          </a:p>
          <a:p>
            <a:endParaRPr lang="en-US" dirty="0">
              <a:latin typeface="Arial" panose="020B0604020202020204" pitchFamily="34" charset="0"/>
              <a:cs typeface="Arial" panose="020B0604020202020204" pitchFamily="34" charset="0"/>
            </a:endParaRPr>
          </a:p>
          <a:p>
            <a:r>
              <a:rPr lang="en-US" b="1" i="1" dirty="0">
                <a:latin typeface="Arial" panose="020B0604020202020204" pitchFamily="34" charset="0"/>
                <a:cs typeface="Arial" panose="020B0604020202020204" pitchFamily="34" charset="0"/>
              </a:rPr>
              <a:t>Our mission is to make you an informed energy consumer.</a:t>
            </a:r>
            <a:endParaRPr lang="en-CA"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491907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UCA website</a:t>
            </a:r>
          </a:p>
          <a:p>
            <a:r>
              <a:rPr lang="en-US" sz="1200" kern="1200" dirty="0">
                <a:solidFill>
                  <a:schemeClr val="tx1"/>
                </a:solidFill>
                <a:effectLst/>
                <a:latin typeface="+mn-lt"/>
                <a:ea typeface="+mn-ea"/>
                <a:cs typeface="+mn-cs"/>
              </a:rPr>
              <a:t>Our website, </a:t>
            </a:r>
            <a:r>
              <a:rPr lang="en-US" sz="1200" u="sng" kern="1200" dirty="0">
                <a:solidFill>
                  <a:schemeClr val="tx1"/>
                </a:solidFill>
                <a:effectLst/>
                <a:latin typeface="+mn-lt"/>
                <a:ea typeface="+mn-ea"/>
                <a:cs typeface="+mn-cs"/>
              </a:rPr>
              <a:t>ucahelps.alberta.ca</a:t>
            </a:r>
            <a:r>
              <a:rPr lang="en-US" sz="1200" kern="1200" dirty="0">
                <a:solidFill>
                  <a:schemeClr val="tx1"/>
                </a:solidFill>
                <a:effectLst/>
                <a:latin typeface="+mn-lt"/>
                <a:ea typeface="+mn-ea"/>
                <a:cs typeface="+mn-cs"/>
              </a:rPr>
              <a:t>, offers a number of great tools for electricity, natural gas and water consumers in the province.</a:t>
            </a:r>
            <a:endParaRPr lang="en-CA" sz="1200"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Homepage</a:t>
            </a:r>
            <a:endParaRPr lang="en-CA" sz="1200"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Our goal is to create a welcoming and user-friendly homepage to help consumers find the information they’re looking for.</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main image scrolls through the most common information requests</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site is easy to navigate, with options for residential, farm and small business consumers</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21</a:t>
            </a:fld>
            <a:endParaRPr lang="en-CA"/>
          </a:p>
        </p:txBody>
      </p:sp>
    </p:spTree>
    <p:extLst>
      <p:ext uri="{BB962C8B-B14F-4D97-AF65-F5344CB8AC3E}">
        <p14:creationId xmlns:p14="http://schemas.microsoft.com/office/powerpoint/2010/main" val="175947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b="0" baseline="0" dirty="0"/>
              <a:t>Winter Rules</a:t>
            </a:r>
          </a:p>
          <a:p>
            <a:pPr marL="628650" lvl="1" indent="-171450">
              <a:buFont typeface="Arial" panose="020B0604020202020204" pitchFamily="34" charset="0"/>
              <a:buChar char="•"/>
            </a:pPr>
            <a:r>
              <a:rPr lang="en-US" b="0" baseline="0" dirty="0"/>
              <a:t>In Alberta, electricity services can not be turned off from October 15 – April 15; while natural gas cannot be shut off from November 1 – April 15.</a:t>
            </a:r>
          </a:p>
          <a:p>
            <a:pPr marL="628650" lvl="1" indent="-171450">
              <a:buFont typeface="Arial" panose="020B0604020202020204" pitchFamily="34" charset="0"/>
              <a:buChar char="•"/>
            </a:pPr>
            <a:r>
              <a:rPr lang="en-US" b="0" i="0" dirty="0">
                <a:solidFill>
                  <a:srgbClr val="585858"/>
                </a:solidFill>
                <a:effectLst/>
                <a:latin typeface="Neue Helvetica W01"/>
              </a:rPr>
              <a:t>The Utilities Consumer Advocate (UCA), in partnership with the Alberta Utilities Commission (AUC), utility retailers and distributors, and other government agencies, such as Alberta Works and AISH, contacts customers with disconnected utilities to help get them reconnected before the cold weather hits.</a:t>
            </a:r>
            <a:endParaRPr lang="en-US" b="0" baseline="0" dirty="0"/>
          </a:p>
          <a:p>
            <a:pPr marL="628650" lvl="1" indent="-171450">
              <a:buFont typeface="Arial" panose="020B0604020202020204" pitchFamily="34" charset="0"/>
              <a:buChar char="•"/>
            </a:pPr>
            <a:r>
              <a:rPr lang="en-US" b="0" baseline="0" dirty="0"/>
              <a:t>A limiter may be installed on the property instead</a:t>
            </a:r>
          </a:p>
          <a:p>
            <a:pPr marL="628650" lvl="1" indent="-171450">
              <a:buFont typeface="Arial" panose="020B0604020202020204" pitchFamily="34" charset="0"/>
              <a:buChar char="•"/>
            </a:pPr>
            <a:r>
              <a:rPr lang="en-US" b="0" baseline="0" dirty="0"/>
              <a:t>If your account remains unpaid after April 15, services may be disconnected</a:t>
            </a:r>
          </a:p>
          <a:p>
            <a:pPr marL="457200" lvl="1" indent="0">
              <a:buFont typeface="Arial" panose="020B0604020202020204" pitchFamily="34" charset="0"/>
              <a:buNone/>
            </a:pPr>
            <a:endParaRPr lang="en-US" b="0" baseline="0" dirty="0"/>
          </a:p>
          <a:p>
            <a:pPr marL="457200" lvl="1" indent="0">
              <a:buFont typeface="Arial" panose="020B0604020202020204" pitchFamily="34" charset="0"/>
              <a:buNone/>
            </a:pPr>
            <a:r>
              <a:rPr lang="en-US" b="0" baseline="0" dirty="0"/>
              <a:t>We can help!</a:t>
            </a:r>
          </a:p>
          <a:p>
            <a:pPr marL="628650" lvl="1" indent="-171450">
              <a:buFont typeface="Arial" panose="020B0604020202020204" pitchFamily="34" charset="0"/>
              <a:buChar char="•"/>
            </a:pPr>
            <a:r>
              <a:rPr lang="en-US" b="0" i="0" dirty="0">
                <a:solidFill>
                  <a:srgbClr val="585858"/>
                </a:solidFill>
                <a:effectLst/>
                <a:latin typeface="Neue Helvetica W01"/>
              </a:rPr>
              <a:t>While the UCA is unable to provide financial assistance, we may be able to mediate payment arrangements with your retailer or provide referrals to agencies that can help</a:t>
            </a:r>
            <a:endParaRPr lang="en-US" b="0" i="0" baseline="0" dirty="0">
              <a:solidFill>
                <a:srgbClr val="585858"/>
              </a:solidFill>
              <a:effectLst/>
              <a:latin typeface="Neue Helvetica W01"/>
            </a:endParaRPr>
          </a:p>
          <a:p>
            <a:pPr marL="628650" lvl="1" indent="-171450">
              <a:buFont typeface="Arial" panose="020B0604020202020204" pitchFamily="34" charset="0"/>
              <a:buChar char="•"/>
            </a:pPr>
            <a:r>
              <a:rPr lang="en-US" b="0" i="0" baseline="0" dirty="0">
                <a:solidFill>
                  <a:srgbClr val="585858"/>
                </a:solidFill>
                <a:effectLst/>
                <a:latin typeface="Neue Helvetica W01"/>
              </a:rPr>
              <a:t>The UCA will begin reaching out to customers at the beginning of November who may have utilities disconnected</a:t>
            </a:r>
          </a:p>
          <a:p>
            <a:pPr marL="628650" lvl="1" indent="-171450">
              <a:buFont typeface="Arial" panose="020B0604020202020204" pitchFamily="34" charset="0"/>
              <a:buChar char="•"/>
            </a:pPr>
            <a:r>
              <a:rPr lang="en-US" b="0" i="0" baseline="0" dirty="0">
                <a:solidFill>
                  <a:srgbClr val="585858"/>
                </a:solidFill>
                <a:effectLst/>
                <a:latin typeface="Neue Helvetica W01"/>
              </a:rPr>
              <a:t>If your services are disconnected, we urge you to call one of our mediation officers</a:t>
            </a:r>
            <a:endParaRPr lang="en-US"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192811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Natural gas is up significantly since July</a:t>
            </a:r>
            <a:r>
              <a:rPr lang="en-CA" baseline="0" dirty="0"/>
              <a:t> (typically a low usage month); and $2.103/GJ (64%) higher than this time last year.</a:t>
            </a:r>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25</a:t>
            </a:fld>
            <a:endParaRPr lang="en-CA"/>
          </a:p>
        </p:txBody>
      </p:sp>
    </p:spTree>
    <p:extLst>
      <p:ext uri="{BB962C8B-B14F-4D97-AF65-F5344CB8AC3E}">
        <p14:creationId xmlns:p14="http://schemas.microsoft.com/office/powerpoint/2010/main" val="1135231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variable (floating) rate</a:t>
            </a:r>
            <a:r>
              <a:rPr lang="en-US" b="0" i="0" dirty="0">
                <a:solidFill>
                  <a:srgbClr val="585858"/>
                </a:solidFill>
                <a:effectLst/>
                <a:latin typeface="Neue Helvetica W01"/>
              </a:rPr>
              <a:t> (wholesale price + transaction fee)</a:t>
            </a:r>
            <a:endParaRPr lang="en-US" dirty="0"/>
          </a:p>
        </p:txBody>
      </p:sp>
      <p:sp>
        <p:nvSpPr>
          <p:cNvPr id="4" name="Slide Number Placeholder 3"/>
          <p:cNvSpPr>
            <a:spLocks noGrp="1"/>
          </p:cNvSpPr>
          <p:nvPr>
            <p:ph type="sldNum" sz="quarter" idx="5"/>
          </p:nvPr>
        </p:nvSpPr>
        <p:spPr/>
        <p:txBody>
          <a:bodyPr/>
          <a:lstStyle/>
          <a:p>
            <a:fld id="{C33E93F5-386D-46C1-AED3-8A7E51F89105}" type="slidenum">
              <a:rPr lang="en-CA" smtClean="0"/>
              <a:t>26</a:t>
            </a:fld>
            <a:endParaRPr lang="en-CA"/>
          </a:p>
        </p:txBody>
      </p:sp>
    </p:spTree>
    <p:extLst>
      <p:ext uri="{BB962C8B-B14F-4D97-AF65-F5344CB8AC3E}">
        <p14:creationId xmlns:p14="http://schemas.microsoft.com/office/powerpoint/2010/main" val="3749408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Calibri" panose="020F0502020204030204" pitchFamily="34" charset="0"/>
                <a:cs typeface="Arial" panose="020B0604020202020204" pitchFamily="34" charset="0"/>
              </a:rPr>
              <a:t>Consumer knowledge = consumer power</a:t>
            </a:r>
            <a:endParaRPr lang="en-CA" altLang="en-US" dirty="0">
              <a:latin typeface="Arial" panose="020B0604020202020204" pitchFamily="34" charset="0"/>
              <a:ea typeface="Calibri" panose="020F0502020204030204" pitchFamily="34" charset="0"/>
              <a:cs typeface="Arial" panose="020B0604020202020204" pitchFamily="34" charset="0"/>
            </a:endParaRPr>
          </a:p>
          <a:p>
            <a:r>
              <a:rPr lang="en-US" altLang="en-US" u="sng" dirty="0">
                <a:latin typeface="Arial" panose="020B0604020202020204" pitchFamily="34" charset="0"/>
                <a:ea typeface="Calibri" panose="020F0502020204030204" pitchFamily="34" charset="0"/>
                <a:cs typeface="Arial" panose="020B0604020202020204" pitchFamily="34" charset="0"/>
              </a:rPr>
              <a:t>Education and information</a:t>
            </a:r>
            <a:endParaRPr lang="en-CA" altLang="en-US" dirty="0">
              <a:latin typeface="Arial" panose="020B0604020202020204" pitchFamily="34" charset="0"/>
              <a:ea typeface="Calibri" panose="020F0502020204030204" pitchFamily="34" charset="0"/>
              <a:cs typeface="Arial" panose="020B0604020202020204" pitchFamily="34" charset="0"/>
            </a:endParaRPr>
          </a:p>
          <a:p>
            <a:pPr marL="386163" indent="-247144">
              <a:buFont typeface="Arial" panose="020B0604020202020204" pitchFamily="34" charset="0"/>
              <a:buChar char="•"/>
            </a:pPr>
            <a:r>
              <a:rPr lang="en-US" altLang="en-US" dirty="0">
                <a:latin typeface="Arial" panose="020B0604020202020204" pitchFamily="34" charset="0"/>
                <a:ea typeface="Calibri" panose="020F0502020204030204" pitchFamily="34" charset="0"/>
                <a:cs typeface="Arial" panose="020B0604020202020204" pitchFamily="34" charset="0"/>
              </a:rPr>
              <a:t>Being an informed consumer goes beyond knowing about products and services. </a:t>
            </a:r>
          </a:p>
          <a:p>
            <a:pPr marL="386163" indent="-247144">
              <a:buFont typeface="Arial" panose="020B0604020202020204" pitchFamily="34" charset="0"/>
              <a:buChar char="•"/>
            </a:pPr>
            <a:r>
              <a:rPr lang="en-US" altLang="en-US" dirty="0">
                <a:latin typeface="Arial" panose="020B0604020202020204" pitchFamily="34" charset="0"/>
                <a:ea typeface="Calibri" panose="020F0502020204030204" pitchFamily="34" charset="0"/>
                <a:cs typeface="Arial" panose="020B0604020202020204" pitchFamily="34" charset="0"/>
              </a:rPr>
              <a:t>We all have a right to know what practices are and aren’t allowed. </a:t>
            </a:r>
            <a:endParaRPr lang="en-CA" altLang="en-US" dirty="0">
              <a:latin typeface="Arial" panose="020B0604020202020204" pitchFamily="34" charset="0"/>
              <a:ea typeface="Calibri" panose="020F0502020204030204" pitchFamily="34" charset="0"/>
              <a:cs typeface="Arial" panose="020B0604020202020204" pitchFamily="34" charset="0"/>
            </a:endParaRPr>
          </a:p>
          <a:p>
            <a:pPr marL="772326" indent="-245213">
              <a:buFont typeface="Times New Roman" panose="02020603050405020304" pitchFamily="18" charset="0"/>
              <a:buChar char="•"/>
            </a:pPr>
            <a:r>
              <a:rPr lang="en-US" altLang="en-US" dirty="0">
                <a:latin typeface="Arial" panose="020B0604020202020204" pitchFamily="34" charset="0"/>
                <a:ea typeface="Calibri" panose="020F0502020204030204" pitchFamily="34" charset="0"/>
                <a:cs typeface="Arial" panose="020B0604020202020204" pitchFamily="34" charset="0"/>
              </a:rPr>
              <a:t>e.g. Door-to-door energy contract sales ban</a:t>
            </a:r>
          </a:p>
          <a:p>
            <a:pPr marL="36686"/>
            <a:endParaRPr lang="en-US" altLang="en-US" dirty="0">
              <a:latin typeface="Arial" panose="020B0604020202020204" pitchFamily="34" charset="0"/>
              <a:ea typeface="Calibri" panose="020F0502020204030204" pitchFamily="34" charset="0"/>
              <a:cs typeface="Arial" panose="020B0604020202020204" pitchFamily="34" charset="0"/>
            </a:endParaRPr>
          </a:p>
          <a:p>
            <a:pPr marL="36686"/>
            <a:r>
              <a:rPr lang="en-US" altLang="en-US" u="sng" dirty="0">
                <a:latin typeface="Arial" panose="020B0604020202020204" pitchFamily="34" charset="0"/>
                <a:ea typeface="Calibri" panose="020F0502020204030204" pitchFamily="34" charset="0"/>
                <a:cs typeface="Arial" panose="020B0604020202020204" pitchFamily="34" charset="0"/>
              </a:rPr>
              <a:t>Resources</a:t>
            </a:r>
          </a:p>
          <a:p>
            <a:pPr marL="220596" indent="-183910">
              <a:buFont typeface="Arial" panose="020B0604020202020204" pitchFamily="34" charset="0"/>
              <a:buChar char="•"/>
            </a:pPr>
            <a:r>
              <a:rPr lang="en-US" altLang="en-US" dirty="0">
                <a:latin typeface="Arial" panose="020B0604020202020204" pitchFamily="34" charset="0"/>
                <a:ea typeface="Calibri" panose="020F0502020204030204" pitchFamily="34" charset="0"/>
                <a:cs typeface="Arial" panose="020B0604020202020204" pitchFamily="34" charset="0"/>
              </a:rPr>
              <a:t>Retailers/energy companies</a:t>
            </a:r>
          </a:p>
          <a:p>
            <a:pPr marL="220596" indent="-183910">
              <a:buFont typeface="Arial" panose="020B0604020202020204" pitchFamily="34" charset="0"/>
              <a:buChar char="•"/>
            </a:pPr>
            <a:r>
              <a:rPr lang="en-US" altLang="en-US" dirty="0">
                <a:latin typeface="Arial" panose="020B0604020202020204" pitchFamily="34" charset="0"/>
                <a:ea typeface="Calibri" panose="020F0502020204030204" pitchFamily="34" charset="0"/>
                <a:cs typeface="Arial" panose="020B0604020202020204" pitchFamily="34" charset="0"/>
              </a:rPr>
              <a:t>Utilities Consumer Advocate</a:t>
            </a:r>
          </a:p>
          <a:p>
            <a:pPr marL="220596" indent="-183910">
              <a:buFont typeface="Arial" panose="020B0604020202020204" pitchFamily="34" charset="0"/>
              <a:buChar char="•"/>
            </a:pPr>
            <a:r>
              <a:rPr lang="en-US" altLang="en-US" dirty="0">
                <a:latin typeface="Arial" panose="020B0604020202020204" pitchFamily="34" charset="0"/>
                <a:ea typeface="Calibri" panose="020F0502020204030204" pitchFamily="34" charset="0"/>
                <a:cs typeface="Arial" panose="020B0604020202020204" pitchFamily="34" charset="0"/>
              </a:rPr>
              <a:t>Alberta Federation of Rural Electrification Association</a:t>
            </a:r>
          </a:p>
          <a:p>
            <a:pPr marL="220596" indent="-183910">
              <a:buFont typeface="Arial" panose="020B0604020202020204" pitchFamily="34" charset="0"/>
              <a:buChar char="•"/>
            </a:pPr>
            <a:r>
              <a:rPr lang="en-US" altLang="en-US" dirty="0">
                <a:latin typeface="Arial" panose="020B0604020202020204" pitchFamily="34" charset="0"/>
                <a:ea typeface="Calibri" panose="020F0502020204030204" pitchFamily="34" charset="0"/>
                <a:cs typeface="Arial" panose="020B0604020202020204" pitchFamily="34" charset="0"/>
              </a:rPr>
              <a:t>Federation of Gas Co-ops</a:t>
            </a:r>
          </a:p>
          <a:p>
            <a:endParaRPr lang="en-CA" dirty="0"/>
          </a:p>
        </p:txBody>
      </p:sp>
      <p:sp>
        <p:nvSpPr>
          <p:cNvPr id="4" name="Slide Number Placeholder 3"/>
          <p:cNvSpPr>
            <a:spLocks noGrp="1"/>
          </p:cNvSpPr>
          <p:nvPr>
            <p:ph type="sldNum" sz="quarter" idx="10"/>
          </p:nvPr>
        </p:nvSpPr>
        <p:spPr/>
        <p:txBody>
          <a:bodyPr/>
          <a:lstStyle/>
          <a:p>
            <a:fld id="{C33E93F5-386D-46C1-AED3-8A7E51F89105}" type="slidenum">
              <a:rPr lang="en-CA" smtClean="0"/>
              <a:t>27</a:t>
            </a:fld>
            <a:endParaRPr lang="en-CA"/>
          </a:p>
        </p:txBody>
      </p:sp>
    </p:spTree>
    <p:extLst>
      <p:ext uri="{BB962C8B-B14F-4D97-AF65-F5344CB8AC3E}">
        <p14:creationId xmlns:p14="http://schemas.microsoft.com/office/powerpoint/2010/main" val="3951091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Thank you</a:t>
            </a:r>
          </a:p>
          <a:p>
            <a:r>
              <a:rPr lang="en-US" u="sng" dirty="0">
                <a:latin typeface="Arial" panose="020B0604020202020204" pitchFamily="34" charset="0"/>
                <a:cs typeface="Arial" panose="020B0604020202020204" pitchFamily="34" charset="0"/>
              </a:rPr>
              <a:t>Contact the UCA</a:t>
            </a:r>
          </a:p>
          <a:p>
            <a:pPr marL="183910" indent="-183910">
              <a:buFont typeface="Arial" panose="020B0604020202020204" pitchFamily="34" charset="0"/>
              <a:buChar char="•"/>
            </a:pPr>
            <a:r>
              <a:rPr lang="en-US" dirty="0">
                <a:latin typeface="Arial" panose="020B0604020202020204" pitchFamily="34" charset="0"/>
                <a:cs typeface="Arial" panose="020B0604020202020204" pitchFamily="34" charset="0"/>
              </a:rPr>
              <a:t>Facebook</a:t>
            </a:r>
          </a:p>
          <a:p>
            <a:pPr marL="183910" indent="-183910">
              <a:buFont typeface="Arial" panose="020B0604020202020204" pitchFamily="34" charset="0"/>
              <a:buChar char="•"/>
            </a:pPr>
            <a:r>
              <a:rPr lang="en-US" dirty="0">
                <a:latin typeface="Arial" panose="020B0604020202020204" pitchFamily="34" charset="0"/>
                <a:cs typeface="Arial" panose="020B0604020202020204" pitchFamily="34" charset="0"/>
              </a:rPr>
              <a:t>Website</a:t>
            </a:r>
          </a:p>
          <a:p>
            <a:pPr marL="183910" indent="-183910">
              <a:buFont typeface="Arial" panose="020B0604020202020204" pitchFamily="34" charset="0"/>
              <a:buChar char="•"/>
            </a:pPr>
            <a:r>
              <a:rPr lang="en-US" dirty="0">
                <a:latin typeface="Arial" panose="020B0604020202020204" pitchFamily="34" charset="0"/>
                <a:cs typeface="Arial" panose="020B0604020202020204" pitchFamily="34" charset="0"/>
              </a:rPr>
              <a:t>Email</a:t>
            </a:r>
          </a:p>
          <a:p>
            <a:pPr marL="183910" indent="-183910" defTabSz="980853">
              <a:buFont typeface="Arial" panose="020B0604020202020204" pitchFamily="34" charset="0"/>
              <a:buChar char="•"/>
              <a:defRPr/>
            </a:pPr>
            <a:r>
              <a:rPr lang="en-US" dirty="0">
                <a:latin typeface="Arial" panose="020B0604020202020204" pitchFamily="34" charset="0"/>
                <a:cs typeface="Arial" panose="020B0604020202020204" pitchFamily="34" charset="0"/>
              </a:rPr>
              <a:t>Phone</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33E93F5-386D-46C1-AED3-8A7E51F89105}" type="slidenum">
              <a:rPr lang="en-CA" smtClean="0"/>
              <a:t>28</a:t>
            </a:fld>
            <a:endParaRPr lang="en-CA"/>
          </a:p>
        </p:txBody>
      </p:sp>
    </p:spTree>
    <p:extLst>
      <p:ext uri="{BB962C8B-B14F-4D97-AF65-F5344CB8AC3E}">
        <p14:creationId xmlns:p14="http://schemas.microsoft.com/office/powerpoint/2010/main" val="1408243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UCA role in Advocacy (Electricity and Natural Gas)</a:t>
            </a:r>
          </a:p>
          <a:p>
            <a:r>
              <a:rPr lang="en-CA" altLang="en-US" dirty="0">
                <a:latin typeface="Arial" panose="020B0604020202020204" pitchFamily="34" charset="0"/>
                <a:cs typeface="Arial" panose="020B0604020202020204" pitchFamily="34" charset="0"/>
              </a:rPr>
              <a:t>To explain why we’re needed in regulatory proceedings to represent the interest of consumers, we like to use the see-saw analogy. </a:t>
            </a:r>
          </a:p>
          <a:p>
            <a:endParaRPr lang="en-CA" altLang="en-US" dirty="0">
              <a:latin typeface="Arial" panose="020B0604020202020204" pitchFamily="34" charset="0"/>
              <a:cs typeface="Arial" panose="020B0604020202020204" pitchFamily="34" charset="0"/>
            </a:endParaRPr>
          </a:p>
          <a:p>
            <a:r>
              <a:rPr lang="en-CA" altLang="en-US" dirty="0">
                <a:latin typeface="Arial" panose="020B0604020202020204" pitchFamily="34" charset="0"/>
                <a:cs typeface="Arial" panose="020B0604020202020204" pitchFamily="34" charset="0"/>
              </a:rPr>
              <a:t>Electricity and natural gas utilities are on one side of the see-saw, representing their interests. On the other side of the see-saw, are the ratepayers and the Utilities Consumer Advocate representing their interests. The Alberta Utilities Commission is NOT on the see-saw – it’s the fulcrum (balancing point), balancing the interests of the two parties on each side. </a:t>
            </a:r>
          </a:p>
        </p:txBody>
      </p:sp>
      <p:sp>
        <p:nvSpPr>
          <p:cNvPr id="4" name="Slide Number Placeholder 3"/>
          <p:cNvSpPr>
            <a:spLocks noGrp="1"/>
          </p:cNvSpPr>
          <p:nvPr>
            <p:ph type="sldNum" sz="quarter" idx="10"/>
          </p:nvPr>
        </p:nvSpPr>
        <p:spPr/>
        <p:txBody>
          <a:bodyPr/>
          <a:lstStyle/>
          <a:p>
            <a:fld id="{C33E93F5-386D-46C1-AED3-8A7E51F89105}" type="slidenum">
              <a:rPr lang="en-CA" smtClean="0"/>
              <a:t>3</a:t>
            </a:fld>
            <a:endParaRPr lang="en-CA"/>
          </a:p>
        </p:txBody>
      </p:sp>
    </p:spTree>
    <p:extLst>
      <p:ext uri="{BB962C8B-B14F-4D97-AF65-F5344CB8AC3E}">
        <p14:creationId xmlns:p14="http://schemas.microsoft.com/office/powerpoint/2010/main" val="352897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How</a:t>
            </a:r>
            <a:r>
              <a:rPr lang="en-CA" sz="1200" b="1" kern="1200" baseline="0" dirty="0">
                <a:solidFill>
                  <a:schemeClr val="tx1"/>
                </a:solidFill>
                <a:effectLst/>
                <a:latin typeface="+mn-lt"/>
                <a:ea typeface="+mn-ea"/>
                <a:cs typeface="+mn-cs"/>
              </a:rPr>
              <a:t> Alberta’s Utilities Market Works</a:t>
            </a:r>
            <a:endParaRPr lang="en-CA"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Alberta’s competitive utility market is unique in Canada, including how heat and power are created, delivery and sold to consumers.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191109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Utilities</a:t>
            </a:r>
            <a:r>
              <a:rPr lang="en-CA" b="1" baseline="0" dirty="0"/>
              <a:t> </a:t>
            </a:r>
            <a:r>
              <a:rPr lang="en-CA" b="1" dirty="0"/>
              <a:t>Delivery System</a:t>
            </a:r>
          </a:p>
          <a:p>
            <a:endParaRPr lang="en-CA" dirty="0"/>
          </a:p>
          <a:p>
            <a:r>
              <a:rPr lang="en-US" sz="1200" b="1" dirty="0">
                <a:solidFill>
                  <a:srgbClr val="36424A"/>
                </a:solidFill>
                <a:latin typeface="Arial" panose="020B0604020202020204" pitchFamily="34" charset="0"/>
                <a:cs typeface="Arial" panose="020B0604020202020204" pitchFamily="34" charset="0"/>
              </a:rPr>
              <a:t>Transmission:</a:t>
            </a:r>
            <a:r>
              <a:rPr lang="en-US" sz="1200" dirty="0"/>
              <a:t> Moving electricity or natural gas over long distances from the generating source to your local service area.</a:t>
            </a:r>
            <a:r>
              <a:rPr lang="en-US" sz="1200" b="1" baseline="0" dirty="0">
                <a:solidFill>
                  <a:srgbClr val="36424A"/>
                </a:solidFill>
                <a:latin typeface="Arial" panose="020B0604020202020204" pitchFamily="34" charset="0"/>
                <a:cs typeface="Arial" panose="020B0604020202020204" pitchFamily="34" charset="0"/>
              </a:rPr>
              <a:t> </a:t>
            </a:r>
            <a:r>
              <a:rPr lang="en-US" sz="1200" dirty="0">
                <a:solidFill>
                  <a:srgbClr val="36424A"/>
                </a:solidFill>
                <a:latin typeface="Arial" panose="020B0604020202020204" pitchFamily="34" charset="0"/>
                <a:cs typeface="Arial" panose="020B0604020202020204" pitchFamily="34" charset="0"/>
              </a:rPr>
              <a:t>Think of the big, silver electricity towers (or high pressure gas pipelines)</a:t>
            </a:r>
          </a:p>
          <a:p>
            <a:pPr marL="36686"/>
            <a:endParaRPr lang="en-CA" sz="1200" b="1" dirty="0">
              <a:solidFill>
                <a:srgbClr val="36424A"/>
              </a:solidFill>
              <a:latin typeface="Arial" panose="020B0604020202020204" pitchFamily="34" charset="0"/>
              <a:cs typeface="Arial" panose="020B0604020202020204" pitchFamily="34" charset="0"/>
            </a:endParaRPr>
          </a:p>
          <a:p>
            <a:pPr defTabSz="980853">
              <a:defRPr/>
            </a:pPr>
            <a:r>
              <a:rPr lang="en-CA" sz="1200" b="1" dirty="0">
                <a:solidFill>
                  <a:srgbClr val="36424A"/>
                </a:solidFill>
                <a:latin typeface="Arial" panose="020B0604020202020204" pitchFamily="34" charset="0"/>
                <a:cs typeface="Arial" panose="020B0604020202020204" pitchFamily="34" charset="0"/>
              </a:rPr>
              <a:t>Distribution: </a:t>
            </a:r>
            <a:r>
              <a:rPr lang="en-US" sz="1200" dirty="0"/>
              <a:t>Moving electricity or natural gas within your area, usually within your city or town.</a:t>
            </a:r>
            <a:r>
              <a:rPr lang="en-US" sz="1050" b="1" baseline="0" dirty="0">
                <a:solidFill>
                  <a:srgbClr val="36424A"/>
                </a:solidFill>
                <a:latin typeface="Arial" panose="020B0604020202020204" pitchFamily="34" charset="0"/>
                <a:cs typeface="Arial" panose="020B0604020202020204" pitchFamily="34" charset="0"/>
              </a:rPr>
              <a:t> </a:t>
            </a:r>
            <a:r>
              <a:rPr lang="en-US" sz="1200">
                <a:solidFill>
                  <a:srgbClr val="36424A"/>
                </a:solidFill>
                <a:latin typeface="Arial" panose="020B0604020202020204" pitchFamily="34" charset="0"/>
                <a:cs typeface="Arial" panose="020B0604020202020204" pitchFamily="34" charset="0"/>
              </a:rPr>
              <a:t>Think of the wooden power poles (or underground electricity lines and low-pressure gas pipelines.</a:t>
            </a:r>
          </a:p>
          <a:p>
            <a:pPr eaLnBrk="1" hangingPunct="1">
              <a:defRPr/>
            </a:pPr>
            <a:endParaRPr lang="en-US" altLang="en-US"/>
          </a:p>
          <a:p>
            <a:pPr eaLnBrk="1" hangingPunct="1">
              <a:defRPr/>
            </a:pPr>
            <a:r>
              <a:rPr lang="en-US" altLang="en-US" dirty="0"/>
              <a:t>Distribution (Fortis/ATCO Gas)</a:t>
            </a:r>
          </a:p>
          <a:p>
            <a:pPr marL="173596" indent="-173596" eaLnBrk="1" hangingPunct="1">
              <a:buFont typeface="Arial" panose="020B0604020202020204" pitchFamily="34" charset="0"/>
              <a:buChar char="•"/>
              <a:defRPr/>
            </a:pPr>
            <a:r>
              <a:rPr lang="en-US" altLang="en-US" dirty="0"/>
              <a:t>Some costs are daily or fixed charges that will remain the same regardless of usage.</a:t>
            </a:r>
          </a:p>
          <a:p>
            <a:pPr marL="636519" lvl="1" indent="-173596" eaLnBrk="1" hangingPunct="1">
              <a:buFont typeface="Arial" panose="020B0604020202020204" pitchFamily="34" charset="0"/>
              <a:buChar char="•"/>
              <a:defRPr/>
            </a:pPr>
            <a:r>
              <a:rPr lang="en-US" altLang="en-US" dirty="0"/>
              <a:t>Why? The infrastructure is high cost that is recovered over a long time</a:t>
            </a:r>
          </a:p>
          <a:p>
            <a:pPr marL="636519" lvl="1" indent="-173596" eaLnBrk="1" hangingPunct="1">
              <a:buFont typeface="Arial" panose="020B0604020202020204" pitchFamily="34" charset="0"/>
              <a:buChar char="•"/>
              <a:defRPr/>
            </a:pPr>
            <a:r>
              <a:rPr lang="en-US" altLang="en-US" dirty="0"/>
              <a:t>That cost of building and maintaining the equipment remains regardless of whether it is used or not.</a:t>
            </a:r>
          </a:p>
          <a:p>
            <a:pPr marL="636519" lvl="1" indent="-173596" eaLnBrk="1" hangingPunct="1">
              <a:buFont typeface="Arial" panose="020B0604020202020204" pitchFamily="34" charset="0"/>
              <a:buChar char="•"/>
              <a:defRPr/>
            </a:pPr>
            <a:r>
              <a:rPr lang="en-US" altLang="en-US" dirty="0"/>
              <a:t>Compare to phone – fixed monthly charges even it sits in a drawer</a:t>
            </a:r>
          </a:p>
          <a:p>
            <a:pPr marL="636519" lvl="1" indent="-173596" eaLnBrk="1" hangingPunct="1">
              <a:buFont typeface="Arial" panose="020B0604020202020204" pitchFamily="34" charset="0"/>
              <a:buChar char="•"/>
              <a:defRPr/>
            </a:pPr>
            <a:r>
              <a:rPr lang="en-US" altLang="en-US" dirty="0"/>
              <a:t>Compare to mortgage – continue to pay even you’re away for half the year.</a:t>
            </a:r>
          </a:p>
          <a:p>
            <a:pPr marL="173596" indent="-173596" eaLnBrk="1" hangingPunct="1">
              <a:buFont typeface="Arial" panose="020B0604020202020204" pitchFamily="34" charset="0"/>
              <a:buChar char="•"/>
              <a:defRPr/>
            </a:pPr>
            <a:r>
              <a:rPr lang="en-US" altLang="en-US" dirty="0"/>
              <a:t>Others are based on usage and will fluctuate as usage increases or decreases.</a:t>
            </a:r>
          </a:p>
          <a:p>
            <a:pPr marL="525611" lvl="1" indent="-173596" eaLnBrk="1" hangingPunct="1">
              <a:buFont typeface="Arial" panose="020B0604020202020204" pitchFamily="34" charset="0"/>
              <a:buChar char="•"/>
              <a:defRPr/>
            </a:pPr>
            <a:r>
              <a:rPr lang="en-US" altLang="en-US" dirty="0"/>
              <a:t>Transmission, Distribution, Delivery = Maintenance, emergency outages, new infrastructure and equipment</a:t>
            </a:r>
          </a:p>
          <a:p>
            <a:pPr marL="525611" lvl="1" indent="-173596" eaLnBrk="1" hangingPunct="1">
              <a:buFont typeface="Arial" panose="020B0604020202020204" pitchFamily="34" charset="0"/>
              <a:buChar char="•"/>
              <a:defRPr/>
            </a:pPr>
            <a:r>
              <a:rPr lang="en-US" altLang="en-US" dirty="0"/>
              <a:t>Municipal Franchise Fee, Local Access Fee = Utilities pay these fees to the municipalities in </a:t>
            </a:r>
            <a:r>
              <a:rPr lang="en-US" altLang="en-US" dirty="0" err="1"/>
              <a:t>leiu</a:t>
            </a:r>
            <a:r>
              <a:rPr lang="en-US" altLang="en-US" dirty="0"/>
              <a:t> of property tax for land access for facility placement</a:t>
            </a:r>
          </a:p>
          <a:p>
            <a:pPr marL="525611" lvl="1" indent="-173596" eaLnBrk="1" hangingPunct="1">
              <a:buFont typeface="Arial" panose="020B0604020202020204" pitchFamily="34" charset="0"/>
              <a:buChar char="•"/>
              <a:defRPr/>
            </a:pPr>
            <a:r>
              <a:rPr lang="en-US" altLang="en-US" dirty="0"/>
              <a:t>Rate Riders = balancing pool credit, adjustments made for over/under collection in previous months or years.</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274027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Understanding utility bills - overview</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Many people don't understand their bills or the terms and conditions. For example, some contracts may have a clause to automatically renew the agreement unless the consumer explicitly says otherwise.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While Automatic Payment Withdrawals from a credit card or bank are convenient, you should always review your invoices. Even if the amount looks reasonable, there is always the chance of an error.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471224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85858"/>
                </a:solidFill>
                <a:effectLst/>
                <a:latin typeface="Neue Helvetica W01"/>
              </a:rPr>
              <a:t>Alberta's gas prices are determined by supply and demand and are influenced by market conditions and prices throughout Alberta and North America. Some factors affecting natural gas prices include:</a:t>
            </a:r>
          </a:p>
          <a:p>
            <a:pPr algn="l">
              <a:buFont typeface="Arial" panose="020B0604020202020204" pitchFamily="34" charset="0"/>
              <a:buChar char="•"/>
            </a:pPr>
            <a:r>
              <a:rPr lang="en-US" b="0" i="0" dirty="0">
                <a:solidFill>
                  <a:srgbClr val="585858"/>
                </a:solidFill>
                <a:effectLst/>
                <a:latin typeface="Neue Helvetica W01"/>
              </a:rPr>
              <a:t>Weather conditions</a:t>
            </a:r>
          </a:p>
          <a:p>
            <a:pPr algn="l">
              <a:buFont typeface="Arial" panose="020B0604020202020204" pitchFamily="34" charset="0"/>
              <a:buChar char="•"/>
            </a:pPr>
            <a:r>
              <a:rPr lang="en-US" b="0" i="0" dirty="0">
                <a:solidFill>
                  <a:srgbClr val="585858"/>
                </a:solidFill>
                <a:effectLst/>
                <a:latin typeface="Neue Helvetica W01"/>
              </a:rPr>
              <a:t>Storage inventory levels</a:t>
            </a:r>
          </a:p>
          <a:p>
            <a:pPr algn="l">
              <a:buFont typeface="Arial" panose="020B0604020202020204" pitchFamily="34" charset="0"/>
              <a:buChar char="•"/>
            </a:pPr>
            <a:r>
              <a:rPr lang="en-US" b="0" i="0" dirty="0">
                <a:solidFill>
                  <a:srgbClr val="585858"/>
                </a:solidFill>
                <a:effectLst/>
                <a:latin typeface="Neue Helvetica W01"/>
              </a:rPr>
              <a:t>Gas drilling levels and production</a:t>
            </a:r>
          </a:p>
          <a:p>
            <a:pPr algn="l">
              <a:buFont typeface="Arial" panose="020B0604020202020204" pitchFamily="34" charset="0"/>
              <a:buChar char="•"/>
            </a:pPr>
            <a:r>
              <a:rPr lang="en-US" b="0" i="0" dirty="0">
                <a:solidFill>
                  <a:srgbClr val="585858"/>
                </a:solidFill>
                <a:effectLst/>
                <a:latin typeface="Neue Helvetica W01"/>
              </a:rPr>
              <a:t>Natural gas imports (from the United States)</a:t>
            </a:r>
          </a:p>
          <a:p>
            <a:pPr algn="l">
              <a:buFont typeface="Arial" panose="020B0604020202020204" pitchFamily="34" charset="0"/>
              <a:buChar char="•"/>
            </a:pPr>
            <a:r>
              <a:rPr lang="en-US" b="0" i="0" dirty="0">
                <a:solidFill>
                  <a:srgbClr val="585858"/>
                </a:solidFill>
                <a:effectLst/>
                <a:latin typeface="Neue Helvetica W01"/>
              </a:rPr>
              <a:t>Economic conditions</a:t>
            </a:r>
          </a:p>
          <a:p>
            <a:endParaRPr lang="en-US" dirty="0"/>
          </a:p>
        </p:txBody>
      </p:sp>
      <p:sp>
        <p:nvSpPr>
          <p:cNvPr id="4" name="Slide Number Placeholder 3"/>
          <p:cNvSpPr>
            <a:spLocks noGrp="1"/>
          </p:cNvSpPr>
          <p:nvPr>
            <p:ph type="sldNum" sz="quarter" idx="5"/>
          </p:nvPr>
        </p:nvSpPr>
        <p:spPr/>
        <p:txBody>
          <a:bodyPr/>
          <a:lstStyle/>
          <a:p>
            <a:fld id="{C33E93F5-386D-46C1-AED3-8A7E51F89105}" type="slidenum">
              <a:rPr lang="en-CA" smtClean="0"/>
              <a:t>8</a:t>
            </a:fld>
            <a:endParaRPr lang="en-CA"/>
          </a:p>
        </p:txBody>
      </p:sp>
    </p:spTree>
    <p:extLst>
      <p:ext uri="{BB962C8B-B14F-4D97-AF65-F5344CB8AC3E}">
        <p14:creationId xmlns:p14="http://schemas.microsoft.com/office/powerpoint/2010/main" val="1863690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Understanding your bill – detailed breakdown </a:t>
            </a:r>
            <a:r>
              <a:rPr lang="en-US" sz="1200" b="1" baseline="0" dirty="0">
                <a:latin typeface="Arial" panose="020B0604020202020204" pitchFamily="34" charset="0"/>
                <a:cs typeface="Arial" panose="020B0604020202020204" pitchFamily="34" charset="0"/>
              </a:rPr>
              <a:t>page 1</a:t>
            </a:r>
          </a:p>
          <a:p>
            <a:r>
              <a:rPr lang="en-CA" dirty="0">
                <a:latin typeface="Arial" panose="020B0604020202020204" pitchFamily="34" charset="0"/>
                <a:cs typeface="Arial" panose="020B0604020202020204" pitchFamily="34" charset="0"/>
              </a:rPr>
              <a:t>Many people don't look at their bills or the terms and conditions. For example, some contracts may have an clause to automatically renew the agreement unless the consumer explicitly says otherwise. </a:t>
            </a:r>
          </a:p>
          <a:p>
            <a:pPr defTabSz="980853">
              <a:defRPr/>
            </a:pPr>
            <a:endParaRPr lang="en-CA" dirty="0">
              <a:latin typeface="Arial" panose="020B0604020202020204" pitchFamily="34" charset="0"/>
              <a:cs typeface="Arial" panose="020B0604020202020204" pitchFamily="34" charset="0"/>
            </a:endParaRPr>
          </a:p>
          <a:p>
            <a:pPr defTabSz="980853">
              <a:defRPr/>
            </a:pPr>
            <a:r>
              <a:rPr lang="en-CA" dirty="0">
                <a:latin typeface="Arial" panose="020B0604020202020204" pitchFamily="34" charset="0"/>
                <a:cs typeface="Arial" panose="020B0604020202020204" pitchFamily="34" charset="0"/>
              </a:rPr>
              <a:t>While Automatic Payment Withdrawals from a credit card or bank are convenient, you should always review your invoices. Even if the amount looks reasonable, there is always the chance of an error.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What’s on your bill?</a:t>
            </a:r>
          </a:p>
          <a:p>
            <a:r>
              <a:rPr lang="en-US" dirty="0">
                <a:latin typeface="Arial" panose="020B0604020202020204" pitchFamily="34" charset="0"/>
                <a:cs typeface="Arial" panose="020B0604020202020204" pitchFamily="34" charset="0"/>
              </a:rPr>
              <a:t>The first page provides you with a general overview of:</a:t>
            </a:r>
          </a:p>
          <a:p>
            <a:pPr marL="386163" indent="-245213" defTabSz="980853">
              <a:buFontTx/>
              <a:buAutoNum type="arabicPeriod"/>
              <a:defRPr/>
            </a:pPr>
            <a:r>
              <a:rPr lang="en-US" dirty="0">
                <a:latin typeface="Arial" panose="020B0604020202020204" pitchFamily="34" charset="0"/>
                <a:cs typeface="Arial" panose="020B0604020202020204" pitchFamily="34" charset="0"/>
              </a:rPr>
              <a:t>Your total costs</a:t>
            </a:r>
          </a:p>
          <a:p>
            <a:pPr marL="386163" indent="-245213">
              <a:buAutoNum type="arabicPeriod"/>
            </a:pPr>
            <a:r>
              <a:rPr lang="en-US" dirty="0">
                <a:latin typeface="Arial" panose="020B0604020202020204" pitchFamily="34" charset="0"/>
                <a:cs typeface="Arial" panose="020B0604020202020204" pitchFamily="34" charset="0"/>
              </a:rPr>
              <a:t>Your utilities charges</a:t>
            </a:r>
          </a:p>
          <a:p>
            <a:pPr marL="386163" indent="-245213">
              <a:buAutoNum type="arabicPeriod"/>
            </a:pPr>
            <a:r>
              <a:rPr lang="en-US" dirty="0">
                <a:latin typeface="Arial" panose="020B0604020202020204" pitchFamily="34" charset="0"/>
                <a:cs typeface="Arial" panose="020B0604020202020204" pitchFamily="34" charset="0"/>
              </a:rPr>
              <a:t>Your rates</a:t>
            </a:r>
          </a:p>
          <a:p>
            <a:pPr marL="386163" indent="-245213">
              <a:buAutoNum type="arabicPeriod"/>
            </a:pPr>
            <a:r>
              <a:rPr lang="en-US" dirty="0">
                <a:latin typeface="Arial" panose="020B0604020202020204" pitchFamily="34" charset="0"/>
                <a:cs typeface="Arial" panose="020B0604020202020204" pitchFamily="34" charset="0"/>
              </a:rPr>
              <a:t>Your monthly use averages</a:t>
            </a:r>
          </a:p>
        </p:txBody>
      </p:sp>
      <p:sp>
        <p:nvSpPr>
          <p:cNvPr id="4" name="Slide Number Placeholder 3"/>
          <p:cNvSpPr>
            <a:spLocks noGrp="1"/>
          </p:cNvSpPr>
          <p:nvPr>
            <p:ph type="sldNum" sz="quarter" idx="10"/>
          </p:nvPr>
        </p:nvSpPr>
        <p:spPr/>
        <p:txBody>
          <a:bodyPr/>
          <a:lstStyle/>
          <a:p>
            <a:fld id="{C33E93F5-386D-46C1-AED3-8A7E51F89105}" type="slidenum">
              <a:rPr lang="en-CA" smtClean="0"/>
              <a:t>9</a:t>
            </a:fld>
            <a:endParaRPr lang="en-CA"/>
          </a:p>
        </p:txBody>
      </p:sp>
    </p:spTree>
    <p:extLst>
      <p:ext uri="{BB962C8B-B14F-4D97-AF65-F5344CB8AC3E}">
        <p14:creationId xmlns:p14="http://schemas.microsoft.com/office/powerpoint/2010/main" val="2652855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0853">
              <a:defRPr/>
            </a:pPr>
            <a:r>
              <a:rPr lang="en-CA" sz="1000" b="1" u="sng" dirty="0">
                <a:solidFill>
                  <a:srgbClr val="36424A"/>
                </a:solidFill>
                <a:latin typeface="Arial" panose="020B0604020202020204" pitchFamily="34" charset="0"/>
                <a:cs typeface="Arial" panose="020B0604020202020204" pitchFamily="34" charset="0"/>
              </a:rPr>
              <a:t>Fixed Costs: </a:t>
            </a:r>
            <a:r>
              <a:rPr lang="en-CA" sz="1000" u="sng" dirty="0">
                <a:solidFill>
                  <a:srgbClr val="36424A"/>
                </a:solidFill>
                <a:latin typeface="Arial" panose="020B0604020202020204" pitchFamily="34" charset="0"/>
                <a:cs typeface="Arial" panose="020B0604020202020204" pitchFamily="34" charset="0"/>
              </a:rPr>
              <a:t>set costs that don’t change based on your usage</a:t>
            </a:r>
            <a:endParaRPr lang="en-CA" sz="1000" b="1" u="sng" dirty="0">
              <a:solidFill>
                <a:srgbClr val="36424A"/>
              </a:solidFill>
              <a:latin typeface="Arial" panose="020B0604020202020204" pitchFamily="34" charset="0"/>
              <a:cs typeface="Arial" panose="020B0604020202020204" pitchFamily="34" charset="0"/>
            </a:endParaRPr>
          </a:p>
          <a:p>
            <a:pPr marL="579244" lvl="1" indent="-247144" defTabSz="980853">
              <a:buFont typeface="+mj-lt"/>
              <a:buAutoNum type="alphaLcPeriod"/>
              <a:defRPr/>
            </a:pPr>
            <a:r>
              <a:rPr lang="en-CA" sz="1000" dirty="0">
                <a:solidFill>
                  <a:srgbClr val="36424A"/>
                </a:solidFill>
                <a:latin typeface="Arial" panose="020B0604020202020204" pitchFamily="34" charset="0"/>
                <a:cs typeface="Arial" panose="020B0604020202020204" pitchFamily="34" charset="0"/>
              </a:rPr>
              <a:t>Cost of building and upgrading distribution infrastructure</a:t>
            </a:r>
          </a:p>
          <a:p>
            <a:pPr marL="579244" lvl="1" indent="-247144" defTabSz="980853">
              <a:buFont typeface="+mj-lt"/>
              <a:buAutoNum type="alphaLcPeriod"/>
              <a:defRPr/>
            </a:pPr>
            <a:r>
              <a:rPr lang="en-US" sz="1000" dirty="0">
                <a:solidFill>
                  <a:srgbClr val="36424A"/>
                </a:solidFill>
                <a:latin typeface="Arial" panose="020B0604020202020204" pitchFamily="34" charset="0"/>
                <a:cs typeface="Arial" panose="020B0604020202020204" pitchFamily="34" charset="0"/>
              </a:rPr>
              <a:t>Charged on your bill as a daily rate or monthly rate</a:t>
            </a:r>
            <a:endParaRPr lang="en-CA" sz="1000" dirty="0">
              <a:solidFill>
                <a:srgbClr val="36424A"/>
              </a:solidFill>
              <a:latin typeface="Arial" panose="020B0604020202020204" pitchFamily="34" charset="0"/>
              <a:cs typeface="Arial" panose="020B0604020202020204" pitchFamily="34" charset="0"/>
            </a:endParaRPr>
          </a:p>
          <a:p>
            <a:pPr defTabSz="980853">
              <a:defRPr/>
            </a:pPr>
            <a:endParaRPr lang="en-CA" sz="1000" u="sng" dirty="0">
              <a:solidFill>
                <a:srgbClr val="36424A"/>
              </a:solidFill>
              <a:latin typeface="Arial" panose="020B0604020202020204" pitchFamily="34" charset="0"/>
              <a:cs typeface="Arial" panose="020B0604020202020204" pitchFamily="34" charset="0"/>
            </a:endParaRPr>
          </a:p>
          <a:p>
            <a:pPr defTabSz="980853">
              <a:defRPr/>
            </a:pPr>
            <a:r>
              <a:rPr lang="en-CA" sz="1000" b="1" u="sng" dirty="0">
                <a:solidFill>
                  <a:srgbClr val="36424A"/>
                </a:solidFill>
                <a:latin typeface="Arial" panose="020B0604020202020204" pitchFamily="34" charset="0"/>
                <a:cs typeface="Arial" panose="020B0604020202020204" pitchFamily="34" charset="0"/>
              </a:rPr>
              <a:t>Variable Costs: </a:t>
            </a:r>
            <a:r>
              <a:rPr lang="en-CA" sz="1000" u="sng" dirty="0">
                <a:solidFill>
                  <a:srgbClr val="36424A"/>
                </a:solidFill>
                <a:latin typeface="Arial" panose="020B0604020202020204" pitchFamily="34" charset="0"/>
                <a:cs typeface="Arial" panose="020B0604020202020204" pitchFamily="34" charset="0"/>
              </a:rPr>
              <a:t>can change based on usage</a:t>
            </a:r>
          </a:p>
          <a:p>
            <a:pPr marL="579244" lvl="1" indent="-247144" defTabSz="980853">
              <a:buFont typeface="+mj-lt"/>
              <a:buAutoNum type="alphaLcPeriod"/>
              <a:defRPr/>
            </a:pPr>
            <a:r>
              <a:rPr lang="en-CA" sz="1000" dirty="0">
                <a:solidFill>
                  <a:srgbClr val="36424A"/>
                </a:solidFill>
                <a:latin typeface="Arial" panose="020B0604020202020204" pitchFamily="34" charset="0"/>
                <a:cs typeface="Arial" panose="020B0604020202020204" pitchFamily="34" charset="0"/>
              </a:rPr>
              <a:t>Operating and maintaining the distribution systems</a:t>
            </a:r>
          </a:p>
          <a:p>
            <a:pPr marL="579244" lvl="1" indent="-247144" defTabSz="980853">
              <a:buFont typeface="+mj-lt"/>
              <a:buAutoNum type="alphaLcPeriod"/>
              <a:defRPr/>
            </a:pPr>
            <a:r>
              <a:rPr lang="en-CA" sz="1000" dirty="0">
                <a:solidFill>
                  <a:srgbClr val="36424A"/>
                </a:solidFill>
                <a:latin typeface="Arial" panose="020B0604020202020204" pitchFamily="34" charset="0"/>
                <a:cs typeface="Arial" panose="020B0604020202020204" pitchFamily="34" charset="0"/>
              </a:rPr>
              <a:t>Connecting/disconnecting customers </a:t>
            </a:r>
          </a:p>
          <a:p>
            <a:pPr marL="579244" lvl="1" indent="-247144" defTabSz="980853">
              <a:buFont typeface="+mj-lt"/>
              <a:buAutoNum type="alphaLcPeriod"/>
              <a:defRPr/>
            </a:pPr>
            <a:r>
              <a:rPr lang="en-CA" sz="1000" dirty="0">
                <a:solidFill>
                  <a:srgbClr val="36424A"/>
                </a:solidFill>
                <a:latin typeface="Arial" panose="020B0604020202020204" pitchFamily="34" charset="0"/>
                <a:cs typeface="Arial" panose="020B0604020202020204" pitchFamily="34" charset="0"/>
              </a:rPr>
              <a:t>Meter reading</a:t>
            </a:r>
          </a:p>
          <a:p>
            <a:pPr marL="579244" lvl="1" indent="-247144" defTabSz="980853">
              <a:buFont typeface="+mj-lt"/>
              <a:buAutoNum type="alphaLcPeriod"/>
              <a:defRPr/>
            </a:pPr>
            <a:r>
              <a:rPr lang="en-CA" sz="1000" dirty="0">
                <a:solidFill>
                  <a:srgbClr val="36424A"/>
                </a:solidFill>
                <a:latin typeface="Arial" panose="020B0604020202020204" pitchFamily="34" charset="0"/>
                <a:cs typeface="Arial" panose="020B0604020202020204" pitchFamily="34" charset="0"/>
              </a:rPr>
              <a:t>Charged on your bill as a per kWh or GJ rate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33E93F5-386D-46C1-AED3-8A7E51F89105}" type="slidenum">
              <a:rPr kumimoji="0" lang="en-CA"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114577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a:extLst>
              <a:ext uri="{FF2B5EF4-FFF2-40B4-BE49-F238E27FC236}">
                <a16:creationId xmlns:a16="http://schemas.microsoft.com/office/drawing/2014/main" id="{AB7099E1-DF10-2B41-8532-CAA5267F1F05}"/>
              </a:ext>
            </a:extLst>
          </p:cNvPr>
          <p:cNvSpPr/>
          <p:nvPr userDrawn="1"/>
        </p:nvSpPr>
        <p:spPr>
          <a:xfrm>
            <a:off x="555453" y="2486498"/>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Subtitle 2"/>
          <p:cNvSpPr>
            <a:spLocks noGrp="1"/>
          </p:cNvSpPr>
          <p:nvPr>
            <p:ph type="subTitle" idx="1" hasCustomPrompt="1"/>
          </p:nvPr>
        </p:nvSpPr>
        <p:spPr>
          <a:xfrm>
            <a:off x="483446" y="2839334"/>
            <a:ext cx="8355754" cy="452496"/>
          </a:xfrm>
        </p:spPr>
        <p:txBody>
          <a:bodyPr>
            <a:normAutofit/>
          </a:bodyPr>
          <a:lstStyle>
            <a:lvl1pPr marL="0" indent="0" algn="l">
              <a:spcBef>
                <a:spcPts val="0"/>
              </a:spcBef>
              <a:buNone/>
              <a:defRPr sz="24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26" name="Text Placeholder 21"/>
          <p:cNvSpPr>
            <a:spLocks noGrp="1"/>
          </p:cNvSpPr>
          <p:nvPr>
            <p:ph type="body" sz="quarter" idx="12" hasCustomPrompt="1"/>
          </p:nvPr>
        </p:nvSpPr>
        <p:spPr>
          <a:xfrm>
            <a:off x="483446" y="3186286"/>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22" name="Title 1"/>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339672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hasis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Subtitle 2">
            <a:extLst>
              <a:ext uri="{FF2B5EF4-FFF2-40B4-BE49-F238E27FC236}">
                <a16:creationId xmlns:a16="http://schemas.microsoft.com/office/drawing/2014/main" id="{D6C6EC09-260E-7844-A3F8-F74886BBBE83}"/>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0" name="Slide Number Placeholder 1">
            <a:extLst>
              <a:ext uri="{FF2B5EF4-FFF2-40B4-BE49-F238E27FC236}">
                <a16:creationId xmlns:a16="http://schemas.microsoft.com/office/drawing/2014/main" id="{4BD0DB17-994A-D740-9A0F-0902A7FFCF1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145298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s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ubtitle 2">
            <a:extLst>
              <a:ext uri="{FF2B5EF4-FFF2-40B4-BE49-F238E27FC236}">
                <a16:creationId xmlns:a16="http://schemas.microsoft.com/office/drawing/2014/main" id="{9BFDAEB0-C263-3249-9B91-A576F97273C4}"/>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1" name="Slide Number Placeholder 1">
            <a:extLst>
              <a:ext uri="{FF2B5EF4-FFF2-40B4-BE49-F238E27FC236}">
                <a16:creationId xmlns:a16="http://schemas.microsoft.com/office/drawing/2014/main" id="{2C9F18CE-2759-7845-B2CF-3C394A07B6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04841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55576" y="1504950"/>
            <a:ext cx="7632848" cy="28595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itle 1">
            <a:extLst>
              <a:ext uri="{FF2B5EF4-FFF2-40B4-BE49-F238E27FC236}">
                <a16:creationId xmlns:a16="http://schemas.microsoft.com/office/drawing/2014/main" id="{05A4F9AA-7CFA-3E45-A6C5-88CCE63E1F10}"/>
              </a:ext>
            </a:extLst>
          </p:cNvPr>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Text content slide</a:t>
            </a:r>
            <a:endParaRPr lang="en-CA" dirty="0"/>
          </a:p>
        </p:txBody>
      </p:sp>
      <p:cxnSp>
        <p:nvCxnSpPr>
          <p:cNvPr id="11" name="Straight Connector 10">
            <a:extLst>
              <a:ext uri="{FF2B5EF4-FFF2-40B4-BE49-F238E27FC236}">
                <a16:creationId xmlns:a16="http://schemas.microsoft.com/office/drawing/2014/main" id="{3006B7A1-3531-4A43-95D8-D9F7A67C4654}"/>
              </a:ext>
            </a:extLst>
          </p:cNvPr>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A0F159A9-957B-FC4E-A2AD-3E6A961644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7780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438150"/>
            <a:ext cx="8229600" cy="40290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Slide Number Placeholder 1">
            <a:extLst>
              <a:ext uri="{FF2B5EF4-FFF2-40B4-BE49-F238E27FC236}">
                <a16:creationId xmlns:a16="http://schemas.microsoft.com/office/drawing/2014/main" id="{E4ECA700-3632-814E-AB1D-75F15F645E5F}"/>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2247038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e / Contra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accent3"/>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accent3"/>
                </a:solidFill>
              </a:defRPr>
            </a:lvl1pPr>
          </a:lstStyle>
          <a:p>
            <a:pPr lvl="0"/>
            <a:r>
              <a:rPr lang="en-US" dirty="0"/>
              <a:t>Concept #1</a:t>
            </a:r>
          </a:p>
        </p:txBody>
      </p:sp>
      <p:sp>
        <p:nvSpPr>
          <p:cNvPr id="53" name="Slide Number Placeholder 1">
            <a:extLst>
              <a:ext uri="{FF2B5EF4-FFF2-40B4-BE49-F238E27FC236}">
                <a16:creationId xmlns:a16="http://schemas.microsoft.com/office/drawing/2014/main" id="{5F3E3FA1-80BF-F740-8EF5-85A3F682656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675933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e / Contrast (Colour)">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bg1"/>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CD8BCBB-0B06-1640-B37C-E93E1BD483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Rectangle 11">
            <a:extLst>
              <a:ext uri="{FF2B5EF4-FFF2-40B4-BE49-F238E27FC236}">
                <a16:creationId xmlns:a16="http://schemas.microsoft.com/office/drawing/2014/main" id="{534161E6-DA0F-F149-8BF3-DDA07282D9A4}"/>
              </a:ext>
            </a:extLst>
          </p:cNvPr>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 Placeholder 50">
            <a:extLst>
              <a:ext uri="{FF2B5EF4-FFF2-40B4-BE49-F238E27FC236}">
                <a16:creationId xmlns:a16="http://schemas.microsoft.com/office/drawing/2014/main" id="{27E3A62C-72C3-AD43-99F2-39AEE5FF90A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bg1"/>
                </a:solidFill>
              </a:defRPr>
            </a:lvl1pPr>
          </a:lstStyle>
          <a:p>
            <a:pPr lvl="0"/>
            <a:r>
              <a:rPr lang="en-US" dirty="0"/>
              <a:t>Concept #1</a:t>
            </a:r>
          </a:p>
        </p:txBody>
      </p:sp>
      <p:sp>
        <p:nvSpPr>
          <p:cNvPr id="14" name="Slide Number Placeholder 1">
            <a:extLst>
              <a:ext uri="{FF2B5EF4-FFF2-40B4-BE49-F238E27FC236}">
                <a16:creationId xmlns:a16="http://schemas.microsoft.com/office/drawing/2014/main" id="{F4F3F1D3-2F04-AA40-8E38-30868122572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800528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slide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069942"/>
          </a:xfrm>
        </p:spPr>
        <p:txBody>
          <a:bodyPr/>
          <a:lstStyle>
            <a:lvl1pPr marL="0" indent="0">
              <a:buNone/>
              <a:defRPr baseline="0"/>
            </a:lvl1pPr>
          </a:lstStyle>
          <a:p>
            <a:r>
              <a:rPr lang="en-US" dirty="0"/>
              <a:t>[Insert picture]</a:t>
            </a:r>
            <a:endParaRPr lang="en-CA" dirty="0"/>
          </a:p>
        </p:txBody>
      </p:sp>
      <p:sp>
        <p:nvSpPr>
          <p:cNvPr id="4" name="Content Placeholder 2"/>
          <p:cNvSpPr>
            <a:spLocks noGrp="1"/>
          </p:cNvSpPr>
          <p:nvPr>
            <p:ph idx="1"/>
          </p:nvPr>
        </p:nvSpPr>
        <p:spPr>
          <a:xfrm>
            <a:off x="467544" y="483518"/>
            <a:ext cx="8208912" cy="4104456"/>
          </a:xfrm>
        </p:spPr>
        <p:txBody>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Slide Number Placeholder 1">
            <a:extLst>
              <a:ext uri="{FF2B5EF4-FFF2-40B4-BE49-F238E27FC236}">
                <a16:creationId xmlns:a16="http://schemas.microsoft.com/office/drawing/2014/main" id="{03483ED2-1B2C-4548-B27C-A24395341AC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733153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List or agenda slide</a:t>
            </a:r>
            <a:endParaRPr lang="en-CA" dirty="0"/>
          </a:p>
        </p:txBody>
      </p:sp>
      <p:sp>
        <p:nvSpPr>
          <p:cNvPr id="3" name="Content Placeholder 2"/>
          <p:cNvSpPr>
            <a:spLocks noGrp="1"/>
          </p:cNvSpPr>
          <p:nvPr>
            <p:ph idx="1"/>
          </p:nvPr>
        </p:nvSpPr>
        <p:spPr>
          <a:xfrm>
            <a:off x="1403648" y="1419621"/>
            <a:ext cx="7283152" cy="3175001"/>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9" name="Straight Connector 8"/>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1441540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1" name="Rectangle 10">
            <a:extLst>
              <a:ext uri="{FF2B5EF4-FFF2-40B4-BE49-F238E27FC236}">
                <a16:creationId xmlns:a16="http://schemas.microsoft.com/office/drawing/2014/main" id="{83DB0C4A-0565-5F47-82BA-8B2815B8DA6E}"/>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
            <a:extLst>
              <a:ext uri="{FF2B5EF4-FFF2-40B4-BE49-F238E27FC236}">
                <a16:creationId xmlns:a16="http://schemas.microsoft.com/office/drawing/2014/main" id="{C80E4BFF-6BC0-CE48-BDC2-E9AF7A451548}"/>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3310774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7"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9"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0" name="Rectangle 9">
            <a:extLst>
              <a:ext uri="{FF2B5EF4-FFF2-40B4-BE49-F238E27FC236}">
                <a16:creationId xmlns:a16="http://schemas.microsoft.com/office/drawing/2014/main" id="{7A60EB15-79C0-8843-996A-FDCECF1B1958}"/>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a:extLst>
              <a:ext uri="{FF2B5EF4-FFF2-40B4-BE49-F238E27FC236}">
                <a16:creationId xmlns:a16="http://schemas.microsoft.com/office/drawing/2014/main" id="{1AC16F65-694D-F14E-9914-32F826C69849}"/>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31342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accent4"/>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9144000" cy="5070348"/>
          </a:xfrm>
        </p:spPr>
        <p:txBody>
          <a:bodyPr/>
          <a:lstStyle/>
          <a:p>
            <a:endParaRPr lang="en-CA" dirty="0"/>
          </a:p>
        </p:txBody>
      </p:sp>
      <p:sp>
        <p:nvSpPr>
          <p:cNvPr id="7" name="Rectangle 6"/>
          <p:cNvSpPr/>
          <p:nvPr userDrawn="1"/>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5" name="Rectangle 14">
            <a:extLst>
              <a:ext uri="{FF2B5EF4-FFF2-40B4-BE49-F238E27FC236}">
                <a16:creationId xmlns:a16="http://schemas.microsoft.com/office/drawing/2014/main" id="{68443C66-28E3-894E-ADFB-0D0E71F3ABFB}"/>
              </a:ext>
            </a:extLst>
          </p:cNvPr>
          <p:cNvSpPr/>
          <p:nvPr userDrawn="1"/>
        </p:nvSpPr>
        <p:spPr>
          <a:xfrm>
            <a:off x="555453" y="2486498"/>
            <a:ext cx="1496267"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a:extLst>
              <a:ext uri="{FF2B5EF4-FFF2-40B4-BE49-F238E27FC236}">
                <a16:creationId xmlns:a16="http://schemas.microsoft.com/office/drawing/2014/main" id="{A940BA24-46BE-EC46-90EA-EE6B28A526BA}"/>
              </a:ext>
            </a:extLst>
          </p:cNvPr>
          <p:cNvSpPr>
            <a:spLocks noGrp="1"/>
          </p:cNvSpPr>
          <p:nvPr>
            <p:ph type="subTitle" idx="1" hasCustomPrompt="1"/>
          </p:nvPr>
        </p:nvSpPr>
        <p:spPr>
          <a:xfrm>
            <a:off x="483446" y="2839334"/>
            <a:ext cx="8355754" cy="452496"/>
          </a:xfrm>
        </p:spPr>
        <p:txBody>
          <a:bodyPr>
            <a:normAutofit/>
          </a:bodyPr>
          <a:lstStyle>
            <a:lvl1pPr marL="0" indent="0" algn="l">
              <a:spcBef>
                <a:spcPts val="0"/>
              </a:spcBef>
              <a:buNone/>
              <a:defRPr sz="2400" baseline="0">
                <a:solidFill>
                  <a:schemeClr val="bg1"/>
                </a:solidFill>
              </a:defRPr>
            </a:lvl1pPr>
            <a:lvl2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a:p>
            <a:pPr lvl="1"/>
            <a:endParaRPr lang="en-CA" dirty="0"/>
          </a:p>
        </p:txBody>
      </p:sp>
      <p:sp>
        <p:nvSpPr>
          <p:cNvPr id="17" name="Text Placeholder 21">
            <a:extLst>
              <a:ext uri="{FF2B5EF4-FFF2-40B4-BE49-F238E27FC236}">
                <a16:creationId xmlns:a16="http://schemas.microsoft.com/office/drawing/2014/main" id="{1F1B8A6B-31F6-D24F-9107-3F874DBA32E7}"/>
              </a:ext>
            </a:extLst>
          </p:cNvPr>
          <p:cNvSpPr>
            <a:spLocks noGrp="1"/>
          </p:cNvSpPr>
          <p:nvPr>
            <p:ph type="body" sz="quarter" idx="12" hasCustomPrompt="1"/>
          </p:nvPr>
        </p:nvSpPr>
        <p:spPr>
          <a:xfrm>
            <a:off x="483446" y="3186286"/>
            <a:ext cx="8355754" cy="609600"/>
          </a:xfrm>
        </p:spPr>
        <p:txBody>
          <a:bodyPr>
            <a:normAutofit/>
          </a:bodyPr>
          <a:lstStyle>
            <a:lvl1pPr marL="0" indent="0">
              <a:buNone/>
              <a:defRPr sz="1400" baseline="0">
                <a:solidFill>
                  <a:schemeClr val="bg1"/>
                </a:solidFill>
              </a:defRPr>
            </a:lvl1pPr>
            <a:lvl2pPr marL="0" indent="0">
              <a:buNone/>
              <a:defRPr sz="1400">
                <a:solidFill>
                  <a:schemeClr val="bg1"/>
                </a:solidFill>
              </a:defRPr>
            </a:lvl2pPr>
          </a:lstStyle>
          <a:p>
            <a:pPr lvl="0"/>
            <a:r>
              <a:rPr lang="en-US" dirty="0"/>
              <a:t>[Presenter Name], [Presenter Title]</a:t>
            </a:r>
          </a:p>
          <a:p>
            <a:pPr lvl="0"/>
            <a:r>
              <a:rPr lang="en-US" dirty="0"/>
              <a:t>[Month] [Day], [Year]</a:t>
            </a:r>
          </a:p>
        </p:txBody>
      </p:sp>
      <p:sp>
        <p:nvSpPr>
          <p:cNvPr id="18" name="Title 1">
            <a:extLst>
              <a:ext uri="{FF2B5EF4-FFF2-40B4-BE49-F238E27FC236}">
                <a16:creationId xmlns:a16="http://schemas.microsoft.com/office/drawing/2014/main" id="{228A715B-9DE5-CE47-9A7C-B601EA34C3A1}"/>
              </a:ext>
            </a:extLst>
          </p:cNvPr>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Title of Presentation</a:t>
            </a:r>
            <a:endParaRPr lang="en-CA" dirty="0"/>
          </a:p>
        </p:txBody>
      </p:sp>
    </p:spTree>
    <p:extLst>
      <p:ext uri="{BB962C8B-B14F-4D97-AF65-F5344CB8AC3E}">
        <p14:creationId xmlns:p14="http://schemas.microsoft.com/office/powerpoint/2010/main" val="89930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
            <a:extLst>
              <a:ext uri="{FF2B5EF4-FFF2-40B4-BE49-F238E27FC236}">
                <a16:creationId xmlns:a16="http://schemas.microsoft.com/office/drawing/2014/main" id="{CBBBC93A-5772-BA44-A64A-AA8C527E2424}"/>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11" name="Subtitle 2">
            <a:extLst>
              <a:ext uri="{FF2B5EF4-FFF2-40B4-BE49-F238E27FC236}">
                <a16:creationId xmlns:a16="http://schemas.microsoft.com/office/drawing/2014/main" id="{2B57F7FB-B53B-F94F-9170-031F1333F6D2}"/>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2" name="Rectangle 11">
            <a:extLst>
              <a:ext uri="{FF2B5EF4-FFF2-40B4-BE49-F238E27FC236}">
                <a16:creationId xmlns:a16="http://schemas.microsoft.com/office/drawing/2014/main" id="{4A4F7847-ACE9-6349-B9B4-E73FA7DBDEDC}"/>
              </a:ext>
            </a:extLst>
          </p:cNvPr>
          <p:cNvSpPr/>
          <p:nvPr userDrawn="1"/>
        </p:nvSpPr>
        <p:spPr>
          <a:xfrm>
            <a:off x="4233937" y="2511639"/>
            <a:ext cx="676126"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
            <a:extLst>
              <a:ext uri="{FF2B5EF4-FFF2-40B4-BE49-F238E27FC236}">
                <a16:creationId xmlns:a16="http://schemas.microsoft.com/office/drawing/2014/main" id="{6001A301-434E-A44D-80D0-6002EEEA94F1}"/>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311653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2" name="Slide Number Placeholder 1">
            <a:extLst>
              <a:ext uri="{FF2B5EF4-FFF2-40B4-BE49-F238E27FC236}">
                <a16:creationId xmlns:a16="http://schemas.microsoft.com/office/drawing/2014/main" id="{425FD500-ADFA-CF4B-80F1-FD72C6992803}"/>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4220534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mphasis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Subtitle 2">
            <a:extLst>
              <a:ext uri="{FF2B5EF4-FFF2-40B4-BE49-F238E27FC236}">
                <a16:creationId xmlns:a16="http://schemas.microsoft.com/office/drawing/2014/main" id="{D6C6EC09-260E-7844-A3F8-F74886BBBE83}"/>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0" name="Slide Number Placeholder 1">
            <a:extLst>
              <a:ext uri="{FF2B5EF4-FFF2-40B4-BE49-F238E27FC236}">
                <a16:creationId xmlns:a16="http://schemas.microsoft.com/office/drawing/2014/main" id="{4BD0DB17-994A-D740-9A0F-0902A7FFCF1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57857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mphasis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ubtitle 2">
            <a:extLst>
              <a:ext uri="{FF2B5EF4-FFF2-40B4-BE49-F238E27FC236}">
                <a16:creationId xmlns:a16="http://schemas.microsoft.com/office/drawing/2014/main" id="{9BFDAEB0-C263-3249-9B91-A576F97273C4}"/>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1" name="Slide Number Placeholder 1">
            <a:extLst>
              <a:ext uri="{FF2B5EF4-FFF2-40B4-BE49-F238E27FC236}">
                <a16:creationId xmlns:a16="http://schemas.microsoft.com/office/drawing/2014/main" id="{2C9F18CE-2759-7845-B2CF-3C394A07B6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1751468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55576" y="1504950"/>
            <a:ext cx="7632848" cy="28595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itle 1">
            <a:extLst>
              <a:ext uri="{FF2B5EF4-FFF2-40B4-BE49-F238E27FC236}">
                <a16:creationId xmlns:a16="http://schemas.microsoft.com/office/drawing/2014/main" id="{05A4F9AA-7CFA-3E45-A6C5-88CCE63E1F10}"/>
              </a:ext>
            </a:extLst>
          </p:cNvPr>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Text content slide</a:t>
            </a:r>
            <a:endParaRPr lang="en-CA" dirty="0"/>
          </a:p>
        </p:txBody>
      </p:sp>
      <p:cxnSp>
        <p:nvCxnSpPr>
          <p:cNvPr id="11" name="Straight Connector 10">
            <a:extLst>
              <a:ext uri="{FF2B5EF4-FFF2-40B4-BE49-F238E27FC236}">
                <a16:creationId xmlns:a16="http://schemas.microsoft.com/office/drawing/2014/main" id="{3006B7A1-3531-4A43-95D8-D9F7A67C4654}"/>
              </a:ext>
            </a:extLst>
          </p:cNvPr>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A0F159A9-957B-FC4E-A2AD-3E6A961644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673154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438150"/>
            <a:ext cx="8229600" cy="40290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Slide Number Placeholder 1">
            <a:extLst>
              <a:ext uri="{FF2B5EF4-FFF2-40B4-BE49-F238E27FC236}">
                <a16:creationId xmlns:a16="http://schemas.microsoft.com/office/drawing/2014/main" id="{E4ECA700-3632-814E-AB1D-75F15F645E5F}"/>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2785055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e / Contra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accent3"/>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accent3"/>
                </a:solidFill>
              </a:defRPr>
            </a:lvl1pPr>
          </a:lstStyle>
          <a:p>
            <a:pPr lvl="0"/>
            <a:r>
              <a:rPr lang="en-US" dirty="0"/>
              <a:t>Concept #1</a:t>
            </a:r>
          </a:p>
        </p:txBody>
      </p:sp>
      <p:sp>
        <p:nvSpPr>
          <p:cNvPr id="53" name="Slide Number Placeholder 1">
            <a:extLst>
              <a:ext uri="{FF2B5EF4-FFF2-40B4-BE49-F238E27FC236}">
                <a16:creationId xmlns:a16="http://schemas.microsoft.com/office/drawing/2014/main" id="{5F3E3FA1-80BF-F740-8EF5-85A3F682656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1822145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e / Contrast (Colour)">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bg1"/>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CD8BCBB-0B06-1640-B37C-E93E1BD483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Rectangle 11">
            <a:extLst>
              <a:ext uri="{FF2B5EF4-FFF2-40B4-BE49-F238E27FC236}">
                <a16:creationId xmlns:a16="http://schemas.microsoft.com/office/drawing/2014/main" id="{534161E6-DA0F-F149-8BF3-DDA07282D9A4}"/>
              </a:ext>
            </a:extLst>
          </p:cNvPr>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 Placeholder 50">
            <a:extLst>
              <a:ext uri="{FF2B5EF4-FFF2-40B4-BE49-F238E27FC236}">
                <a16:creationId xmlns:a16="http://schemas.microsoft.com/office/drawing/2014/main" id="{27E3A62C-72C3-AD43-99F2-39AEE5FF90A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bg1"/>
                </a:solidFill>
              </a:defRPr>
            </a:lvl1pPr>
          </a:lstStyle>
          <a:p>
            <a:pPr lvl="0"/>
            <a:r>
              <a:rPr lang="en-US" dirty="0"/>
              <a:t>Concept #1</a:t>
            </a:r>
          </a:p>
        </p:txBody>
      </p:sp>
      <p:sp>
        <p:nvSpPr>
          <p:cNvPr id="14" name="Slide Number Placeholder 1">
            <a:extLst>
              <a:ext uri="{FF2B5EF4-FFF2-40B4-BE49-F238E27FC236}">
                <a16:creationId xmlns:a16="http://schemas.microsoft.com/office/drawing/2014/main" id="{F4F3F1D3-2F04-AA40-8E38-30868122572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4806696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slide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069942"/>
          </a:xfrm>
        </p:spPr>
        <p:txBody>
          <a:bodyPr/>
          <a:lstStyle>
            <a:lvl1pPr marL="0" indent="0">
              <a:buNone/>
              <a:defRPr baseline="0"/>
            </a:lvl1pPr>
          </a:lstStyle>
          <a:p>
            <a:r>
              <a:rPr lang="en-US" dirty="0"/>
              <a:t>[Insert picture]</a:t>
            </a:r>
            <a:endParaRPr lang="en-CA" dirty="0"/>
          </a:p>
        </p:txBody>
      </p:sp>
      <p:sp>
        <p:nvSpPr>
          <p:cNvPr id="4" name="Content Placeholder 2"/>
          <p:cNvSpPr>
            <a:spLocks noGrp="1"/>
          </p:cNvSpPr>
          <p:nvPr>
            <p:ph idx="1"/>
          </p:nvPr>
        </p:nvSpPr>
        <p:spPr>
          <a:xfrm>
            <a:off x="467544" y="483518"/>
            <a:ext cx="8208912" cy="4104456"/>
          </a:xfrm>
        </p:spPr>
        <p:txBody>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Slide Number Placeholder 1">
            <a:extLst>
              <a:ext uri="{FF2B5EF4-FFF2-40B4-BE49-F238E27FC236}">
                <a16:creationId xmlns:a16="http://schemas.microsoft.com/office/drawing/2014/main" id="{03483ED2-1B2C-4548-B27C-A24395341AC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175936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List or agenda slide</a:t>
            </a:r>
            <a:endParaRPr lang="en-CA" dirty="0"/>
          </a:p>
        </p:txBody>
      </p:sp>
      <p:sp>
        <p:nvSpPr>
          <p:cNvPr id="3" name="Content Placeholder 2"/>
          <p:cNvSpPr>
            <a:spLocks noGrp="1"/>
          </p:cNvSpPr>
          <p:nvPr>
            <p:ph idx="1"/>
          </p:nvPr>
        </p:nvSpPr>
        <p:spPr>
          <a:xfrm>
            <a:off x="1403648" y="1419621"/>
            <a:ext cx="7283152" cy="3175001"/>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9" name="Straight Connector 8"/>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224336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5FFE8F5B-B518-EC44-A50A-C90EA99081FF}"/>
              </a:ext>
            </a:extLst>
          </p:cNvPr>
          <p:cNvSpPr/>
          <p:nvPr userDrawn="1"/>
        </p:nvSpPr>
        <p:spPr>
          <a:xfrm>
            <a:off x="555453" y="2486498"/>
            <a:ext cx="1496267"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52A50F4C-F19A-854F-A096-57CE3873BB9D}"/>
              </a:ext>
            </a:extLst>
          </p:cNvPr>
          <p:cNvSpPr>
            <a:spLocks noGrp="1"/>
          </p:cNvSpPr>
          <p:nvPr>
            <p:ph type="ctrTitle" hasCustomPrompt="1"/>
          </p:nvPr>
        </p:nvSpPr>
        <p:spPr>
          <a:xfrm>
            <a:off x="472008" y="776545"/>
            <a:ext cx="8348464" cy="1507173"/>
          </a:xfrm>
        </p:spPr>
        <p:txBody>
          <a:bodyPr anchor="b"/>
          <a:lstStyle>
            <a:lvl1pPr algn="l">
              <a:defRPr sz="4800">
                <a:solidFill>
                  <a:schemeClr val="bg1"/>
                </a:solidFill>
              </a:defRPr>
            </a:lvl1pPr>
          </a:lstStyle>
          <a:p>
            <a:r>
              <a:rPr lang="en-US" dirty="0"/>
              <a:t>Closing note (</a:t>
            </a:r>
            <a:r>
              <a:rPr lang="en-US" dirty="0" err="1"/>
              <a:t>eg.</a:t>
            </a:r>
            <a:r>
              <a:rPr lang="en-US" dirty="0"/>
              <a:t> ”Discuss”)</a:t>
            </a:r>
            <a:endParaRPr lang="en-CA" dirty="0"/>
          </a:p>
        </p:txBody>
      </p:sp>
    </p:spTree>
    <p:extLst>
      <p:ext uri="{BB962C8B-B14F-4D97-AF65-F5344CB8AC3E}">
        <p14:creationId xmlns:p14="http://schemas.microsoft.com/office/powerpoint/2010/main" val="1801553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1" name="Rectangle 10">
            <a:extLst>
              <a:ext uri="{FF2B5EF4-FFF2-40B4-BE49-F238E27FC236}">
                <a16:creationId xmlns:a16="http://schemas.microsoft.com/office/drawing/2014/main" id="{83DB0C4A-0565-5F47-82BA-8B2815B8DA6E}"/>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
            <a:extLst>
              <a:ext uri="{FF2B5EF4-FFF2-40B4-BE49-F238E27FC236}">
                <a16:creationId xmlns:a16="http://schemas.microsoft.com/office/drawing/2014/main" id="{C80E4BFF-6BC0-CE48-BDC2-E9AF7A451548}"/>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494937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7"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9"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0" name="Rectangle 9">
            <a:extLst>
              <a:ext uri="{FF2B5EF4-FFF2-40B4-BE49-F238E27FC236}">
                <a16:creationId xmlns:a16="http://schemas.microsoft.com/office/drawing/2014/main" id="{7A60EB15-79C0-8843-996A-FDCECF1B1958}"/>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a:extLst>
              <a:ext uri="{FF2B5EF4-FFF2-40B4-BE49-F238E27FC236}">
                <a16:creationId xmlns:a16="http://schemas.microsoft.com/office/drawing/2014/main" id="{1AC16F65-694D-F14E-9914-32F826C69849}"/>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4078417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
            <a:extLst>
              <a:ext uri="{FF2B5EF4-FFF2-40B4-BE49-F238E27FC236}">
                <a16:creationId xmlns:a16="http://schemas.microsoft.com/office/drawing/2014/main" id="{CBBBC93A-5772-BA44-A64A-AA8C527E2424}"/>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11" name="Subtitle 2">
            <a:extLst>
              <a:ext uri="{FF2B5EF4-FFF2-40B4-BE49-F238E27FC236}">
                <a16:creationId xmlns:a16="http://schemas.microsoft.com/office/drawing/2014/main" id="{2B57F7FB-B53B-F94F-9170-031F1333F6D2}"/>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2" name="Rectangle 11">
            <a:extLst>
              <a:ext uri="{FF2B5EF4-FFF2-40B4-BE49-F238E27FC236}">
                <a16:creationId xmlns:a16="http://schemas.microsoft.com/office/drawing/2014/main" id="{4A4F7847-ACE9-6349-B9B4-E73FA7DBDEDC}"/>
              </a:ext>
            </a:extLst>
          </p:cNvPr>
          <p:cNvSpPr/>
          <p:nvPr userDrawn="1"/>
        </p:nvSpPr>
        <p:spPr>
          <a:xfrm>
            <a:off x="4233937" y="2511639"/>
            <a:ext cx="676126"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
            <a:extLst>
              <a:ext uri="{FF2B5EF4-FFF2-40B4-BE49-F238E27FC236}">
                <a16:creationId xmlns:a16="http://schemas.microsoft.com/office/drawing/2014/main" id="{6001A301-434E-A44D-80D0-6002EEEA94F1}"/>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775505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2" name="Slide Number Placeholder 1">
            <a:extLst>
              <a:ext uri="{FF2B5EF4-FFF2-40B4-BE49-F238E27FC236}">
                <a16:creationId xmlns:a16="http://schemas.microsoft.com/office/drawing/2014/main" id="{425FD500-ADFA-CF4B-80F1-FD72C6992803}"/>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1343064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mphasis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Subtitle 2">
            <a:extLst>
              <a:ext uri="{FF2B5EF4-FFF2-40B4-BE49-F238E27FC236}">
                <a16:creationId xmlns:a16="http://schemas.microsoft.com/office/drawing/2014/main" id="{D6C6EC09-260E-7844-A3F8-F74886BBBE83}"/>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0" name="Slide Number Placeholder 1">
            <a:extLst>
              <a:ext uri="{FF2B5EF4-FFF2-40B4-BE49-F238E27FC236}">
                <a16:creationId xmlns:a16="http://schemas.microsoft.com/office/drawing/2014/main" id="{4BD0DB17-994A-D740-9A0F-0902A7FFCF1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517301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mphasis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ubtitle 2">
            <a:extLst>
              <a:ext uri="{FF2B5EF4-FFF2-40B4-BE49-F238E27FC236}">
                <a16:creationId xmlns:a16="http://schemas.microsoft.com/office/drawing/2014/main" id="{9BFDAEB0-C263-3249-9B91-A576F97273C4}"/>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1" name="Slide Number Placeholder 1">
            <a:extLst>
              <a:ext uri="{FF2B5EF4-FFF2-40B4-BE49-F238E27FC236}">
                <a16:creationId xmlns:a16="http://schemas.microsoft.com/office/drawing/2014/main" id="{2C9F18CE-2759-7845-B2CF-3C394A07B6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22987533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55576" y="1504950"/>
            <a:ext cx="7632848" cy="28595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itle 1">
            <a:extLst>
              <a:ext uri="{FF2B5EF4-FFF2-40B4-BE49-F238E27FC236}">
                <a16:creationId xmlns:a16="http://schemas.microsoft.com/office/drawing/2014/main" id="{05A4F9AA-7CFA-3E45-A6C5-88CCE63E1F10}"/>
              </a:ext>
            </a:extLst>
          </p:cNvPr>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Text content slide</a:t>
            </a:r>
            <a:endParaRPr lang="en-CA" dirty="0"/>
          </a:p>
        </p:txBody>
      </p:sp>
      <p:cxnSp>
        <p:nvCxnSpPr>
          <p:cNvPr id="11" name="Straight Connector 10">
            <a:extLst>
              <a:ext uri="{FF2B5EF4-FFF2-40B4-BE49-F238E27FC236}">
                <a16:creationId xmlns:a16="http://schemas.microsoft.com/office/drawing/2014/main" id="{3006B7A1-3531-4A43-95D8-D9F7A67C4654}"/>
              </a:ext>
            </a:extLst>
          </p:cNvPr>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A0F159A9-957B-FC4E-A2AD-3E6A961644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21298341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438150"/>
            <a:ext cx="8229600" cy="40290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Slide Number Placeholder 1">
            <a:extLst>
              <a:ext uri="{FF2B5EF4-FFF2-40B4-BE49-F238E27FC236}">
                <a16:creationId xmlns:a16="http://schemas.microsoft.com/office/drawing/2014/main" id="{E4ECA700-3632-814E-AB1D-75F15F645E5F}"/>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8265450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e / Contra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accent3"/>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accent3"/>
                </a:solidFill>
              </a:defRPr>
            </a:lvl1pPr>
          </a:lstStyle>
          <a:p>
            <a:pPr lvl="0"/>
            <a:r>
              <a:rPr lang="en-US" dirty="0"/>
              <a:t>Concept #1</a:t>
            </a:r>
          </a:p>
        </p:txBody>
      </p:sp>
      <p:sp>
        <p:nvSpPr>
          <p:cNvPr id="53" name="Slide Number Placeholder 1">
            <a:extLst>
              <a:ext uri="{FF2B5EF4-FFF2-40B4-BE49-F238E27FC236}">
                <a16:creationId xmlns:a16="http://schemas.microsoft.com/office/drawing/2014/main" id="{5F3E3FA1-80BF-F740-8EF5-85A3F682656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11930410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e / Contrast (Colour)">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bg1"/>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CD8BCBB-0B06-1640-B37C-E93E1BD483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Rectangle 11">
            <a:extLst>
              <a:ext uri="{FF2B5EF4-FFF2-40B4-BE49-F238E27FC236}">
                <a16:creationId xmlns:a16="http://schemas.microsoft.com/office/drawing/2014/main" id="{534161E6-DA0F-F149-8BF3-DDA07282D9A4}"/>
              </a:ext>
            </a:extLst>
          </p:cNvPr>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 Placeholder 50">
            <a:extLst>
              <a:ext uri="{FF2B5EF4-FFF2-40B4-BE49-F238E27FC236}">
                <a16:creationId xmlns:a16="http://schemas.microsoft.com/office/drawing/2014/main" id="{27E3A62C-72C3-AD43-99F2-39AEE5FF90A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bg1"/>
                </a:solidFill>
              </a:defRPr>
            </a:lvl1pPr>
          </a:lstStyle>
          <a:p>
            <a:pPr lvl="0"/>
            <a:r>
              <a:rPr lang="en-US" dirty="0"/>
              <a:t>Concept #1</a:t>
            </a:r>
          </a:p>
        </p:txBody>
      </p:sp>
      <p:sp>
        <p:nvSpPr>
          <p:cNvPr id="14" name="Slide Number Placeholder 1">
            <a:extLst>
              <a:ext uri="{FF2B5EF4-FFF2-40B4-BE49-F238E27FC236}">
                <a16:creationId xmlns:a16="http://schemas.microsoft.com/office/drawing/2014/main" id="{F4F3F1D3-2F04-AA40-8E38-30868122572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115322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55576" y="1504950"/>
            <a:ext cx="7632848" cy="28595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itle 1">
            <a:extLst>
              <a:ext uri="{FF2B5EF4-FFF2-40B4-BE49-F238E27FC236}">
                <a16:creationId xmlns:a16="http://schemas.microsoft.com/office/drawing/2014/main" id="{05A4F9AA-7CFA-3E45-A6C5-88CCE63E1F10}"/>
              </a:ext>
            </a:extLst>
          </p:cNvPr>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Text content slide</a:t>
            </a:r>
            <a:endParaRPr lang="en-CA" dirty="0"/>
          </a:p>
        </p:txBody>
      </p:sp>
      <p:cxnSp>
        <p:nvCxnSpPr>
          <p:cNvPr id="11" name="Straight Connector 10">
            <a:extLst>
              <a:ext uri="{FF2B5EF4-FFF2-40B4-BE49-F238E27FC236}">
                <a16:creationId xmlns:a16="http://schemas.microsoft.com/office/drawing/2014/main" id="{3006B7A1-3531-4A43-95D8-D9F7A67C4654}"/>
              </a:ext>
            </a:extLst>
          </p:cNvPr>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A0F159A9-957B-FC4E-A2AD-3E6A961644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33979623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slide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069942"/>
          </a:xfrm>
        </p:spPr>
        <p:txBody>
          <a:bodyPr/>
          <a:lstStyle>
            <a:lvl1pPr marL="0" indent="0">
              <a:buNone/>
              <a:defRPr baseline="0"/>
            </a:lvl1pPr>
          </a:lstStyle>
          <a:p>
            <a:r>
              <a:rPr lang="en-US" dirty="0"/>
              <a:t>[Insert picture]</a:t>
            </a:r>
            <a:endParaRPr lang="en-CA" dirty="0"/>
          </a:p>
        </p:txBody>
      </p:sp>
      <p:sp>
        <p:nvSpPr>
          <p:cNvPr id="4" name="Content Placeholder 2"/>
          <p:cNvSpPr>
            <a:spLocks noGrp="1"/>
          </p:cNvSpPr>
          <p:nvPr>
            <p:ph idx="1"/>
          </p:nvPr>
        </p:nvSpPr>
        <p:spPr>
          <a:xfrm>
            <a:off x="467544" y="483518"/>
            <a:ext cx="8208912" cy="4104456"/>
          </a:xfrm>
        </p:spPr>
        <p:txBody>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Slide Number Placeholder 1">
            <a:extLst>
              <a:ext uri="{FF2B5EF4-FFF2-40B4-BE49-F238E27FC236}">
                <a16:creationId xmlns:a16="http://schemas.microsoft.com/office/drawing/2014/main" id="{03483ED2-1B2C-4548-B27C-A24395341AC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8690016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List or agenda slide</a:t>
            </a:r>
            <a:endParaRPr lang="en-CA" dirty="0"/>
          </a:p>
        </p:txBody>
      </p:sp>
      <p:sp>
        <p:nvSpPr>
          <p:cNvPr id="3" name="Content Placeholder 2"/>
          <p:cNvSpPr>
            <a:spLocks noGrp="1"/>
          </p:cNvSpPr>
          <p:nvPr>
            <p:ph idx="1"/>
          </p:nvPr>
        </p:nvSpPr>
        <p:spPr>
          <a:xfrm>
            <a:off x="1403648" y="1419621"/>
            <a:ext cx="7283152" cy="3175001"/>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9" name="Straight Connector 8"/>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9242513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1" name="Rectangle 10">
            <a:extLst>
              <a:ext uri="{FF2B5EF4-FFF2-40B4-BE49-F238E27FC236}">
                <a16:creationId xmlns:a16="http://schemas.microsoft.com/office/drawing/2014/main" id="{83DB0C4A-0565-5F47-82BA-8B2815B8DA6E}"/>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
            <a:extLst>
              <a:ext uri="{FF2B5EF4-FFF2-40B4-BE49-F238E27FC236}">
                <a16:creationId xmlns:a16="http://schemas.microsoft.com/office/drawing/2014/main" id="{C80E4BFF-6BC0-CE48-BDC2-E9AF7A451548}"/>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804664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7"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9"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0" name="Rectangle 9">
            <a:extLst>
              <a:ext uri="{FF2B5EF4-FFF2-40B4-BE49-F238E27FC236}">
                <a16:creationId xmlns:a16="http://schemas.microsoft.com/office/drawing/2014/main" id="{7A60EB15-79C0-8843-996A-FDCECF1B1958}"/>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a:extLst>
              <a:ext uri="{FF2B5EF4-FFF2-40B4-BE49-F238E27FC236}">
                <a16:creationId xmlns:a16="http://schemas.microsoft.com/office/drawing/2014/main" id="{1AC16F65-694D-F14E-9914-32F826C69849}"/>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360371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ivider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
            <a:extLst>
              <a:ext uri="{FF2B5EF4-FFF2-40B4-BE49-F238E27FC236}">
                <a16:creationId xmlns:a16="http://schemas.microsoft.com/office/drawing/2014/main" id="{CBBBC93A-5772-BA44-A64A-AA8C527E2424}"/>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11" name="Subtitle 2">
            <a:extLst>
              <a:ext uri="{FF2B5EF4-FFF2-40B4-BE49-F238E27FC236}">
                <a16:creationId xmlns:a16="http://schemas.microsoft.com/office/drawing/2014/main" id="{2B57F7FB-B53B-F94F-9170-031F1333F6D2}"/>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2" name="Rectangle 11">
            <a:extLst>
              <a:ext uri="{FF2B5EF4-FFF2-40B4-BE49-F238E27FC236}">
                <a16:creationId xmlns:a16="http://schemas.microsoft.com/office/drawing/2014/main" id="{4A4F7847-ACE9-6349-B9B4-E73FA7DBDEDC}"/>
              </a:ext>
            </a:extLst>
          </p:cNvPr>
          <p:cNvSpPr/>
          <p:nvPr userDrawn="1"/>
        </p:nvSpPr>
        <p:spPr>
          <a:xfrm>
            <a:off x="4233937" y="2511639"/>
            <a:ext cx="676126"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
            <a:extLst>
              <a:ext uri="{FF2B5EF4-FFF2-40B4-BE49-F238E27FC236}">
                <a16:creationId xmlns:a16="http://schemas.microsoft.com/office/drawing/2014/main" id="{6001A301-434E-A44D-80D0-6002EEEA94F1}"/>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4820711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2" name="Slide Number Placeholder 1">
            <a:extLst>
              <a:ext uri="{FF2B5EF4-FFF2-40B4-BE49-F238E27FC236}">
                <a16:creationId xmlns:a16="http://schemas.microsoft.com/office/drawing/2014/main" id="{425FD500-ADFA-CF4B-80F1-FD72C6992803}"/>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822573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mphasis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Subtitle 2">
            <a:extLst>
              <a:ext uri="{FF2B5EF4-FFF2-40B4-BE49-F238E27FC236}">
                <a16:creationId xmlns:a16="http://schemas.microsoft.com/office/drawing/2014/main" id="{D6C6EC09-260E-7844-A3F8-F74886BBBE83}"/>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0" name="Slide Number Placeholder 1">
            <a:extLst>
              <a:ext uri="{FF2B5EF4-FFF2-40B4-BE49-F238E27FC236}">
                <a16:creationId xmlns:a16="http://schemas.microsoft.com/office/drawing/2014/main" id="{4BD0DB17-994A-D740-9A0F-0902A7FFCF1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42265085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mphasis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ubtitle 2">
            <a:extLst>
              <a:ext uri="{FF2B5EF4-FFF2-40B4-BE49-F238E27FC236}">
                <a16:creationId xmlns:a16="http://schemas.microsoft.com/office/drawing/2014/main" id="{9BFDAEB0-C263-3249-9B91-A576F97273C4}"/>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1" name="Slide Number Placeholder 1">
            <a:extLst>
              <a:ext uri="{FF2B5EF4-FFF2-40B4-BE49-F238E27FC236}">
                <a16:creationId xmlns:a16="http://schemas.microsoft.com/office/drawing/2014/main" id="{2C9F18CE-2759-7845-B2CF-3C394A07B6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417603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55576" y="1504950"/>
            <a:ext cx="7632848" cy="28595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itle 1">
            <a:extLst>
              <a:ext uri="{FF2B5EF4-FFF2-40B4-BE49-F238E27FC236}">
                <a16:creationId xmlns:a16="http://schemas.microsoft.com/office/drawing/2014/main" id="{05A4F9AA-7CFA-3E45-A6C5-88CCE63E1F10}"/>
              </a:ext>
            </a:extLst>
          </p:cNvPr>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Text content slide</a:t>
            </a:r>
            <a:endParaRPr lang="en-CA" dirty="0"/>
          </a:p>
        </p:txBody>
      </p:sp>
      <p:cxnSp>
        <p:nvCxnSpPr>
          <p:cNvPr id="11" name="Straight Connector 10">
            <a:extLst>
              <a:ext uri="{FF2B5EF4-FFF2-40B4-BE49-F238E27FC236}">
                <a16:creationId xmlns:a16="http://schemas.microsoft.com/office/drawing/2014/main" id="{3006B7A1-3531-4A43-95D8-D9F7A67C4654}"/>
              </a:ext>
            </a:extLst>
          </p:cNvPr>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A0F159A9-957B-FC4E-A2AD-3E6A961644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42322154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438150"/>
            <a:ext cx="8229600" cy="40290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Slide Number Placeholder 1">
            <a:extLst>
              <a:ext uri="{FF2B5EF4-FFF2-40B4-BE49-F238E27FC236}">
                <a16:creationId xmlns:a16="http://schemas.microsoft.com/office/drawing/2014/main" id="{E4ECA700-3632-814E-AB1D-75F15F645E5F}"/>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3872188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List or agenda slide</a:t>
            </a:r>
            <a:endParaRPr lang="en-CA" dirty="0"/>
          </a:p>
        </p:txBody>
      </p:sp>
      <p:sp>
        <p:nvSpPr>
          <p:cNvPr id="3" name="Content Placeholder 2"/>
          <p:cNvSpPr>
            <a:spLocks noGrp="1"/>
          </p:cNvSpPr>
          <p:nvPr>
            <p:ph idx="1"/>
          </p:nvPr>
        </p:nvSpPr>
        <p:spPr>
          <a:xfrm>
            <a:off x="1403648" y="1419621"/>
            <a:ext cx="7283152" cy="3175001"/>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9" name="Straight Connector 8"/>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31237348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e / Contra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accent3"/>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accent3"/>
                </a:solidFill>
              </a:defRPr>
            </a:lvl1pPr>
          </a:lstStyle>
          <a:p>
            <a:pPr lvl="0"/>
            <a:r>
              <a:rPr lang="en-US" dirty="0"/>
              <a:t>Concept #1</a:t>
            </a:r>
          </a:p>
        </p:txBody>
      </p:sp>
      <p:sp>
        <p:nvSpPr>
          <p:cNvPr id="53" name="Slide Number Placeholder 1">
            <a:extLst>
              <a:ext uri="{FF2B5EF4-FFF2-40B4-BE49-F238E27FC236}">
                <a16:creationId xmlns:a16="http://schemas.microsoft.com/office/drawing/2014/main" id="{5F3E3FA1-80BF-F740-8EF5-85A3F682656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17173537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e / Contrast (Colour)">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bg1"/>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CD8BCBB-0B06-1640-B37C-E93E1BD483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Rectangle 11">
            <a:extLst>
              <a:ext uri="{FF2B5EF4-FFF2-40B4-BE49-F238E27FC236}">
                <a16:creationId xmlns:a16="http://schemas.microsoft.com/office/drawing/2014/main" id="{534161E6-DA0F-F149-8BF3-DDA07282D9A4}"/>
              </a:ext>
            </a:extLst>
          </p:cNvPr>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 Placeholder 50">
            <a:extLst>
              <a:ext uri="{FF2B5EF4-FFF2-40B4-BE49-F238E27FC236}">
                <a16:creationId xmlns:a16="http://schemas.microsoft.com/office/drawing/2014/main" id="{27E3A62C-72C3-AD43-99F2-39AEE5FF90A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bg1"/>
                </a:solidFill>
              </a:defRPr>
            </a:lvl1pPr>
          </a:lstStyle>
          <a:p>
            <a:pPr lvl="0"/>
            <a:r>
              <a:rPr lang="en-US" dirty="0"/>
              <a:t>Concept #1</a:t>
            </a:r>
          </a:p>
        </p:txBody>
      </p:sp>
      <p:sp>
        <p:nvSpPr>
          <p:cNvPr id="14" name="Slide Number Placeholder 1">
            <a:extLst>
              <a:ext uri="{FF2B5EF4-FFF2-40B4-BE49-F238E27FC236}">
                <a16:creationId xmlns:a16="http://schemas.microsoft.com/office/drawing/2014/main" id="{F4F3F1D3-2F04-AA40-8E38-30868122572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27025557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slide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069942"/>
          </a:xfrm>
        </p:spPr>
        <p:txBody>
          <a:bodyPr/>
          <a:lstStyle>
            <a:lvl1pPr marL="0" indent="0">
              <a:buNone/>
              <a:defRPr baseline="0"/>
            </a:lvl1pPr>
          </a:lstStyle>
          <a:p>
            <a:r>
              <a:rPr lang="en-US" dirty="0"/>
              <a:t>[Insert picture]</a:t>
            </a:r>
            <a:endParaRPr lang="en-CA" dirty="0"/>
          </a:p>
        </p:txBody>
      </p:sp>
      <p:sp>
        <p:nvSpPr>
          <p:cNvPr id="4" name="Content Placeholder 2"/>
          <p:cNvSpPr>
            <a:spLocks noGrp="1"/>
          </p:cNvSpPr>
          <p:nvPr>
            <p:ph idx="1"/>
          </p:nvPr>
        </p:nvSpPr>
        <p:spPr>
          <a:xfrm>
            <a:off x="467544" y="483518"/>
            <a:ext cx="8208912" cy="4104456"/>
          </a:xfrm>
        </p:spPr>
        <p:txBody>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Slide Number Placeholder 1">
            <a:extLst>
              <a:ext uri="{FF2B5EF4-FFF2-40B4-BE49-F238E27FC236}">
                <a16:creationId xmlns:a16="http://schemas.microsoft.com/office/drawing/2014/main" id="{03483ED2-1B2C-4548-B27C-A24395341AC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565694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List or agenda slide</a:t>
            </a:r>
            <a:endParaRPr lang="en-CA" dirty="0"/>
          </a:p>
        </p:txBody>
      </p:sp>
      <p:sp>
        <p:nvSpPr>
          <p:cNvPr id="3" name="Content Placeholder 2"/>
          <p:cNvSpPr>
            <a:spLocks noGrp="1"/>
          </p:cNvSpPr>
          <p:nvPr>
            <p:ph idx="1"/>
          </p:nvPr>
        </p:nvSpPr>
        <p:spPr>
          <a:xfrm>
            <a:off x="1403648" y="1419621"/>
            <a:ext cx="7283152" cy="3175001"/>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9" name="Straight Connector 8"/>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7A32B619-BF41-C34D-B5FF-F0AED15A20F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2171889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1" name="Rectangle 10">
            <a:extLst>
              <a:ext uri="{FF2B5EF4-FFF2-40B4-BE49-F238E27FC236}">
                <a16:creationId xmlns:a16="http://schemas.microsoft.com/office/drawing/2014/main" id="{83DB0C4A-0565-5F47-82BA-8B2815B8DA6E}"/>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
            <a:extLst>
              <a:ext uri="{FF2B5EF4-FFF2-40B4-BE49-F238E27FC236}">
                <a16:creationId xmlns:a16="http://schemas.microsoft.com/office/drawing/2014/main" id="{C80E4BFF-6BC0-CE48-BDC2-E9AF7A451548}"/>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6978692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7"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9"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0" name="Rectangle 9">
            <a:extLst>
              <a:ext uri="{FF2B5EF4-FFF2-40B4-BE49-F238E27FC236}">
                <a16:creationId xmlns:a16="http://schemas.microsoft.com/office/drawing/2014/main" id="{7A60EB15-79C0-8843-996A-FDCECF1B1958}"/>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a:extLst>
              <a:ext uri="{FF2B5EF4-FFF2-40B4-BE49-F238E27FC236}">
                <a16:creationId xmlns:a16="http://schemas.microsoft.com/office/drawing/2014/main" id="{1AC16F65-694D-F14E-9914-32F826C69849}"/>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27847040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
            <a:extLst>
              <a:ext uri="{FF2B5EF4-FFF2-40B4-BE49-F238E27FC236}">
                <a16:creationId xmlns:a16="http://schemas.microsoft.com/office/drawing/2014/main" id="{CBBBC93A-5772-BA44-A64A-AA8C527E2424}"/>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11" name="Subtitle 2">
            <a:extLst>
              <a:ext uri="{FF2B5EF4-FFF2-40B4-BE49-F238E27FC236}">
                <a16:creationId xmlns:a16="http://schemas.microsoft.com/office/drawing/2014/main" id="{2B57F7FB-B53B-F94F-9170-031F1333F6D2}"/>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2" name="Rectangle 11">
            <a:extLst>
              <a:ext uri="{FF2B5EF4-FFF2-40B4-BE49-F238E27FC236}">
                <a16:creationId xmlns:a16="http://schemas.microsoft.com/office/drawing/2014/main" id="{4A4F7847-ACE9-6349-B9B4-E73FA7DBDEDC}"/>
              </a:ext>
            </a:extLst>
          </p:cNvPr>
          <p:cNvSpPr/>
          <p:nvPr userDrawn="1"/>
        </p:nvSpPr>
        <p:spPr>
          <a:xfrm>
            <a:off x="4233937" y="2511639"/>
            <a:ext cx="676126"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
            <a:extLst>
              <a:ext uri="{FF2B5EF4-FFF2-40B4-BE49-F238E27FC236}">
                <a16:creationId xmlns:a16="http://schemas.microsoft.com/office/drawing/2014/main" id="{6001A301-434E-A44D-80D0-6002EEEA94F1}"/>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9466832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2" name="Slide Number Placeholder 1">
            <a:extLst>
              <a:ext uri="{FF2B5EF4-FFF2-40B4-BE49-F238E27FC236}">
                <a16:creationId xmlns:a16="http://schemas.microsoft.com/office/drawing/2014/main" id="{425FD500-ADFA-CF4B-80F1-FD72C6992803}"/>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23354497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mphasis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Subtitle 2">
            <a:extLst>
              <a:ext uri="{FF2B5EF4-FFF2-40B4-BE49-F238E27FC236}">
                <a16:creationId xmlns:a16="http://schemas.microsoft.com/office/drawing/2014/main" id="{D6C6EC09-260E-7844-A3F8-F74886BBBE83}"/>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0" name="Slide Number Placeholder 1">
            <a:extLst>
              <a:ext uri="{FF2B5EF4-FFF2-40B4-BE49-F238E27FC236}">
                <a16:creationId xmlns:a16="http://schemas.microsoft.com/office/drawing/2014/main" id="{4BD0DB17-994A-D740-9A0F-0902A7FFCF1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42923279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mphasis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ubtitle 2">
            <a:extLst>
              <a:ext uri="{FF2B5EF4-FFF2-40B4-BE49-F238E27FC236}">
                <a16:creationId xmlns:a16="http://schemas.microsoft.com/office/drawing/2014/main" id="{9BFDAEB0-C263-3249-9B91-A576F97273C4}"/>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1" name="Slide Number Placeholder 1">
            <a:extLst>
              <a:ext uri="{FF2B5EF4-FFF2-40B4-BE49-F238E27FC236}">
                <a16:creationId xmlns:a16="http://schemas.microsoft.com/office/drawing/2014/main" id="{2C9F18CE-2759-7845-B2CF-3C394A07B6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54512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1" name="Rectangle 10">
            <a:extLst>
              <a:ext uri="{FF2B5EF4-FFF2-40B4-BE49-F238E27FC236}">
                <a16:creationId xmlns:a16="http://schemas.microsoft.com/office/drawing/2014/main" id="{83DB0C4A-0565-5F47-82BA-8B2815B8DA6E}"/>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
            <a:extLst>
              <a:ext uri="{FF2B5EF4-FFF2-40B4-BE49-F238E27FC236}">
                <a16:creationId xmlns:a16="http://schemas.microsoft.com/office/drawing/2014/main" id="{C80E4BFF-6BC0-CE48-BDC2-E9AF7A451548}"/>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5329637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55576" y="1504950"/>
            <a:ext cx="7632848" cy="28595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itle 1">
            <a:extLst>
              <a:ext uri="{FF2B5EF4-FFF2-40B4-BE49-F238E27FC236}">
                <a16:creationId xmlns:a16="http://schemas.microsoft.com/office/drawing/2014/main" id="{05A4F9AA-7CFA-3E45-A6C5-88CCE63E1F10}"/>
              </a:ext>
            </a:extLst>
          </p:cNvPr>
          <p:cNvSpPr>
            <a:spLocks noGrp="1"/>
          </p:cNvSpPr>
          <p:nvPr>
            <p:ph type="title" hasCustomPrompt="1"/>
          </p:nvPr>
        </p:nvSpPr>
        <p:spPr>
          <a:xfrm>
            <a:off x="467544" y="441122"/>
            <a:ext cx="8219256" cy="569218"/>
          </a:xfrm>
        </p:spPr>
        <p:txBody>
          <a:bodyPr anchor="b"/>
          <a:lstStyle>
            <a:lvl1pPr>
              <a:defRPr b="0">
                <a:solidFill>
                  <a:schemeClr val="accent3"/>
                </a:solidFill>
              </a:defRPr>
            </a:lvl1pPr>
          </a:lstStyle>
          <a:p>
            <a:r>
              <a:rPr lang="en-US" dirty="0"/>
              <a:t>Text content slide</a:t>
            </a:r>
            <a:endParaRPr lang="en-CA" dirty="0"/>
          </a:p>
        </p:txBody>
      </p:sp>
      <p:cxnSp>
        <p:nvCxnSpPr>
          <p:cNvPr id="11" name="Straight Connector 10">
            <a:extLst>
              <a:ext uri="{FF2B5EF4-FFF2-40B4-BE49-F238E27FC236}">
                <a16:creationId xmlns:a16="http://schemas.microsoft.com/office/drawing/2014/main" id="{3006B7A1-3531-4A43-95D8-D9F7A67C4654}"/>
              </a:ext>
            </a:extLst>
          </p:cNvPr>
          <p:cNvCxnSpPr>
            <a:cxnSpLocks/>
          </p:cNvCxnSpPr>
          <p:nvPr userDrawn="1"/>
        </p:nvCxnSpPr>
        <p:spPr>
          <a:xfrm>
            <a:off x="560266" y="1059582"/>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A0F159A9-957B-FC4E-A2AD-3E6A961644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30900679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438150"/>
            <a:ext cx="8229600" cy="40290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Slide Number Placeholder 1">
            <a:extLst>
              <a:ext uri="{FF2B5EF4-FFF2-40B4-BE49-F238E27FC236}">
                <a16:creationId xmlns:a16="http://schemas.microsoft.com/office/drawing/2014/main" id="{E4ECA700-3632-814E-AB1D-75F15F645E5F}"/>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29486566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e / Contras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accent3"/>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accent3"/>
                </a:solidFill>
              </a:defRPr>
            </a:lvl1pPr>
          </a:lstStyle>
          <a:p>
            <a:pPr lvl="0"/>
            <a:r>
              <a:rPr lang="en-US" dirty="0"/>
              <a:t>Concept #1</a:t>
            </a:r>
          </a:p>
        </p:txBody>
      </p:sp>
      <p:sp>
        <p:nvSpPr>
          <p:cNvPr id="53" name="Slide Number Placeholder 1">
            <a:extLst>
              <a:ext uri="{FF2B5EF4-FFF2-40B4-BE49-F238E27FC236}">
                <a16:creationId xmlns:a16="http://schemas.microsoft.com/office/drawing/2014/main" id="{5F3E3FA1-80BF-F740-8EF5-85A3F682656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24833541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e / Contrast (Colour)">
    <p:bg>
      <p:bgPr>
        <a:solidFill>
          <a:schemeClr val="accent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bg1"/>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CD8BCBB-0B06-1640-B37C-E93E1BD483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Rectangle 11">
            <a:extLst>
              <a:ext uri="{FF2B5EF4-FFF2-40B4-BE49-F238E27FC236}">
                <a16:creationId xmlns:a16="http://schemas.microsoft.com/office/drawing/2014/main" id="{534161E6-DA0F-F149-8BF3-DDA07282D9A4}"/>
              </a:ext>
            </a:extLst>
          </p:cNvPr>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 Placeholder 50">
            <a:extLst>
              <a:ext uri="{FF2B5EF4-FFF2-40B4-BE49-F238E27FC236}">
                <a16:creationId xmlns:a16="http://schemas.microsoft.com/office/drawing/2014/main" id="{27E3A62C-72C3-AD43-99F2-39AEE5FF90A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bg1"/>
                </a:solidFill>
              </a:defRPr>
            </a:lvl1pPr>
          </a:lstStyle>
          <a:p>
            <a:pPr lvl="0"/>
            <a:r>
              <a:rPr lang="en-US" dirty="0"/>
              <a:t>Concept #1</a:t>
            </a:r>
          </a:p>
        </p:txBody>
      </p:sp>
      <p:sp>
        <p:nvSpPr>
          <p:cNvPr id="14" name="Slide Number Placeholder 1">
            <a:extLst>
              <a:ext uri="{FF2B5EF4-FFF2-40B4-BE49-F238E27FC236}">
                <a16:creationId xmlns:a16="http://schemas.microsoft.com/office/drawing/2014/main" id="{F4F3F1D3-2F04-AA40-8E38-30868122572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668947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slide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069942"/>
          </a:xfrm>
        </p:spPr>
        <p:txBody>
          <a:bodyPr/>
          <a:lstStyle>
            <a:lvl1pPr marL="0" indent="0">
              <a:buNone/>
              <a:defRPr baseline="0"/>
            </a:lvl1pPr>
          </a:lstStyle>
          <a:p>
            <a:r>
              <a:rPr lang="en-US" dirty="0"/>
              <a:t>[Insert picture]</a:t>
            </a:r>
            <a:endParaRPr lang="en-CA" dirty="0"/>
          </a:p>
        </p:txBody>
      </p:sp>
      <p:sp>
        <p:nvSpPr>
          <p:cNvPr id="4" name="Content Placeholder 2"/>
          <p:cNvSpPr>
            <a:spLocks noGrp="1"/>
          </p:cNvSpPr>
          <p:nvPr>
            <p:ph idx="1"/>
          </p:nvPr>
        </p:nvSpPr>
        <p:spPr>
          <a:xfrm>
            <a:off x="467544" y="483518"/>
            <a:ext cx="8208912" cy="4104456"/>
          </a:xfrm>
        </p:spPr>
        <p:txBody>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Slide Number Placeholder 1">
            <a:extLst>
              <a:ext uri="{FF2B5EF4-FFF2-40B4-BE49-F238E27FC236}">
                <a16:creationId xmlns:a16="http://schemas.microsoft.com/office/drawing/2014/main" id="{03483ED2-1B2C-4548-B27C-A24395341AC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42511665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544" y="279726"/>
            <a:ext cx="8219256" cy="569218"/>
          </a:xfrm>
        </p:spPr>
        <p:txBody>
          <a:bodyPr anchor="b"/>
          <a:lstStyle>
            <a:lvl1pPr>
              <a:defRPr b="0">
                <a:solidFill>
                  <a:schemeClr val="accent3"/>
                </a:solidFill>
              </a:defRPr>
            </a:lvl1pPr>
          </a:lstStyle>
          <a:p>
            <a:r>
              <a:rPr lang="en-US" dirty="0"/>
              <a:t>List or agenda slide</a:t>
            </a:r>
            <a:endParaRPr lang="en-CA" dirty="0"/>
          </a:p>
        </p:txBody>
      </p:sp>
      <p:sp>
        <p:nvSpPr>
          <p:cNvPr id="3" name="Content Placeholder 2"/>
          <p:cNvSpPr>
            <a:spLocks noGrp="1"/>
          </p:cNvSpPr>
          <p:nvPr>
            <p:ph idx="1"/>
          </p:nvPr>
        </p:nvSpPr>
        <p:spPr>
          <a:xfrm>
            <a:off x="1403648" y="1419621"/>
            <a:ext cx="7283152" cy="3175001"/>
          </a:xfrm>
        </p:spPr>
        <p:txBody>
          <a:bodyPr/>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cxnSp>
        <p:nvCxnSpPr>
          <p:cNvPr id="9" name="Straight Connector 8"/>
          <p:cNvCxnSpPr>
            <a:cxnSpLocks/>
          </p:cNvCxnSpPr>
          <p:nvPr userDrawn="1"/>
        </p:nvCxnSpPr>
        <p:spPr>
          <a:xfrm>
            <a:off x="565438" y="915566"/>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
        <p:nvSpPr>
          <p:cNvPr id="8" name="Slide Number Placeholder 1">
            <a:extLst>
              <a:ext uri="{FF2B5EF4-FFF2-40B4-BE49-F238E27FC236}">
                <a16:creationId xmlns:a16="http://schemas.microsoft.com/office/drawing/2014/main" id="{C80E4BFF-6BC0-CE48-BDC2-E9AF7A451548}"/>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28653030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Divider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tx1"/>
                </a:solidFill>
              </a:defRPr>
            </a:lvl1pPr>
          </a:lstStyle>
          <a:p>
            <a:r>
              <a:rPr lang="en-US" dirty="0"/>
              <a:t>Click to add section title</a:t>
            </a:r>
            <a:endParaRPr lang="en-CA" dirty="0"/>
          </a:p>
        </p:txBody>
      </p:sp>
      <p:sp>
        <p:nvSpPr>
          <p:cNvPr id="3" name="Subtitle 2"/>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1" name="Rectangle 10">
            <a:extLst>
              <a:ext uri="{FF2B5EF4-FFF2-40B4-BE49-F238E27FC236}">
                <a16:creationId xmlns:a16="http://schemas.microsoft.com/office/drawing/2014/main" id="{83DB0C4A-0565-5F47-82BA-8B2815B8DA6E}"/>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1">
            <a:extLst>
              <a:ext uri="{FF2B5EF4-FFF2-40B4-BE49-F238E27FC236}">
                <a16:creationId xmlns:a16="http://schemas.microsoft.com/office/drawing/2014/main" id="{C80E4BFF-6BC0-CE48-BDC2-E9AF7A451548}"/>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7784170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Dar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7"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9"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0" name="Rectangle 9">
            <a:extLst>
              <a:ext uri="{FF2B5EF4-FFF2-40B4-BE49-F238E27FC236}">
                <a16:creationId xmlns:a16="http://schemas.microsoft.com/office/drawing/2014/main" id="{7A60EB15-79C0-8843-996A-FDCECF1B1958}"/>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a:extLst>
              <a:ext uri="{FF2B5EF4-FFF2-40B4-BE49-F238E27FC236}">
                <a16:creationId xmlns:a16="http://schemas.microsoft.com/office/drawing/2014/main" id="{1AC16F65-694D-F14E-9914-32F826C69849}"/>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31897309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Colou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
            <a:extLst>
              <a:ext uri="{FF2B5EF4-FFF2-40B4-BE49-F238E27FC236}">
                <a16:creationId xmlns:a16="http://schemas.microsoft.com/office/drawing/2014/main" id="{CBBBC93A-5772-BA44-A64A-AA8C527E2424}"/>
              </a:ext>
            </a:extLst>
          </p:cNvPr>
          <p:cNvSpPr>
            <a:spLocks noGrp="1"/>
          </p:cNvSpPr>
          <p:nvPr>
            <p:ph type="ctrTitle" hasCustomPrompt="1"/>
          </p:nvPr>
        </p:nvSpPr>
        <p:spPr>
          <a:xfrm>
            <a:off x="685800" y="560469"/>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11" name="Subtitle 2">
            <a:extLst>
              <a:ext uri="{FF2B5EF4-FFF2-40B4-BE49-F238E27FC236}">
                <a16:creationId xmlns:a16="http://schemas.microsoft.com/office/drawing/2014/main" id="{2B57F7FB-B53B-F94F-9170-031F1333F6D2}"/>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2" name="Rectangle 11">
            <a:extLst>
              <a:ext uri="{FF2B5EF4-FFF2-40B4-BE49-F238E27FC236}">
                <a16:creationId xmlns:a16="http://schemas.microsoft.com/office/drawing/2014/main" id="{4A4F7847-ACE9-6349-B9B4-E73FA7DBDEDC}"/>
              </a:ext>
            </a:extLst>
          </p:cNvPr>
          <p:cNvSpPr/>
          <p:nvPr userDrawn="1"/>
        </p:nvSpPr>
        <p:spPr>
          <a:xfrm>
            <a:off x="4233937" y="1995686"/>
            <a:ext cx="676126"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
            <a:extLst>
              <a:ext uri="{FF2B5EF4-FFF2-40B4-BE49-F238E27FC236}">
                <a16:creationId xmlns:a16="http://schemas.microsoft.com/office/drawing/2014/main" id="{6001A301-434E-A44D-80D0-6002EEEA94F1}"/>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7609616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2" name="Slide Number Placeholder 1">
            <a:extLst>
              <a:ext uri="{FF2B5EF4-FFF2-40B4-BE49-F238E27FC236}">
                <a16:creationId xmlns:a16="http://schemas.microsoft.com/office/drawing/2014/main" id="{425FD500-ADFA-CF4B-80F1-FD72C6992803}"/>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12151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Dark)">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7" name="Title 1">
            <a:extLst>
              <a:ext uri="{FF2B5EF4-FFF2-40B4-BE49-F238E27FC236}">
                <a16:creationId xmlns:a16="http://schemas.microsoft.com/office/drawing/2014/main" id="{D5FF3AA9-C096-5042-98A3-25B775F60D1D}"/>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9" name="Subtitle 2">
            <a:extLst>
              <a:ext uri="{FF2B5EF4-FFF2-40B4-BE49-F238E27FC236}">
                <a16:creationId xmlns:a16="http://schemas.microsoft.com/office/drawing/2014/main" id="{D039A923-0258-164F-A488-8BC51BE10E15}"/>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0" name="Rectangle 9">
            <a:extLst>
              <a:ext uri="{FF2B5EF4-FFF2-40B4-BE49-F238E27FC236}">
                <a16:creationId xmlns:a16="http://schemas.microsoft.com/office/drawing/2014/main" id="{7A60EB15-79C0-8843-996A-FDCECF1B1958}"/>
              </a:ext>
            </a:extLst>
          </p:cNvPr>
          <p:cNvSpPr/>
          <p:nvPr userDrawn="1"/>
        </p:nvSpPr>
        <p:spPr>
          <a:xfrm>
            <a:off x="4233937" y="2511639"/>
            <a:ext cx="676126" cy="796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
            <a:extLst>
              <a:ext uri="{FF2B5EF4-FFF2-40B4-BE49-F238E27FC236}">
                <a16:creationId xmlns:a16="http://schemas.microsoft.com/office/drawing/2014/main" id="{1AC16F65-694D-F14E-9914-32F826C69849}"/>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1884098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Emphasis (Dar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Subtitle 2">
            <a:extLst>
              <a:ext uri="{FF2B5EF4-FFF2-40B4-BE49-F238E27FC236}">
                <a16:creationId xmlns:a16="http://schemas.microsoft.com/office/drawing/2014/main" id="{D6C6EC09-260E-7844-A3F8-F74886BBBE83}"/>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0" name="Slide Number Placeholder 1">
            <a:extLst>
              <a:ext uri="{FF2B5EF4-FFF2-40B4-BE49-F238E27FC236}">
                <a16:creationId xmlns:a16="http://schemas.microsoft.com/office/drawing/2014/main" id="{4BD0DB17-994A-D740-9A0F-0902A7FFCF1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006964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mphasis (Colou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0" name="Rectangle 9"/>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ubtitle 2">
            <a:extLst>
              <a:ext uri="{FF2B5EF4-FFF2-40B4-BE49-F238E27FC236}">
                <a16:creationId xmlns:a16="http://schemas.microsoft.com/office/drawing/2014/main" id="{9BFDAEB0-C263-3249-9B91-A576F97273C4}"/>
              </a:ext>
            </a:extLst>
          </p:cNvPr>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1" name="Slide Number Placeholder 1">
            <a:extLst>
              <a:ext uri="{FF2B5EF4-FFF2-40B4-BE49-F238E27FC236}">
                <a16:creationId xmlns:a16="http://schemas.microsoft.com/office/drawing/2014/main" id="{2C9F18CE-2759-7845-B2CF-3C394A07B6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6813642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55576" y="1504950"/>
            <a:ext cx="7632848" cy="28595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Title 1">
            <a:extLst>
              <a:ext uri="{FF2B5EF4-FFF2-40B4-BE49-F238E27FC236}">
                <a16:creationId xmlns:a16="http://schemas.microsoft.com/office/drawing/2014/main" id="{05A4F9AA-7CFA-3E45-A6C5-88CCE63E1F10}"/>
              </a:ext>
            </a:extLst>
          </p:cNvPr>
          <p:cNvSpPr>
            <a:spLocks noGrp="1"/>
          </p:cNvSpPr>
          <p:nvPr>
            <p:ph type="title" hasCustomPrompt="1"/>
          </p:nvPr>
        </p:nvSpPr>
        <p:spPr>
          <a:xfrm>
            <a:off x="462372" y="203793"/>
            <a:ext cx="8219256" cy="569218"/>
          </a:xfrm>
        </p:spPr>
        <p:txBody>
          <a:bodyPr anchor="b"/>
          <a:lstStyle>
            <a:lvl1pPr>
              <a:defRPr b="0">
                <a:solidFill>
                  <a:schemeClr val="accent3"/>
                </a:solidFill>
              </a:defRPr>
            </a:lvl1pPr>
          </a:lstStyle>
          <a:p>
            <a:r>
              <a:rPr lang="en-US" dirty="0"/>
              <a:t>Text content slide</a:t>
            </a:r>
            <a:endParaRPr lang="en-CA" dirty="0"/>
          </a:p>
        </p:txBody>
      </p:sp>
      <p:cxnSp>
        <p:nvCxnSpPr>
          <p:cNvPr id="11" name="Straight Connector 10">
            <a:extLst>
              <a:ext uri="{FF2B5EF4-FFF2-40B4-BE49-F238E27FC236}">
                <a16:creationId xmlns:a16="http://schemas.microsoft.com/office/drawing/2014/main" id="{3006B7A1-3531-4A43-95D8-D9F7A67C4654}"/>
              </a:ext>
            </a:extLst>
          </p:cNvPr>
          <p:cNvCxnSpPr>
            <a:cxnSpLocks/>
          </p:cNvCxnSpPr>
          <p:nvPr userDrawn="1"/>
        </p:nvCxnSpPr>
        <p:spPr>
          <a:xfrm>
            <a:off x="560266" y="843558"/>
            <a:ext cx="8023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A0F159A9-957B-FC4E-A2AD-3E6A961644CA}"/>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42402144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no 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438150"/>
            <a:ext cx="8229600" cy="402907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2" name="Slide Number Placeholder 1">
            <a:extLst>
              <a:ext uri="{FF2B5EF4-FFF2-40B4-BE49-F238E27FC236}">
                <a16:creationId xmlns:a16="http://schemas.microsoft.com/office/drawing/2014/main" id="{E4ECA700-3632-814E-AB1D-75F15F645E5F}"/>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3483893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e / Contras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accent3"/>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 Placeholder 50">
            <a:extLst>
              <a:ext uri="{FF2B5EF4-FFF2-40B4-BE49-F238E27FC236}">
                <a16:creationId xmlns:a16="http://schemas.microsoft.com/office/drawing/2014/main" id="{07D2C18B-0EFA-454F-8FCB-5CA4BEE7A2D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accent3"/>
                </a:solidFill>
              </a:defRPr>
            </a:lvl1pPr>
          </a:lstStyle>
          <a:p>
            <a:pPr lvl="0"/>
            <a:r>
              <a:rPr lang="en-US" dirty="0"/>
              <a:t>Concept #1</a:t>
            </a:r>
          </a:p>
        </p:txBody>
      </p:sp>
      <p:sp>
        <p:nvSpPr>
          <p:cNvPr id="53" name="Slide Number Placeholder 1">
            <a:extLst>
              <a:ext uri="{FF2B5EF4-FFF2-40B4-BE49-F238E27FC236}">
                <a16:creationId xmlns:a16="http://schemas.microsoft.com/office/drawing/2014/main" id="{5F3E3FA1-80BF-F740-8EF5-85A3F682656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36805741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e / Contrast (Colou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24E056-0060-F047-943E-3150CB1524C2}"/>
              </a:ext>
            </a:extLst>
          </p:cNvPr>
          <p:cNvSpPr/>
          <p:nvPr userDrawn="1"/>
        </p:nvSpPr>
        <p:spPr>
          <a:xfrm>
            <a:off x="4572000" y="0"/>
            <a:ext cx="4572000" cy="506730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67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5039544" y="1535837"/>
            <a:ext cx="3628206" cy="2908121"/>
          </a:xfrm>
        </p:spPr>
        <p:txBody>
          <a:bodyPr/>
          <a:lstStyle>
            <a:lvl1pPr>
              <a:defRPr sz="18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34" name="Title 1">
            <a:extLst>
              <a:ext uri="{FF2B5EF4-FFF2-40B4-BE49-F238E27FC236}">
                <a16:creationId xmlns:a16="http://schemas.microsoft.com/office/drawing/2014/main" id="{3DEEA8F2-FD20-C944-86A1-F72E5972CF2D}"/>
              </a:ext>
            </a:extLst>
          </p:cNvPr>
          <p:cNvSpPr>
            <a:spLocks noGrp="1"/>
          </p:cNvSpPr>
          <p:nvPr>
            <p:ph type="title" hasCustomPrompt="1"/>
          </p:nvPr>
        </p:nvSpPr>
        <p:spPr>
          <a:xfrm>
            <a:off x="5039544" y="441122"/>
            <a:ext cx="3628206" cy="569218"/>
          </a:xfrm>
        </p:spPr>
        <p:txBody>
          <a:bodyPr anchor="b"/>
          <a:lstStyle>
            <a:lvl1pPr>
              <a:defRPr b="0">
                <a:solidFill>
                  <a:schemeClr val="bg1"/>
                </a:solidFill>
              </a:defRPr>
            </a:lvl1pPr>
          </a:lstStyle>
          <a:p>
            <a:r>
              <a:rPr lang="en-US" dirty="0"/>
              <a:t>Concept #2</a:t>
            </a:r>
            <a:endParaRPr lang="en-CA" dirty="0"/>
          </a:p>
        </p:txBody>
      </p:sp>
      <p:cxnSp>
        <p:nvCxnSpPr>
          <p:cNvPr id="35" name="Straight Connector 34">
            <a:extLst>
              <a:ext uri="{FF2B5EF4-FFF2-40B4-BE49-F238E27FC236}">
                <a16:creationId xmlns:a16="http://schemas.microsoft.com/office/drawing/2014/main" id="{977A2D19-1116-C84A-B924-7BE0A77CCD2C}"/>
              </a:ext>
            </a:extLst>
          </p:cNvPr>
          <p:cNvCxnSpPr>
            <a:cxnSpLocks/>
          </p:cNvCxnSpPr>
          <p:nvPr userDrawn="1"/>
        </p:nvCxnSpPr>
        <p:spPr>
          <a:xfrm>
            <a:off x="5132266" y="1059582"/>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66886E5-3998-DB46-B647-0C5B0CCFFCC3}"/>
              </a:ext>
            </a:extLst>
          </p:cNvPr>
          <p:cNvCxnSpPr>
            <a:cxnSpLocks/>
          </p:cNvCxnSpPr>
          <p:nvPr userDrawn="1"/>
        </p:nvCxnSpPr>
        <p:spPr>
          <a:xfrm>
            <a:off x="560266" y="1052943"/>
            <a:ext cx="345146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CD8BCBB-0B06-1640-B37C-E93E1BD483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12" name="Rectangle 11">
            <a:extLst>
              <a:ext uri="{FF2B5EF4-FFF2-40B4-BE49-F238E27FC236}">
                <a16:creationId xmlns:a16="http://schemas.microsoft.com/office/drawing/2014/main" id="{534161E6-DA0F-F149-8BF3-DDA07282D9A4}"/>
              </a:ext>
            </a:extLst>
          </p:cNvPr>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 Placeholder 50">
            <a:extLst>
              <a:ext uri="{FF2B5EF4-FFF2-40B4-BE49-F238E27FC236}">
                <a16:creationId xmlns:a16="http://schemas.microsoft.com/office/drawing/2014/main" id="{27E3A62C-72C3-AD43-99F2-39AEE5FF90AA}"/>
              </a:ext>
            </a:extLst>
          </p:cNvPr>
          <p:cNvSpPr>
            <a:spLocks noGrp="1"/>
          </p:cNvSpPr>
          <p:nvPr>
            <p:ph type="body" sz="quarter" idx="10" hasCustomPrompt="1"/>
          </p:nvPr>
        </p:nvSpPr>
        <p:spPr>
          <a:xfrm>
            <a:off x="467544" y="439261"/>
            <a:ext cx="3628206" cy="575469"/>
          </a:xfrm>
        </p:spPr>
        <p:txBody>
          <a:bodyPr/>
          <a:lstStyle>
            <a:lvl1pPr marL="0" indent="0">
              <a:buNone/>
              <a:defRPr sz="3200">
                <a:solidFill>
                  <a:schemeClr val="bg1"/>
                </a:solidFill>
              </a:defRPr>
            </a:lvl1pPr>
          </a:lstStyle>
          <a:p>
            <a:pPr lvl="0"/>
            <a:r>
              <a:rPr lang="en-US" dirty="0"/>
              <a:t>Concept #1</a:t>
            </a:r>
          </a:p>
        </p:txBody>
      </p:sp>
      <p:sp>
        <p:nvSpPr>
          <p:cNvPr id="14" name="Slide Number Placeholder 1">
            <a:extLst>
              <a:ext uri="{FF2B5EF4-FFF2-40B4-BE49-F238E27FC236}">
                <a16:creationId xmlns:a16="http://schemas.microsoft.com/office/drawing/2014/main" id="{F4F3F1D3-2F04-AA40-8E38-308681225726}"/>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58684745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ull-slide photo">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069942"/>
          </a:xfrm>
        </p:spPr>
        <p:txBody>
          <a:bodyPr/>
          <a:lstStyle>
            <a:lvl1pPr marL="0" indent="0">
              <a:buNone/>
              <a:defRPr baseline="0"/>
            </a:lvl1pPr>
          </a:lstStyle>
          <a:p>
            <a:r>
              <a:rPr lang="en-US" dirty="0"/>
              <a:t>[Insert picture]</a:t>
            </a:r>
            <a:endParaRPr lang="en-CA" dirty="0"/>
          </a:p>
        </p:txBody>
      </p:sp>
      <p:sp>
        <p:nvSpPr>
          <p:cNvPr id="4" name="Content Placeholder 2"/>
          <p:cNvSpPr>
            <a:spLocks noGrp="1"/>
          </p:cNvSpPr>
          <p:nvPr>
            <p:ph idx="1"/>
          </p:nvPr>
        </p:nvSpPr>
        <p:spPr>
          <a:xfrm>
            <a:off x="467544" y="483518"/>
            <a:ext cx="8208912" cy="4104456"/>
          </a:xfrm>
        </p:spPr>
        <p:txBody>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10" name="Slide Number Placeholder 1">
            <a:extLst>
              <a:ext uri="{FF2B5EF4-FFF2-40B4-BE49-F238E27FC236}">
                <a16:creationId xmlns:a16="http://schemas.microsoft.com/office/drawing/2014/main" id="{03483ED2-1B2C-4548-B27C-A24395341AC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1555089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Colour)">
    <p:bg>
      <p:bgPr>
        <a:solidFill>
          <a:schemeClr val="accent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0740"/>
            <a:ext cx="1143000" cy="321310"/>
          </a:xfrm>
          <a:prstGeom prst="rect">
            <a:avLst/>
          </a:prstGeom>
        </p:spPr>
      </p:pic>
      <p:sp>
        <p:nvSpPr>
          <p:cNvPr id="9" name="Rectangle 8"/>
          <p:cNvSpPr/>
          <p:nvPr userDrawn="1"/>
        </p:nvSpPr>
        <p:spPr>
          <a:xfrm>
            <a:off x="0" y="5070348"/>
            <a:ext cx="9144000" cy="73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1">
            <a:extLst>
              <a:ext uri="{FF2B5EF4-FFF2-40B4-BE49-F238E27FC236}">
                <a16:creationId xmlns:a16="http://schemas.microsoft.com/office/drawing/2014/main" id="{CBBBC93A-5772-BA44-A64A-AA8C527E2424}"/>
              </a:ext>
            </a:extLst>
          </p:cNvPr>
          <p:cNvSpPr>
            <a:spLocks noGrp="1"/>
          </p:cNvSpPr>
          <p:nvPr>
            <p:ph type="ctrTitle" hasCustomPrompt="1"/>
          </p:nvPr>
        </p:nvSpPr>
        <p:spPr>
          <a:xfrm>
            <a:off x="685800" y="679288"/>
            <a:ext cx="7772400" cy="1643037"/>
          </a:xfrm>
        </p:spPr>
        <p:txBody>
          <a:bodyPr lIns="0" tIns="0" rIns="0" bIns="0" anchor="b" anchorCtr="0"/>
          <a:lstStyle>
            <a:lvl1pPr algn="ctr">
              <a:defRPr b="0">
                <a:solidFill>
                  <a:schemeClr val="bg1"/>
                </a:solidFill>
              </a:defRPr>
            </a:lvl1pPr>
          </a:lstStyle>
          <a:p>
            <a:r>
              <a:rPr lang="en-US" dirty="0"/>
              <a:t>Click to add section title</a:t>
            </a:r>
            <a:endParaRPr lang="en-CA" dirty="0"/>
          </a:p>
        </p:txBody>
      </p:sp>
      <p:sp>
        <p:nvSpPr>
          <p:cNvPr id="11" name="Subtitle 2">
            <a:extLst>
              <a:ext uri="{FF2B5EF4-FFF2-40B4-BE49-F238E27FC236}">
                <a16:creationId xmlns:a16="http://schemas.microsoft.com/office/drawing/2014/main" id="{2B57F7FB-B53B-F94F-9170-031F1333F6D2}"/>
              </a:ext>
            </a:extLst>
          </p:cNvPr>
          <p:cNvSpPr>
            <a:spLocks noGrp="1"/>
          </p:cNvSpPr>
          <p:nvPr>
            <p:ph type="subTitle" idx="1" hasCustomPrompt="1"/>
          </p:nvPr>
        </p:nvSpPr>
        <p:spPr>
          <a:xfrm>
            <a:off x="1371600" y="2801722"/>
            <a:ext cx="6400800" cy="1314003"/>
          </a:xfrm>
        </p:spPr>
        <p:txBody>
          <a:bodyPr lIns="0" tIns="0" rIns="0" bIns="0"/>
          <a:lstStyle>
            <a:lvl1pPr marL="0" indent="0" algn="ctr">
              <a:buNone/>
              <a:defRPr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section subtitle</a:t>
            </a:r>
            <a:endParaRPr lang="en-CA" dirty="0"/>
          </a:p>
        </p:txBody>
      </p:sp>
      <p:sp>
        <p:nvSpPr>
          <p:cNvPr id="12" name="Rectangle 11">
            <a:extLst>
              <a:ext uri="{FF2B5EF4-FFF2-40B4-BE49-F238E27FC236}">
                <a16:creationId xmlns:a16="http://schemas.microsoft.com/office/drawing/2014/main" id="{4A4F7847-ACE9-6349-B9B4-E73FA7DBDEDC}"/>
              </a:ext>
            </a:extLst>
          </p:cNvPr>
          <p:cNvSpPr/>
          <p:nvPr userDrawn="1"/>
        </p:nvSpPr>
        <p:spPr>
          <a:xfrm>
            <a:off x="4233937" y="2511639"/>
            <a:ext cx="676126" cy="796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
            <a:extLst>
              <a:ext uri="{FF2B5EF4-FFF2-40B4-BE49-F238E27FC236}">
                <a16:creationId xmlns:a16="http://schemas.microsoft.com/office/drawing/2014/main" id="{6001A301-434E-A44D-80D0-6002EEEA94F1}"/>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bg1"/>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Tree>
    <p:extLst>
      <p:ext uri="{BB962C8B-B14F-4D97-AF65-F5344CB8AC3E}">
        <p14:creationId xmlns:p14="http://schemas.microsoft.com/office/powerpoint/2010/main" val="4067864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s (Ligh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928470"/>
            <a:ext cx="7315200" cy="3227456"/>
          </a:xfrm>
        </p:spPr>
        <p:txBody>
          <a:bodyPr anchor="ctr"/>
          <a:lstStyle>
            <a:lvl1pPr marL="0" indent="0" algn="ctr">
              <a:buNone/>
              <a:defRPr sz="32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a point you want to emphasize.</a:t>
            </a:r>
            <a:endParaRPr lang="en-CA" dirty="0"/>
          </a:p>
        </p:txBody>
      </p:sp>
      <p:sp>
        <p:nvSpPr>
          <p:cNvPr id="12" name="Slide Number Placeholder 1">
            <a:extLst>
              <a:ext uri="{FF2B5EF4-FFF2-40B4-BE49-F238E27FC236}">
                <a16:creationId xmlns:a16="http://schemas.microsoft.com/office/drawing/2014/main" id="{425FD500-ADFA-CF4B-80F1-FD72C6992803}"/>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rgbClr val="5F6A72"/>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651048"/>
            <a:ext cx="1143000" cy="321310"/>
          </a:xfrm>
          <a:prstGeom prst="rect">
            <a:avLst/>
          </a:prstGeom>
        </p:spPr>
      </p:pic>
    </p:spTree>
    <p:extLst>
      <p:ext uri="{BB962C8B-B14F-4D97-AF65-F5344CB8AC3E}">
        <p14:creationId xmlns:p14="http://schemas.microsoft.com/office/powerpoint/2010/main" val="7362438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CA" altLang="en-US" dirty="0"/>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8" name="Slide Number Placeholder 1">
            <a:extLst>
              <a:ext uri="{FF2B5EF4-FFF2-40B4-BE49-F238E27FC236}">
                <a16:creationId xmlns:a16="http://schemas.microsoft.com/office/drawing/2014/main" id="{FE7B64DD-F595-6A45-AC73-099B6C2C59BD}"/>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2" name="MSIPCMContentMarking" descr="{&quot;HashCode&quot;:-1542678785,&quot;Placement&quot;:&quot;Footer&quot;,&quot;Top&quot;:382.997253,&quot;Left&quot;:0.0,&quot;SlideWidth&quot;:720,&quot;SlideHeight&quot;:405}"/>
          <p:cNvSpPr txBox="1"/>
          <p:nvPr userDrawn="1"/>
        </p:nvSpPr>
        <p:spPr>
          <a:xfrm>
            <a:off x="0" y="4864065"/>
            <a:ext cx="1804584" cy="279435"/>
          </a:xfrm>
          <a:prstGeom prst="rect">
            <a:avLst/>
          </a:prstGeom>
          <a:noFill/>
        </p:spPr>
        <p:txBody>
          <a:bodyPr vert="horz" wrap="square" lIns="0" tIns="0" rIns="0" bIns="0" rtlCol="0" anchor="ctr" anchorCtr="1">
            <a:spAutoFit/>
          </a:bodyPr>
          <a:lstStyle/>
          <a:p>
            <a:pPr algn="l">
              <a:spcBef>
                <a:spcPct val="0"/>
              </a:spcBef>
              <a:spcAft>
                <a:spcPct val="0"/>
              </a:spcAft>
            </a:pPr>
            <a:r>
              <a:rPr lang="en-CA" sz="1100">
                <a:solidFill>
                  <a:srgbClr val="000000"/>
                </a:solidFill>
                <a:latin typeface="Calibri" panose="020F0502020204030204" pitchFamily="34" charset="0"/>
              </a:rPr>
              <a:t>Classification: Protected A</a:t>
            </a:r>
          </a:p>
        </p:txBody>
      </p:sp>
    </p:spTree>
  </p:cSld>
  <p:clrMap bg1="lt1" tx1="dk1" bg2="lt2" tx2="dk2" accent1="accent1" accent2="accent2" accent3="accent3" accent4="accent4" accent5="accent5" accent6="accent6" hlink="hlink" folHlink="folHlink"/>
  <p:sldLayoutIdLst>
    <p:sldLayoutId id="2147483695" r:id="rId1"/>
    <p:sldLayoutId id="2147483748" r:id="rId2"/>
    <p:sldLayoutId id="2147483718" r:id="rId3"/>
    <p:sldLayoutId id="2147483754" r:id="rId4"/>
  </p:sldLayoutIdLst>
  <p:hf hdr="0" ftr="0" dt="0"/>
  <p:txStyles>
    <p:titleStyle>
      <a:lvl1pPr algn="l" rtl="0" eaLnBrk="1" fontAlgn="base" hangingPunct="1">
        <a:spcBef>
          <a:spcPct val="0"/>
        </a:spcBef>
        <a:spcAft>
          <a:spcPct val="0"/>
        </a:spcAft>
        <a:defRPr sz="3200" b="0" kern="1200">
          <a:solidFill>
            <a:srgbClr val="36424A"/>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400">
          <a:solidFill>
            <a:srgbClr val="6A737B"/>
          </a:solidFill>
          <a:latin typeface="Arial" charset="0"/>
          <a:cs typeface="Arial" charset="0"/>
        </a:defRPr>
      </a:lvl2pPr>
      <a:lvl3pPr algn="l" rtl="0" eaLnBrk="1" fontAlgn="base" hangingPunct="1">
        <a:spcBef>
          <a:spcPct val="0"/>
        </a:spcBef>
        <a:spcAft>
          <a:spcPct val="0"/>
        </a:spcAft>
        <a:defRPr sz="4400">
          <a:solidFill>
            <a:srgbClr val="6A737B"/>
          </a:solidFill>
          <a:latin typeface="Arial" charset="0"/>
          <a:cs typeface="Arial" charset="0"/>
        </a:defRPr>
      </a:lvl3pPr>
      <a:lvl4pPr algn="l" rtl="0" eaLnBrk="1" fontAlgn="base" hangingPunct="1">
        <a:spcBef>
          <a:spcPct val="0"/>
        </a:spcBef>
        <a:spcAft>
          <a:spcPct val="0"/>
        </a:spcAft>
        <a:defRPr sz="4400">
          <a:solidFill>
            <a:srgbClr val="6A737B"/>
          </a:solidFill>
          <a:latin typeface="Arial" charset="0"/>
          <a:cs typeface="Arial" charset="0"/>
        </a:defRPr>
      </a:lvl4pPr>
      <a:lvl5pPr algn="l" rtl="0" eaLnBrk="1" fontAlgn="base" hangingPunct="1">
        <a:spcBef>
          <a:spcPct val="0"/>
        </a:spcBef>
        <a:spcAft>
          <a:spcPct val="0"/>
        </a:spcAft>
        <a:defRPr sz="4400">
          <a:solidFill>
            <a:srgbClr val="6A737B"/>
          </a:solidFill>
          <a:latin typeface="Arial" charset="0"/>
          <a:cs typeface="Arial" charset="0"/>
        </a:defRPr>
      </a:lvl5pPr>
      <a:lvl6pPr marL="457200" algn="l" rtl="0" eaLnBrk="1" fontAlgn="base" hangingPunct="1">
        <a:spcBef>
          <a:spcPct val="0"/>
        </a:spcBef>
        <a:spcAft>
          <a:spcPct val="0"/>
        </a:spcAft>
        <a:defRPr sz="4400">
          <a:solidFill>
            <a:srgbClr val="6A737B"/>
          </a:solidFill>
          <a:latin typeface="Arial" charset="0"/>
          <a:cs typeface="Arial" charset="0"/>
        </a:defRPr>
      </a:lvl6pPr>
      <a:lvl7pPr marL="914400" algn="l" rtl="0" eaLnBrk="1" fontAlgn="base" hangingPunct="1">
        <a:spcBef>
          <a:spcPct val="0"/>
        </a:spcBef>
        <a:spcAft>
          <a:spcPct val="0"/>
        </a:spcAft>
        <a:defRPr sz="4400">
          <a:solidFill>
            <a:srgbClr val="6A737B"/>
          </a:solidFill>
          <a:latin typeface="Arial" charset="0"/>
          <a:cs typeface="Arial" charset="0"/>
        </a:defRPr>
      </a:lvl7pPr>
      <a:lvl8pPr marL="1371600" algn="l" rtl="0" eaLnBrk="1" fontAlgn="base" hangingPunct="1">
        <a:spcBef>
          <a:spcPct val="0"/>
        </a:spcBef>
        <a:spcAft>
          <a:spcPct val="0"/>
        </a:spcAft>
        <a:defRPr sz="4400">
          <a:solidFill>
            <a:srgbClr val="6A737B"/>
          </a:solidFill>
          <a:latin typeface="Arial" charset="0"/>
          <a:cs typeface="Arial" charset="0"/>
        </a:defRPr>
      </a:lvl8pPr>
      <a:lvl9pPr marL="1828800" algn="l" rtl="0" eaLnBrk="1" fontAlgn="base" hangingPunct="1">
        <a:spcBef>
          <a:spcPct val="0"/>
        </a:spcBef>
        <a:spcAft>
          <a:spcPct val="0"/>
        </a:spcAft>
        <a:defRPr sz="4400">
          <a:solidFill>
            <a:srgbClr val="6A737B"/>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36424A"/>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400" kern="1200">
          <a:solidFill>
            <a:srgbClr val="36424A"/>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dirty="0"/>
              <a:t>Click to edit Master title style</a:t>
            </a:r>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p>
        </p:txBody>
      </p:sp>
      <p:sp>
        <p:nvSpPr>
          <p:cNvPr id="2" name="Rectangle 1"/>
          <p:cNvSpPr/>
          <p:nvPr userDrawn="1"/>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1">
            <a:extLst>
              <a:ext uri="{FF2B5EF4-FFF2-40B4-BE49-F238E27FC236}">
                <a16:creationId xmlns:a16="http://schemas.microsoft.com/office/drawing/2014/main" id="{5E2C69AA-B9CD-974F-A121-DCA8EC11602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3" name="MSIPCMContentMarking" descr="{&quot;HashCode&quot;:-1542678785,&quot;Placement&quot;:&quot;Footer&quot;,&quot;Top&quot;:382.997253,&quot;Left&quot;:0.0,&quot;SlideWidth&quot;:720,&quot;SlideHeight&quot;:405}"/>
          <p:cNvSpPr txBox="1"/>
          <p:nvPr userDrawn="1"/>
        </p:nvSpPr>
        <p:spPr>
          <a:xfrm>
            <a:off x="0" y="4864065"/>
            <a:ext cx="1804584" cy="279435"/>
          </a:xfrm>
          <a:prstGeom prst="rect">
            <a:avLst/>
          </a:prstGeom>
          <a:noFill/>
        </p:spPr>
        <p:txBody>
          <a:bodyPr vert="horz" wrap="square" lIns="0" tIns="0" rIns="0" bIns="0" rtlCol="0" anchor="ctr" anchorCtr="1">
            <a:spAutoFit/>
          </a:bodyPr>
          <a:lstStyle/>
          <a:p>
            <a:pPr algn="l">
              <a:spcBef>
                <a:spcPct val="0"/>
              </a:spcBef>
              <a:spcAft>
                <a:spcPct val="0"/>
              </a:spcAft>
            </a:pPr>
            <a:r>
              <a:rPr lang="en-CA" sz="1100">
                <a:solidFill>
                  <a:srgbClr val="000000"/>
                </a:solidFill>
                <a:latin typeface="Calibri" panose="020F0502020204030204" pitchFamily="34" charset="0"/>
              </a:rPr>
              <a:t>Classification: Protected A</a:t>
            </a:r>
          </a:p>
        </p:txBody>
      </p:sp>
    </p:spTree>
    <p:extLst>
      <p:ext uri="{BB962C8B-B14F-4D97-AF65-F5344CB8AC3E}">
        <p14:creationId xmlns:p14="http://schemas.microsoft.com/office/powerpoint/2010/main" val="2344594542"/>
      </p:ext>
    </p:extLst>
  </p:cSld>
  <p:clrMap bg1="lt1" tx1="dk1" bg2="lt2" tx2="dk2" accent1="accent1" accent2="accent2" accent3="accent3" accent4="accent4" accent5="accent5" accent6="accent6" hlink="hlink" folHlink="folHlink"/>
  <p:sldLayoutIdLst>
    <p:sldLayoutId id="2147483746" r:id="rId1"/>
    <p:sldLayoutId id="2147483712" r:id="rId2"/>
    <p:sldLayoutId id="2147483747" r:id="rId3"/>
    <p:sldLayoutId id="2147483750" r:id="rId4"/>
    <p:sldLayoutId id="2147483745" r:id="rId5"/>
    <p:sldLayoutId id="2147483749" r:id="rId6"/>
    <p:sldLayoutId id="2147483751" r:id="rId7"/>
    <p:sldLayoutId id="2147483713" r:id="rId8"/>
    <p:sldLayoutId id="2147483715" r:id="rId9"/>
    <p:sldLayoutId id="2147483716" r:id="rId10"/>
    <p:sldLayoutId id="2147483752" r:id="rId11"/>
    <p:sldLayoutId id="2147483717" r:id="rId12"/>
  </p:sldLayoutIdLst>
  <p:hf hdr="0" ftr="0" dt="0"/>
  <p:txStyles>
    <p:titleStyle>
      <a:lvl1pPr algn="l" rtl="0" eaLnBrk="0" fontAlgn="base" hangingPunct="0">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a:solidFill>
            <a:srgbClr val="6A737B"/>
          </a:solidFill>
          <a:latin typeface="Arial" charset="0"/>
          <a:cs typeface="Arial" charset="0"/>
        </a:defRPr>
      </a:lvl2pPr>
      <a:lvl3pPr algn="l" rtl="0" eaLnBrk="0" fontAlgn="base" hangingPunct="0">
        <a:spcBef>
          <a:spcPct val="0"/>
        </a:spcBef>
        <a:spcAft>
          <a:spcPct val="0"/>
        </a:spcAft>
        <a:defRPr sz="4400">
          <a:solidFill>
            <a:srgbClr val="6A737B"/>
          </a:solidFill>
          <a:latin typeface="Arial" charset="0"/>
          <a:cs typeface="Arial" charset="0"/>
        </a:defRPr>
      </a:lvl3pPr>
      <a:lvl4pPr algn="l" rtl="0" eaLnBrk="0" fontAlgn="base" hangingPunct="0">
        <a:spcBef>
          <a:spcPct val="0"/>
        </a:spcBef>
        <a:spcAft>
          <a:spcPct val="0"/>
        </a:spcAft>
        <a:defRPr sz="4400">
          <a:solidFill>
            <a:srgbClr val="6A737B"/>
          </a:solidFill>
          <a:latin typeface="Arial" charset="0"/>
          <a:cs typeface="Arial" charset="0"/>
        </a:defRPr>
      </a:lvl4pPr>
      <a:lvl5pPr algn="l" rtl="0" eaLnBrk="0" fontAlgn="base" hangingPunct="0">
        <a:spcBef>
          <a:spcPct val="0"/>
        </a:spcBef>
        <a:spcAft>
          <a:spcPct val="0"/>
        </a:spcAft>
        <a:defRPr sz="4400">
          <a:solidFill>
            <a:srgbClr val="6A737B"/>
          </a:solidFill>
          <a:latin typeface="Arial" charset="0"/>
          <a:cs typeface="Arial" charset="0"/>
        </a:defRPr>
      </a:lvl5pPr>
      <a:lvl6pPr marL="457200" algn="l" rtl="0" fontAlgn="base">
        <a:spcBef>
          <a:spcPct val="0"/>
        </a:spcBef>
        <a:spcAft>
          <a:spcPct val="0"/>
        </a:spcAft>
        <a:defRPr sz="4400">
          <a:solidFill>
            <a:srgbClr val="6A737B"/>
          </a:solidFill>
          <a:latin typeface="Arial" charset="0"/>
          <a:cs typeface="Arial" charset="0"/>
        </a:defRPr>
      </a:lvl6pPr>
      <a:lvl7pPr marL="914400" algn="l" rtl="0" fontAlgn="base">
        <a:spcBef>
          <a:spcPct val="0"/>
        </a:spcBef>
        <a:spcAft>
          <a:spcPct val="0"/>
        </a:spcAft>
        <a:defRPr sz="4400">
          <a:solidFill>
            <a:srgbClr val="6A737B"/>
          </a:solidFill>
          <a:latin typeface="Arial" charset="0"/>
          <a:cs typeface="Arial" charset="0"/>
        </a:defRPr>
      </a:lvl7pPr>
      <a:lvl8pPr marL="1371600" algn="l" rtl="0" fontAlgn="base">
        <a:spcBef>
          <a:spcPct val="0"/>
        </a:spcBef>
        <a:spcAft>
          <a:spcPct val="0"/>
        </a:spcAft>
        <a:defRPr sz="4400">
          <a:solidFill>
            <a:srgbClr val="6A737B"/>
          </a:solidFill>
          <a:latin typeface="Arial" charset="0"/>
          <a:cs typeface="Arial" charset="0"/>
        </a:defRPr>
      </a:lvl8pPr>
      <a:lvl9pPr marL="1828800" algn="l" rtl="0" fontAlgn="base">
        <a:spcBef>
          <a:spcPct val="0"/>
        </a:spcBef>
        <a:spcAft>
          <a:spcPct val="0"/>
        </a:spcAft>
        <a:defRPr sz="4400">
          <a:solidFill>
            <a:srgbClr val="6A737B"/>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dirty="0"/>
              <a:t>Click to edit Master title style</a:t>
            </a:r>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p>
        </p:txBody>
      </p:sp>
      <p:sp>
        <p:nvSpPr>
          <p:cNvPr id="2" name="Rectangle 1"/>
          <p:cNvSpPr/>
          <p:nvPr userDrawn="1"/>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1">
            <a:extLst>
              <a:ext uri="{FF2B5EF4-FFF2-40B4-BE49-F238E27FC236}">
                <a16:creationId xmlns:a16="http://schemas.microsoft.com/office/drawing/2014/main" id="{5E2C69AA-B9CD-974F-A121-DCA8EC11602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3" name="MSIPCMContentMarking" descr="{&quot;HashCode&quot;:-1542678785,&quot;Placement&quot;:&quot;Footer&quot;,&quot;Top&quot;:382.997253,&quot;Left&quot;:0.0,&quot;SlideWidth&quot;:720,&quot;SlideHeight&quot;:405}"/>
          <p:cNvSpPr txBox="1"/>
          <p:nvPr userDrawn="1"/>
        </p:nvSpPr>
        <p:spPr>
          <a:xfrm>
            <a:off x="0" y="4864065"/>
            <a:ext cx="1804584" cy="279435"/>
          </a:xfrm>
          <a:prstGeom prst="rect">
            <a:avLst/>
          </a:prstGeom>
          <a:noFill/>
        </p:spPr>
        <p:txBody>
          <a:bodyPr vert="horz" wrap="square" lIns="0" tIns="0" rIns="0" bIns="0" rtlCol="0" anchor="ctr" anchorCtr="1">
            <a:spAutoFit/>
          </a:bodyPr>
          <a:lstStyle/>
          <a:p>
            <a:pPr algn="l">
              <a:spcBef>
                <a:spcPct val="0"/>
              </a:spcBef>
              <a:spcAft>
                <a:spcPct val="0"/>
              </a:spcAft>
            </a:pPr>
            <a:r>
              <a:rPr lang="en-CA" sz="1100">
                <a:solidFill>
                  <a:srgbClr val="000000"/>
                </a:solidFill>
                <a:latin typeface="Calibri" panose="020F0502020204030204" pitchFamily="34" charset="0"/>
              </a:rPr>
              <a:t>Classification: Protected A</a:t>
            </a:r>
          </a:p>
        </p:txBody>
      </p:sp>
    </p:spTree>
    <p:extLst>
      <p:ext uri="{BB962C8B-B14F-4D97-AF65-F5344CB8AC3E}">
        <p14:creationId xmlns:p14="http://schemas.microsoft.com/office/powerpoint/2010/main" val="157646901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hf hdr="0" ftr="0" dt="0"/>
  <p:txStyles>
    <p:titleStyle>
      <a:lvl1pPr algn="l" rtl="0" eaLnBrk="0" fontAlgn="base" hangingPunct="0">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a:solidFill>
            <a:srgbClr val="6A737B"/>
          </a:solidFill>
          <a:latin typeface="Arial" charset="0"/>
          <a:cs typeface="Arial" charset="0"/>
        </a:defRPr>
      </a:lvl2pPr>
      <a:lvl3pPr algn="l" rtl="0" eaLnBrk="0" fontAlgn="base" hangingPunct="0">
        <a:spcBef>
          <a:spcPct val="0"/>
        </a:spcBef>
        <a:spcAft>
          <a:spcPct val="0"/>
        </a:spcAft>
        <a:defRPr sz="4400">
          <a:solidFill>
            <a:srgbClr val="6A737B"/>
          </a:solidFill>
          <a:latin typeface="Arial" charset="0"/>
          <a:cs typeface="Arial" charset="0"/>
        </a:defRPr>
      </a:lvl3pPr>
      <a:lvl4pPr algn="l" rtl="0" eaLnBrk="0" fontAlgn="base" hangingPunct="0">
        <a:spcBef>
          <a:spcPct val="0"/>
        </a:spcBef>
        <a:spcAft>
          <a:spcPct val="0"/>
        </a:spcAft>
        <a:defRPr sz="4400">
          <a:solidFill>
            <a:srgbClr val="6A737B"/>
          </a:solidFill>
          <a:latin typeface="Arial" charset="0"/>
          <a:cs typeface="Arial" charset="0"/>
        </a:defRPr>
      </a:lvl4pPr>
      <a:lvl5pPr algn="l" rtl="0" eaLnBrk="0" fontAlgn="base" hangingPunct="0">
        <a:spcBef>
          <a:spcPct val="0"/>
        </a:spcBef>
        <a:spcAft>
          <a:spcPct val="0"/>
        </a:spcAft>
        <a:defRPr sz="4400">
          <a:solidFill>
            <a:srgbClr val="6A737B"/>
          </a:solidFill>
          <a:latin typeface="Arial" charset="0"/>
          <a:cs typeface="Arial" charset="0"/>
        </a:defRPr>
      </a:lvl5pPr>
      <a:lvl6pPr marL="457200" algn="l" rtl="0" fontAlgn="base">
        <a:spcBef>
          <a:spcPct val="0"/>
        </a:spcBef>
        <a:spcAft>
          <a:spcPct val="0"/>
        </a:spcAft>
        <a:defRPr sz="4400">
          <a:solidFill>
            <a:srgbClr val="6A737B"/>
          </a:solidFill>
          <a:latin typeface="Arial" charset="0"/>
          <a:cs typeface="Arial" charset="0"/>
        </a:defRPr>
      </a:lvl6pPr>
      <a:lvl7pPr marL="914400" algn="l" rtl="0" fontAlgn="base">
        <a:spcBef>
          <a:spcPct val="0"/>
        </a:spcBef>
        <a:spcAft>
          <a:spcPct val="0"/>
        </a:spcAft>
        <a:defRPr sz="4400">
          <a:solidFill>
            <a:srgbClr val="6A737B"/>
          </a:solidFill>
          <a:latin typeface="Arial" charset="0"/>
          <a:cs typeface="Arial" charset="0"/>
        </a:defRPr>
      </a:lvl7pPr>
      <a:lvl8pPr marL="1371600" algn="l" rtl="0" fontAlgn="base">
        <a:spcBef>
          <a:spcPct val="0"/>
        </a:spcBef>
        <a:spcAft>
          <a:spcPct val="0"/>
        </a:spcAft>
        <a:defRPr sz="4400">
          <a:solidFill>
            <a:srgbClr val="6A737B"/>
          </a:solidFill>
          <a:latin typeface="Arial" charset="0"/>
          <a:cs typeface="Arial" charset="0"/>
        </a:defRPr>
      </a:lvl8pPr>
      <a:lvl9pPr marL="1828800" algn="l" rtl="0" fontAlgn="base">
        <a:spcBef>
          <a:spcPct val="0"/>
        </a:spcBef>
        <a:spcAft>
          <a:spcPct val="0"/>
        </a:spcAft>
        <a:defRPr sz="4400">
          <a:solidFill>
            <a:srgbClr val="6A737B"/>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dirty="0"/>
              <a:t>Click to edit Master title style</a:t>
            </a:r>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p>
        </p:txBody>
      </p:sp>
      <p:sp>
        <p:nvSpPr>
          <p:cNvPr id="2" name="Rectangle 1"/>
          <p:cNvSpPr/>
          <p:nvPr userDrawn="1"/>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1">
            <a:extLst>
              <a:ext uri="{FF2B5EF4-FFF2-40B4-BE49-F238E27FC236}">
                <a16:creationId xmlns:a16="http://schemas.microsoft.com/office/drawing/2014/main" id="{5E2C69AA-B9CD-974F-A121-DCA8EC11602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3" name="MSIPCMContentMarking" descr="{&quot;HashCode&quot;:-1542678785,&quot;Placement&quot;:&quot;Footer&quot;,&quot;Top&quot;:382.997253,&quot;Left&quot;:0.0,&quot;SlideWidth&quot;:720,&quot;SlideHeight&quot;:405}"/>
          <p:cNvSpPr txBox="1"/>
          <p:nvPr userDrawn="1"/>
        </p:nvSpPr>
        <p:spPr>
          <a:xfrm>
            <a:off x="0" y="4864065"/>
            <a:ext cx="1804584" cy="279435"/>
          </a:xfrm>
          <a:prstGeom prst="rect">
            <a:avLst/>
          </a:prstGeom>
          <a:noFill/>
        </p:spPr>
        <p:txBody>
          <a:bodyPr vert="horz" wrap="square" lIns="0" tIns="0" rIns="0" bIns="0" rtlCol="0" anchor="ctr" anchorCtr="1">
            <a:spAutoFit/>
          </a:bodyPr>
          <a:lstStyle/>
          <a:p>
            <a:pPr algn="l">
              <a:spcBef>
                <a:spcPct val="0"/>
              </a:spcBef>
              <a:spcAft>
                <a:spcPct val="0"/>
              </a:spcAft>
            </a:pPr>
            <a:r>
              <a:rPr lang="en-CA" sz="1100">
                <a:solidFill>
                  <a:srgbClr val="000000"/>
                </a:solidFill>
                <a:latin typeface="Calibri" panose="020F0502020204030204" pitchFamily="34" charset="0"/>
              </a:rPr>
              <a:t>Classification: Protected A</a:t>
            </a:r>
          </a:p>
        </p:txBody>
      </p:sp>
    </p:spTree>
    <p:extLst>
      <p:ext uri="{BB962C8B-B14F-4D97-AF65-F5344CB8AC3E}">
        <p14:creationId xmlns:p14="http://schemas.microsoft.com/office/powerpoint/2010/main" val="8959590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ftr="0" dt="0"/>
  <p:txStyles>
    <p:titleStyle>
      <a:lvl1pPr algn="l" rtl="0" eaLnBrk="0" fontAlgn="base" hangingPunct="0">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a:solidFill>
            <a:srgbClr val="6A737B"/>
          </a:solidFill>
          <a:latin typeface="Arial" charset="0"/>
          <a:cs typeface="Arial" charset="0"/>
        </a:defRPr>
      </a:lvl2pPr>
      <a:lvl3pPr algn="l" rtl="0" eaLnBrk="0" fontAlgn="base" hangingPunct="0">
        <a:spcBef>
          <a:spcPct val="0"/>
        </a:spcBef>
        <a:spcAft>
          <a:spcPct val="0"/>
        </a:spcAft>
        <a:defRPr sz="4400">
          <a:solidFill>
            <a:srgbClr val="6A737B"/>
          </a:solidFill>
          <a:latin typeface="Arial" charset="0"/>
          <a:cs typeface="Arial" charset="0"/>
        </a:defRPr>
      </a:lvl3pPr>
      <a:lvl4pPr algn="l" rtl="0" eaLnBrk="0" fontAlgn="base" hangingPunct="0">
        <a:spcBef>
          <a:spcPct val="0"/>
        </a:spcBef>
        <a:spcAft>
          <a:spcPct val="0"/>
        </a:spcAft>
        <a:defRPr sz="4400">
          <a:solidFill>
            <a:srgbClr val="6A737B"/>
          </a:solidFill>
          <a:latin typeface="Arial" charset="0"/>
          <a:cs typeface="Arial" charset="0"/>
        </a:defRPr>
      </a:lvl4pPr>
      <a:lvl5pPr algn="l" rtl="0" eaLnBrk="0" fontAlgn="base" hangingPunct="0">
        <a:spcBef>
          <a:spcPct val="0"/>
        </a:spcBef>
        <a:spcAft>
          <a:spcPct val="0"/>
        </a:spcAft>
        <a:defRPr sz="4400">
          <a:solidFill>
            <a:srgbClr val="6A737B"/>
          </a:solidFill>
          <a:latin typeface="Arial" charset="0"/>
          <a:cs typeface="Arial" charset="0"/>
        </a:defRPr>
      </a:lvl5pPr>
      <a:lvl6pPr marL="457200" algn="l" rtl="0" fontAlgn="base">
        <a:spcBef>
          <a:spcPct val="0"/>
        </a:spcBef>
        <a:spcAft>
          <a:spcPct val="0"/>
        </a:spcAft>
        <a:defRPr sz="4400">
          <a:solidFill>
            <a:srgbClr val="6A737B"/>
          </a:solidFill>
          <a:latin typeface="Arial" charset="0"/>
          <a:cs typeface="Arial" charset="0"/>
        </a:defRPr>
      </a:lvl6pPr>
      <a:lvl7pPr marL="914400" algn="l" rtl="0" fontAlgn="base">
        <a:spcBef>
          <a:spcPct val="0"/>
        </a:spcBef>
        <a:spcAft>
          <a:spcPct val="0"/>
        </a:spcAft>
        <a:defRPr sz="4400">
          <a:solidFill>
            <a:srgbClr val="6A737B"/>
          </a:solidFill>
          <a:latin typeface="Arial" charset="0"/>
          <a:cs typeface="Arial" charset="0"/>
        </a:defRPr>
      </a:lvl7pPr>
      <a:lvl8pPr marL="1371600" algn="l" rtl="0" fontAlgn="base">
        <a:spcBef>
          <a:spcPct val="0"/>
        </a:spcBef>
        <a:spcAft>
          <a:spcPct val="0"/>
        </a:spcAft>
        <a:defRPr sz="4400">
          <a:solidFill>
            <a:srgbClr val="6A737B"/>
          </a:solidFill>
          <a:latin typeface="Arial" charset="0"/>
          <a:cs typeface="Arial" charset="0"/>
        </a:defRPr>
      </a:lvl8pPr>
      <a:lvl9pPr marL="1828800" algn="l" rtl="0" fontAlgn="base">
        <a:spcBef>
          <a:spcPct val="0"/>
        </a:spcBef>
        <a:spcAft>
          <a:spcPct val="0"/>
        </a:spcAft>
        <a:defRPr sz="4400">
          <a:solidFill>
            <a:srgbClr val="6A737B"/>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dirty="0"/>
              <a:t>Click to edit Master title style</a:t>
            </a:r>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p>
        </p:txBody>
      </p:sp>
      <p:sp>
        <p:nvSpPr>
          <p:cNvPr id="2" name="Rectangle 1"/>
          <p:cNvSpPr/>
          <p:nvPr userDrawn="1"/>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1">
            <a:extLst>
              <a:ext uri="{FF2B5EF4-FFF2-40B4-BE49-F238E27FC236}">
                <a16:creationId xmlns:a16="http://schemas.microsoft.com/office/drawing/2014/main" id="{5E2C69AA-B9CD-974F-A121-DCA8EC11602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3" name="MSIPCMContentMarking" descr="{&quot;HashCode&quot;:-1542678785,&quot;Placement&quot;:&quot;Footer&quot;,&quot;Top&quot;:382.997253,&quot;Left&quot;:0.0,&quot;SlideWidth&quot;:720,&quot;SlideHeight&quot;:405}"/>
          <p:cNvSpPr txBox="1"/>
          <p:nvPr userDrawn="1"/>
        </p:nvSpPr>
        <p:spPr>
          <a:xfrm>
            <a:off x="0" y="4864065"/>
            <a:ext cx="1804584" cy="279435"/>
          </a:xfrm>
          <a:prstGeom prst="rect">
            <a:avLst/>
          </a:prstGeom>
          <a:noFill/>
        </p:spPr>
        <p:txBody>
          <a:bodyPr vert="horz" wrap="square" lIns="0" tIns="0" rIns="0" bIns="0" rtlCol="0" anchor="ctr" anchorCtr="1">
            <a:spAutoFit/>
          </a:bodyPr>
          <a:lstStyle/>
          <a:p>
            <a:pPr algn="l">
              <a:spcBef>
                <a:spcPct val="0"/>
              </a:spcBef>
              <a:spcAft>
                <a:spcPct val="0"/>
              </a:spcAft>
            </a:pPr>
            <a:r>
              <a:rPr lang="en-CA" sz="1100">
                <a:solidFill>
                  <a:srgbClr val="000000"/>
                </a:solidFill>
                <a:latin typeface="Calibri" panose="020F0502020204030204" pitchFamily="34" charset="0"/>
              </a:rPr>
              <a:t>Classification: Protected A</a:t>
            </a:r>
          </a:p>
        </p:txBody>
      </p:sp>
    </p:spTree>
    <p:extLst>
      <p:ext uri="{BB962C8B-B14F-4D97-AF65-F5344CB8AC3E}">
        <p14:creationId xmlns:p14="http://schemas.microsoft.com/office/powerpoint/2010/main" val="368387885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hf hdr="0" ftr="0" dt="0"/>
  <p:txStyles>
    <p:titleStyle>
      <a:lvl1pPr algn="l" rtl="0" eaLnBrk="0" fontAlgn="base" hangingPunct="0">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a:solidFill>
            <a:srgbClr val="6A737B"/>
          </a:solidFill>
          <a:latin typeface="Arial" charset="0"/>
          <a:cs typeface="Arial" charset="0"/>
        </a:defRPr>
      </a:lvl2pPr>
      <a:lvl3pPr algn="l" rtl="0" eaLnBrk="0" fontAlgn="base" hangingPunct="0">
        <a:spcBef>
          <a:spcPct val="0"/>
        </a:spcBef>
        <a:spcAft>
          <a:spcPct val="0"/>
        </a:spcAft>
        <a:defRPr sz="4400">
          <a:solidFill>
            <a:srgbClr val="6A737B"/>
          </a:solidFill>
          <a:latin typeface="Arial" charset="0"/>
          <a:cs typeface="Arial" charset="0"/>
        </a:defRPr>
      </a:lvl3pPr>
      <a:lvl4pPr algn="l" rtl="0" eaLnBrk="0" fontAlgn="base" hangingPunct="0">
        <a:spcBef>
          <a:spcPct val="0"/>
        </a:spcBef>
        <a:spcAft>
          <a:spcPct val="0"/>
        </a:spcAft>
        <a:defRPr sz="4400">
          <a:solidFill>
            <a:srgbClr val="6A737B"/>
          </a:solidFill>
          <a:latin typeface="Arial" charset="0"/>
          <a:cs typeface="Arial" charset="0"/>
        </a:defRPr>
      </a:lvl4pPr>
      <a:lvl5pPr algn="l" rtl="0" eaLnBrk="0" fontAlgn="base" hangingPunct="0">
        <a:spcBef>
          <a:spcPct val="0"/>
        </a:spcBef>
        <a:spcAft>
          <a:spcPct val="0"/>
        </a:spcAft>
        <a:defRPr sz="4400">
          <a:solidFill>
            <a:srgbClr val="6A737B"/>
          </a:solidFill>
          <a:latin typeface="Arial" charset="0"/>
          <a:cs typeface="Arial" charset="0"/>
        </a:defRPr>
      </a:lvl5pPr>
      <a:lvl6pPr marL="457200" algn="l" rtl="0" fontAlgn="base">
        <a:spcBef>
          <a:spcPct val="0"/>
        </a:spcBef>
        <a:spcAft>
          <a:spcPct val="0"/>
        </a:spcAft>
        <a:defRPr sz="4400">
          <a:solidFill>
            <a:srgbClr val="6A737B"/>
          </a:solidFill>
          <a:latin typeface="Arial" charset="0"/>
          <a:cs typeface="Arial" charset="0"/>
        </a:defRPr>
      </a:lvl6pPr>
      <a:lvl7pPr marL="914400" algn="l" rtl="0" fontAlgn="base">
        <a:spcBef>
          <a:spcPct val="0"/>
        </a:spcBef>
        <a:spcAft>
          <a:spcPct val="0"/>
        </a:spcAft>
        <a:defRPr sz="4400">
          <a:solidFill>
            <a:srgbClr val="6A737B"/>
          </a:solidFill>
          <a:latin typeface="Arial" charset="0"/>
          <a:cs typeface="Arial" charset="0"/>
        </a:defRPr>
      </a:lvl7pPr>
      <a:lvl8pPr marL="1371600" algn="l" rtl="0" fontAlgn="base">
        <a:spcBef>
          <a:spcPct val="0"/>
        </a:spcBef>
        <a:spcAft>
          <a:spcPct val="0"/>
        </a:spcAft>
        <a:defRPr sz="4400">
          <a:solidFill>
            <a:srgbClr val="6A737B"/>
          </a:solidFill>
          <a:latin typeface="Arial" charset="0"/>
          <a:cs typeface="Arial" charset="0"/>
        </a:defRPr>
      </a:lvl8pPr>
      <a:lvl9pPr marL="1828800" algn="l" rtl="0" fontAlgn="base">
        <a:spcBef>
          <a:spcPct val="0"/>
        </a:spcBef>
        <a:spcAft>
          <a:spcPct val="0"/>
        </a:spcAft>
        <a:defRPr sz="4400">
          <a:solidFill>
            <a:srgbClr val="6A737B"/>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dirty="0"/>
              <a:t>Click to edit Master title style</a:t>
            </a:r>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p>
        </p:txBody>
      </p:sp>
      <p:sp>
        <p:nvSpPr>
          <p:cNvPr id="2" name="Rectangle 1"/>
          <p:cNvSpPr/>
          <p:nvPr userDrawn="1"/>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1">
            <a:extLst>
              <a:ext uri="{FF2B5EF4-FFF2-40B4-BE49-F238E27FC236}">
                <a16:creationId xmlns:a16="http://schemas.microsoft.com/office/drawing/2014/main" id="{5E2C69AA-B9CD-974F-A121-DCA8EC11602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3" name="MSIPCMContentMarking" descr="{&quot;HashCode&quot;:-1542678785,&quot;Placement&quot;:&quot;Footer&quot;,&quot;Top&quot;:382.997253,&quot;Left&quot;:0.0,&quot;SlideWidth&quot;:720,&quot;SlideHeight&quot;:405}"/>
          <p:cNvSpPr txBox="1"/>
          <p:nvPr userDrawn="1"/>
        </p:nvSpPr>
        <p:spPr>
          <a:xfrm>
            <a:off x="0" y="4864065"/>
            <a:ext cx="1804584" cy="279435"/>
          </a:xfrm>
          <a:prstGeom prst="rect">
            <a:avLst/>
          </a:prstGeom>
          <a:noFill/>
        </p:spPr>
        <p:txBody>
          <a:bodyPr vert="horz" wrap="square" lIns="0" tIns="0" rIns="0" bIns="0" rtlCol="0" anchor="ctr" anchorCtr="1">
            <a:spAutoFit/>
          </a:bodyPr>
          <a:lstStyle/>
          <a:p>
            <a:pPr algn="l">
              <a:spcBef>
                <a:spcPct val="0"/>
              </a:spcBef>
              <a:spcAft>
                <a:spcPct val="0"/>
              </a:spcAft>
            </a:pPr>
            <a:r>
              <a:rPr lang="en-CA" sz="1100">
                <a:solidFill>
                  <a:srgbClr val="000000"/>
                </a:solidFill>
                <a:latin typeface="Calibri" panose="020F0502020204030204" pitchFamily="34" charset="0"/>
              </a:rPr>
              <a:t>Classification: Protected A</a:t>
            </a:r>
          </a:p>
        </p:txBody>
      </p:sp>
    </p:spTree>
    <p:extLst>
      <p:ext uri="{BB962C8B-B14F-4D97-AF65-F5344CB8AC3E}">
        <p14:creationId xmlns:p14="http://schemas.microsoft.com/office/powerpoint/2010/main" val="157821558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Lst>
  <p:hf hdr="0" ftr="0" dt="0"/>
  <p:txStyles>
    <p:titleStyle>
      <a:lvl1pPr algn="l" rtl="0" eaLnBrk="0" fontAlgn="base" hangingPunct="0">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a:solidFill>
            <a:srgbClr val="6A737B"/>
          </a:solidFill>
          <a:latin typeface="Arial" charset="0"/>
          <a:cs typeface="Arial" charset="0"/>
        </a:defRPr>
      </a:lvl2pPr>
      <a:lvl3pPr algn="l" rtl="0" eaLnBrk="0" fontAlgn="base" hangingPunct="0">
        <a:spcBef>
          <a:spcPct val="0"/>
        </a:spcBef>
        <a:spcAft>
          <a:spcPct val="0"/>
        </a:spcAft>
        <a:defRPr sz="4400">
          <a:solidFill>
            <a:srgbClr val="6A737B"/>
          </a:solidFill>
          <a:latin typeface="Arial" charset="0"/>
          <a:cs typeface="Arial" charset="0"/>
        </a:defRPr>
      </a:lvl3pPr>
      <a:lvl4pPr algn="l" rtl="0" eaLnBrk="0" fontAlgn="base" hangingPunct="0">
        <a:spcBef>
          <a:spcPct val="0"/>
        </a:spcBef>
        <a:spcAft>
          <a:spcPct val="0"/>
        </a:spcAft>
        <a:defRPr sz="4400">
          <a:solidFill>
            <a:srgbClr val="6A737B"/>
          </a:solidFill>
          <a:latin typeface="Arial" charset="0"/>
          <a:cs typeface="Arial" charset="0"/>
        </a:defRPr>
      </a:lvl4pPr>
      <a:lvl5pPr algn="l" rtl="0" eaLnBrk="0" fontAlgn="base" hangingPunct="0">
        <a:spcBef>
          <a:spcPct val="0"/>
        </a:spcBef>
        <a:spcAft>
          <a:spcPct val="0"/>
        </a:spcAft>
        <a:defRPr sz="4400">
          <a:solidFill>
            <a:srgbClr val="6A737B"/>
          </a:solidFill>
          <a:latin typeface="Arial" charset="0"/>
          <a:cs typeface="Arial" charset="0"/>
        </a:defRPr>
      </a:lvl5pPr>
      <a:lvl6pPr marL="457200" algn="l" rtl="0" fontAlgn="base">
        <a:spcBef>
          <a:spcPct val="0"/>
        </a:spcBef>
        <a:spcAft>
          <a:spcPct val="0"/>
        </a:spcAft>
        <a:defRPr sz="4400">
          <a:solidFill>
            <a:srgbClr val="6A737B"/>
          </a:solidFill>
          <a:latin typeface="Arial" charset="0"/>
          <a:cs typeface="Arial" charset="0"/>
        </a:defRPr>
      </a:lvl6pPr>
      <a:lvl7pPr marL="914400" algn="l" rtl="0" fontAlgn="base">
        <a:spcBef>
          <a:spcPct val="0"/>
        </a:spcBef>
        <a:spcAft>
          <a:spcPct val="0"/>
        </a:spcAft>
        <a:defRPr sz="4400">
          <a:solidFill>
            <a:srgbClr val="6A737B"/>
          </a:solidFill>
          <a:latin typeface="Arial" charset="0"/>
          <a:cs typeface="Arial" charset="0"/>
        </a:defRPr>
      </a:lvl7pPr>
      <a:lvl8pPr marL="1371600" algn="l" rtl="0" fontAlgn="base">
        <a:spcBef>
          <a:spcPct val="0"/>
        </a:spcBef>
        <a:spcAft>
          <a:spcPct val="0"/>
        </a:spcAft>
        <a:defRPr sz="4400">
          <a:solidFill>
            <a:srgbClr val="6A737B"/>
          </a:solidFill>
          <a:latin typeface="Arial" charset="0"/>
          <a:cs typeface="Arial" charset="0"/>
        </a:defRPr>
      </a:lvl8pPr>
      <a:lvl9pPr marL="1828800" algn="l" rtl="0" fontAlgn="base">
        <a:spcBef>
          <a:spcPct val="0"/>
        </a:spcBef>
        <a:spcAft>
          <a:spcPct val="0"/>
        </a:spcAft>
        <a:defRPr sz="4400">
          <a:solidFill>
            <a:srgbClr val="6A737B"/>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dirty="0"/>
              <a:t>Click to edit Master title style</a:t>
            </a:r>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dirty="0"/>
              <a:t>Click to edit Master text styles</a:t>
            </a:r>
          </a:p>
          <a:p>
            <a:pPr lvl="1"/>
            <a:r>
              <a:rPr lang="en-CA" altLang="en-US" dirty="0"/>
              <a:t>Second level</a:t>
            </a:r>
          </a:p>
          <a:p>
            <a:pPr lvl="2"/>
            <a:r>
              <a:rPr lang="en-CA" altLang="en-US" dirty="0"/>
              <a:t>Third level</a:t>
            </a:r>
          </a:p>
          <a:p>
            <a:pPr lvl="3"/>
            <a:r>
              <a:rPr lang="en-CA" altLang="en-US" dirty="0"/>
              <a:t>Fourth level</a:t>
            </a:r>
          </a:p>
          <a:p>
            <a:pPr lvl="4"/>
            <a:r>
              <a:rPr lang="en-CA" altLang="en-US" dirty="0"/>
              <a:t>Fifth level</a:t>
            </a:r>
          </a:p>
        </p:txBody>
      </p:sp>
      <p:sp>
        <p:nvSpPr>
          <p:cNvPr id="2" name="Rectangle 1"/>
          <p:cNvSpPr/>
          <p:nvPr userDrawn="1"/>
        </p:nvSpPr>
        <p:spPr>
          <a:xfrm>
            <a:off x="0" y="5070348"/>
            <a:ext cx="9144000" cy="731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1">
            <a:extLst>
              <a:ext uri="{FF2B5EF4-FFF2-40B4-BE49-F238E27FC236}">
                <a16:creationId xmlns:a16="http://schemas.microsoft.com/office/drawing/2014/main" id="{5E2C69AA-B9CD-974F-A121-DCA8EC116024}"/>
              </a:ext>
            </a:extLst>
          </p:cNvPr>
          <p:cNvSpPr>
            <a:spLocks noGrp="1"/>
          </p:cNvSpPr>
          <p:nvPr>
            <p:ph type="sldNum" sz="quarter" idx="4"/>
          </p:nvPr>
        </p:nvSpPr>
        <p:spPr>
          <a:xfrm>
            <a:off x="107504" y="4731990"/>
            <a:ext cx="2057400" cy="274637"/>
          </a:xfrm>
          <a:prstGeom prst="rect">
            <a:avLst/>
          </a:prstGeom>
        </p:spPr>
        <p:txBody>
          <a:bodyPr vert="horz" lIns="91440" tIns="45720" rIns="91440" bIns="45720" rtlCol="0" anchor="ctr"/>
          <a:lstStyle>
            <a:lvl1pPr algn="l">
              <a:defRPr sz="1300">
                <a:solidFill>
                  <a:schemeClr val="tx1">
                    <a:tint val="75000"/>
                  </a:schemeClr>
                </a:solidFill>
                <a:latin typeface="Arial" panose="020B0604020202020204" pitchFamily="34" charset="0"/>
                <a:cs typeface="Arial" panose="020B0604020202020204" pitchFamily="34" charset="0"/>
              </a:defRPr>
            </a:lvl1pPr>
          </a:lstStyle>
          <a:p>
            <a:fld id="{3A2281A5-0AAD-5C43-9874-F8F3A9F5B29A}" type="slidenum">
              <a:rPr lang="en-US" smtClean="0"/>
              <a:pPr/>
              <a:t>‹#›</a:t>
            </a:fld>
            <a:endParaRPr lang="en-US"/>
          </a:p>
        </p:txBody>
      </p:sp>
      <p:sp>
        <p:nvSpPr>
          <p:cNvPr id="4" name="MSIPCMContentMarking" descr="{&quot;HashCode&quot;:-1542678785,&quot;Placement&quot;:&quot;Footer&quot;,&quot;Top&quot;:382.997253,&quot;Left&quot;:0.0,&quot;SlideWidth&quot;:720,&quot;SlideHeight&quot;:405}"/>
          <p:cNvSpPr txBox="1"/>
          <p:nvPr userDrawn="1"/>
        </p:nvSpPr>
        <p:spPr>
          <a:xfrm>
            <a:off x="0" y="4864065"/>
            <a:ext cx="1804584" cy="279435"/>
          </a:xfrm>
          <a:prstGeom prst="rect">
            <a:avLst/>
          </a:prstGeom>
          <a:noFill/>
        </p:spPr>
        <p:txBody>
          <a:bodyPr vert="horz" wrap="square" lIns="0" tIns="0" rIns="0" bIns="0" rtlCol="0" anchor="ctr" anchorCtr="1">
            <a:spAutoFit/>
          </a:bodyPr>
          <a:lstStyle/>
          <a:p>
            <a:pPr algn="l">
              <a:spcBef>
                <a:spcPct val="0"/>
              </a:spcBef>
              <a:spcAft>
                <a:spcPct val="0"/>
              </a:spcAft>
            </a:pPr>
            <a:r>
              <a:rPr lang="en-CA" sz="1100">
                <a:solidFill>
                  <a:srgbClr val="000000"/>
                </a:solidFill>
                <a:latin typeface="Calibri" panose="020F0502020204030204" pitchFamily="34" charset="0"/>
              </a:rPr>
              <a:t>Classification: Protected A</a:t>
            </a:r>
          </a:p>
        </p:txBody>
      </p:sp>
    </p:spTree>
    <p:extLst>
      <p:ext uri="{BB962C8B-B14F-4D97-AF65-F5344CB8AC3E}">
        <p14:creationId xmlns:p14="http://schemas.microsoft.com/office/powerpoint/2010/main" val="3344045064"/>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hf hdr="0" ftr="0" dt="0"/>
  <p:txStyles>
    <p:titleStyle>
      <a:lvl1pPr algn="l" rtl="0" eaLnBrk="0" fontAlgn="base" hangingPunct="0">
        <a:spcBef>
          <a:spcPct val="0"/>
        </a:spcBef>
        <a:spcAft>
          <a:spcPct val="0"/>
        </a:spcAft>
        <a:defRPr sz="3200" b="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a:solidFill>
            <a:srgbClr val="6A737B"/>
          </a:solidFill>
          <a:latin typeface="Arial" charset="0"/>
          <a:cs typeface="Arial" charset="0"/>
        </a:defRPr>
      </a:lvl2pPr>
      <a:lvl3pPr algn="l" rtl="0" eaLnBrk="0" fontAlgn="base" hangingPunct="0">
        <a:spcBef>
          <a:spcPct val="0"/>
        </a:spcBef>
        <a:spcAft>
          <a:spcPct val="0"/>
        </a:spcAft>
        <a:defRPr sz="4400">
          <a:solidFill>
            <a:srgbClr val="6A737B"/>
          </a:solidFill>
          <a:latin typeface="Arial" charset="0"/>
          <a:cs typeface="Arial" charset="0"/>
        </a:defRPr>
      </a:lvl3pPr>
      <a:lvl4pPr algn="l" rtl="0" eaLnBrk="0" fontAlgn="base" hangingPunct="0">
        <a:spcBef>
          <a:spcPct val="0"/>
        </a:spcBef>
        <a:spcAft>
          <a:spcPct val="0"/>
        </a:spcAft>
        <a:defRPr sz="4400">
          <a:solidFill>
            <a:srgbClr val="6A737B"/>
          </a:solidFill>
          <a:latin typeface="Arial" charset="0"/>
          <a:cs typeface="Arial" charset="0"/>
        </a:defRPr>
      </a:lvl4pPr>
      <a:lvl5pPr algn="l" rtl="0" eaLnBrk="0" fontAlgn="base" hangingPunct="0">
        <a:spcBef>
          <a:spcPct val="0"/>
        </a:spcBef>
        <a:spcAft>
          <a:spcPct val="0"/>
        </a:spcAft>
        <a:defRPr sz="4400">
          <a:solidFill>
            <a:srgbClr val="6A737B"/>
          </a:solidFill>
          <a:latin typeface="Arial" charset="0"/>
          <a:cs typeface="Arial" charset="0"/>
        </a:defRPr>
      </a:lvl5pPr>
      <a:lvl6pPr marL="457200" algn="l" rtl="0" fontAlgn="base">
        <a:spcBef>
          <a:spcPct val="0"/>
        </a:spcBef>
        <a:spcAft>
          <a:spcPct val="0"/>
        </a:spcAft>
        <a:defRPr sz="4400">
          <a:solidFill>
            <a:srgbClr val="6A737B"/>
          </a:solidFill>
          <a:latin typeface="Arial" charset="0"/>
          <a:cs typeface="Arial" charset="0"/>
        </a:defRPr>
      </a:lvl6pPr>
      <a:lvl7pPr marL="914400" algn="l" rtl="0" fontAlgn="base">
        <a:spcBef>
          <a:spcPct val="0"/>
        </a:spcBef>
        <a:spcAft>
          <a:spcPct val="0"/>
        </a:spcAft>
        <a:defRPr sz="4400">
          <a:solidFill>
            <a:srgbClr val="6A737B"/>
          </a:solidFill>
          <a:latin typeface="Arial" charset="0"/>
          <a:cs typeface="Arial" charset="0"/>
        </a:defRPr>
      </a:lvl7pPr>
      <a:lvl8pPr marL="1371600" algn="l" rtl="0" fontAlgn="base">
        <a:spcBef>
          <a:spcPct val="0"/>
        </a:spcBef>
        <a:spcAft>
          <a:spcPct val="0"/>
        </a:spcAft>
        <a:defRPr sz="4400">
          <a:solidFill>
            <a:srgbClr val="6A737B"/>
          </a:solidFill>
          <a:latin typeface="Arial" charset="0"/>
          <a:cs typeface="Arial" charset="0"/>
        </a:defRPr>
      </a:lvl8pPr>
      <a:lvl9pPr marL="1828800" algn="l" rtl="0" fontAlgn="base">
        <a:spcBef>
          <a:spcPct val="0"/>
        </a:spcBef>
        <a:spcAft>
          <a:spcPct val="0"/>
        </a:spcAft>
        <a:defRPr sz="4400">
          <a:solidFill>
            <a:srgbClr val="6A737B"/>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13" Type="http://schemas.openxmlformats.org/officeDocument/2006/relationships/image" Target="../media/image41.png"/><Relationship Id="rId18" Type="http://schemas.openxmlformats.org/officeDocument/2006/relationships/image" Target="../media/image46.png"/><Relationship Id="rId26" Type="http://schemas.openxmlformats.org/officeDocument/2006/relationships/image" Target="../media/image54.png"/><Relationship Id="rId39" Type="http://schemas.openxmlformats.org/officeDocument/2006/relationships/image" Target="../media/image67.png"/><Relationship Id="rId21" Type="http://schemas.openxmlformats.org/officeDocument/2006/relationships/image" Target="../media/image49.png"/><Relationship Id="rId34" Type="http://schemas.openxmlformats.org/officeDocument/2006/relationships/image" Target="../media/image62.png"/><Relationship Id="rId42" Type="http://schemas.openxmlformats.org/officeDocument/2006/relationships/image" Target="../media/image70.png"/><Relationship Id="rId47" Type="http://schemas.openxmlformats.org/officeDocument/2006/relationships/image" Target="../media/image75.png"/><Relationship Id="rId50" Type="http://schemas.openxmlformats.org/officeDocument/2006/relationships/image" Target="../media/image78.png"/><Relationship Id="rId7" Type="http://schemas.openxmlformats.org/officeDocument/2006/relationships/image" Target="../media/image35.png"/><Relationship Id="rId2" Type="http://schemas.openxmlformats.org/officeDocument/2006/relationships/notesSlide" Target="../notesSlides/notesSlide14.xml"/><Relationship Id="rId16" Type="http://schemas.openxmlformats.org/officeDocument/2006/relationships/image" Target="../media/image44.png"/><Relationship Id="rId29" Type="http://schemas.openxmlformats.org/officeDocument/2006/relationships/image" Target="../media/image57.png"/><Relationship Id="rId11" Type="http://schemas.openxmlformats.org/officeDocument/2006/relationships/image" Target="../media/image39.jpeg"/><Relationship Id="rId24" Type="http://schemas.openxmlformats.org/officeDocument/2006/relationships/image" Target="../media/image52.png"/><Relationship Id="rId32" Type="http://schemas.openxmlformats.org/officeDocument/2006/relationships/image" Target="../media/image60.jpeg"/><Relationship Id="rId37" Type="http://schemas.openxmlformats.org/officeDocument/2006/relationships/image" Target="../media/image65.png"/><Relationship Id="rId40" Type="http://schemas.openxmlformats.org/officeDocument/2006/relationships/image" Target="../media/image68.png"/><Relationship Id="rId45" Type="http://schemas.openxmlformats.org/officeDocument/2006/relationships/image" Target="../media/image73.pn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png"/><Relationship Id="rId36" Type="http://schemas.openxmlformats.org/officeDocument/2006/relationships/image" Target="../media/image64.png"/><Relationship Id="rId49" Type="http://schemas.openxmlformats.org/officeDocument/2006/relationships/image" Target="../media/image77.png"/><Relationship Id="rId10" Type="http://schemas.openxmlformats.org/officeDocument/2006/relationships/image" Target="../media/image38.png"/><Relationship Id="rId19" Type="http://schemas.openxmlformats.org/officeDocument/2006/relationships/image" Target="../media/image47.jpeg"/><Relationship Id="rId31" Type="http://schemas.openxmlformats.org/officeDocument/2006/relationships/image" Target="../media/image59.jpeg"/><Relationship Id="rId44" Type="http://schemas.openxmlformats.org/officeDocument/2006/relationships/image" Target="../media/image72.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58.png"/><Relationship Id="rId35" Type="http://schemas.openxmlformats.org/officeDocument/2006/relationships/image" Target="../media/image63.png"/><Relationship Id="rId43" Type="http://schemas.openxmlformats.org/officeDocument/2006/relationships/image" Target="../media/image71.png"/><Relationship Id="rId48" Type="http://schemas.openxmlformats.org/officeDocument/2006/relationships/image" Target="../media/image76.png"/><Relationship Id="rId8" Type="http://schemas.openxmlformats.org/officeDocument/2006/relationships/image" Target="../media/image36.png"/><Relationship Id="rId51" Type="http://schemas.openxmlformats.org/officeDocument/2006/relationships/image" Target="../media/image79.png"/><Relationship Id="rId3" Type="http://schemas.openxmlformats.org/officeDocument/2006/relationships/image" Target="../media/image31.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jpeg"/><Relationship Id="rId33" Type="http://schemas.openxmlformats.org/officeDocument/2006/relationships/image" Target="../media/image61.png"/><Relationship Id="rId38" Type="http://schemas.openxmlformats.org/officeDocument/2006/relationships/image" Target="../media/image66.png"/><Relationship Id="rId46" Type="http://schemas.openxmlformats.org/officeDocument/2006/relationships/image" Target="../media/image74.png"/><Relationship Id="rId20" Type="http://schemas.openxmlformats.org/officeDocument/2006/relationships/image" Target="../media/image48.png"/><Relationship Id="rId41" Type="http://schemas.openxmlformats.org/officeDocument/2006/relationships/image" Target="../media/image69.png"/><Relationship Id="rId1" Type="http://schemas.openxmlformats.org/officeDocument/2006/relationships/slideLayout" Target="../slideLayouts/slideLayout12.xml"/><Relationship Id="rId6"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9" Type="http://schemas.openxmlformats.org/officeDocument/2006/relationships/image" Target="../media/image8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6.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hyperlink" Target="http://www.facebook.com/ucahelps" TargetMode="External"/><Relationship Id="rId7" Type="http://schemas.openxmlformats.org/officeDocument/2006/relationships/image" Target="../media/image89.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88.png"/><Relationship Id="rId5" Type="http://schemas.openxmlformats.org/officeDocument/2006/relationships/hyperlink" Target="mailto:ucahelps@gov.ab.ca" TargetMode="External"/><Relationship Id="rId4" Type="http://schemas.openxmlformats.org/officeDocument/2006/relationships/hyperlink" Target="http://ucahelps.alberta.ca/default.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AA15626-B81F-4245-92E7-9892537DC02F}"/>
              </a:ext>
            </a:extLst>
          </p:cNvPr>
          <p:cNvSpPr>
            <a:spLocks noGrp="1"/>
          </p:cNvSpPr>
          <p:nvPr>
            <p:ph type="subTitle" idx="1"/>
          </p:nvPr>
        </p:nvSpPr>
        <p:spPr/>
        <p:txBody>
          <a:bodyPr>
            <a:normAutofit lnSpcReduction="10000"/>
          </a:bodyPr>
          <a:lstStyle/>
          <a:p>
            <a:r>
              <a:rPr lang="en-US" dirty="0"/>
              <a:t>Utilities Consumer Advocate</a:t>
            </a:r>
          </a:p>
        </p:txBody>
      </p:sp>
      <p:sp>
        <p:nvSpPr>
          <p:cNvPr id="4" name="Title 3">
            <a:extLst>
              <a:ext uri="{FF2B5EF4-FFF2-40B4-BE49-F238E27FC236}">
                <a16:creationId xmlns:a16="http://schemas.microsoft.com/office/drawing/2014/main" id="{04266AA2-AEFF-B04C-97C3-7CBA51385A93}"/>
              </a:ext>
            </a:extLst>
          </p:cNvPr>
          <p:cNvSpPr>
            <a:spLocks noGrp="1"/>
          </p:cNvSpPr>
          <p:nvPr>
            <p:ph type="ctrTitle"/>
          </p:nvPr>
        </p:nvSpPr>
        <p:spPr>
          <a:xfrm>
            <a:off x="472008" y="848553"/>
            <a:ext cx="8348464" cy="1507173"/>
          </a:xfrm>
        </p:spPr>
        <p:txBody>
          <a:bodyPr/>
          <a:lstStyle/>
          <a:p>
            <a:r>
              <a:rPr lang="en-US" sz="3600" dirty="0"/>
              <a:t>Understanding </a:t>
            </a:r>
            <a:br>
              <a:rPr lang="en-US" sz="3600" dirty="0"/>
            </a:br>
            <a:r>
              <a:rPr lang="en-US" sz="3600" dirty="0"/>
              <a:t>Electricity and</a:t>
            </a:r>
            <a:br>
              <a:rPr lang="en-US" sz="3600" dirty="0"/>
            </a:br>
            <a:r>
              <a:rPr lang="en-US" sz="3600" dirty="0"/>
              <a:t>Natural Gas Utilities </a:t>
            </a:r>
            <a:br>
              <a:rPr lang="en-US" sz="3600" dirty="0"/>
            </a:br>
            <a:r>
              <a:rPr lang="en-US" sz="3600" dirty="0"/>
              <a:t>in Alberta</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6968" y="774050"/>
            <a:ext cx="3017520" cy="2877820"/>
          </a:xfrm>
          <a:prstGeom prst="rect">
            <a:avLst/>
          </a:prstGeom>
        </p:spPr>
      </p:pic>
      <p:sp>
        <p:nvSpPr>
          <p:cNvPr id="8" name="Text Placeholder 2">
            <a:extLst>
              <a:ext uri="{FF2B5EF4-FFF2-40B4-BE49-F238E27FC236}">
                <a16:creationId xmlns:a16="http://schemas.microsoft.com/office/drawing/2014/main" id="{86FBFBF5-861A-DA4C-9417-36B30D9E0567}"/>
              </a:ext>
            </a:extLst>
          </p:cNvPr>
          <p:cNvSpPr txBox="1">
            <a:spLocks/>
          </p:cNvSpPr>
          <p:nvPr/>
        </p:nvSpPr>
        <p:spPr bwMode="auto">
          <a:xfrm>
            <a:off x="395536" y="3291830"/>
            <a:ext cx="835575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1" fontAlgn="base" hangingPunct="1">
              <a:spcBef>
                <a:spcPct val="20000"/>
              </a:spcBef>
              <a:spcAft>
                <a:spcPct val="0"/>
              </a:spcAft>
              <a:buFont typeface="Arial" charset="0"/>
              <a:buNone/>
              <a:defRPr sz="1400" kern="1200" baseline="0">
                <a:solidFill>
                  <a:schemeClr val="bg1"/>
                </a:solidFill>
                <a:latin typeface="Arial" panose="020B0604020202020204" pitchFamily="34" charset="0"/>
                <a:ea typeface="+mn-ea"/>
                <a:cs typeface="Arial" panose="020B0604020202020204" pitchFamily="34" charset="0"/>
              </a:defRPr>
            </a:lvl1pPr>
            <a:lvl2pPr marL="0" indent="0" algn="l" rtl="0" eaLnBrk="1" fontAlgn="base" hangingPunct="1">
              <a:spcBef>
                <a:spcPct val="20000"/>
              </a:spcBef>
              <a:spcAft>
                <a:spcPct val="0"/>
              </a:spcAft>
              <a:buFont typeface="Arial" charset="0"/>
              <a:buNone/>
              <a:defRPr sz="1400" kern="1200">
                <a:solidFill>
                  <a:schemeClr val="bg1"/>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1800" kern="1200">
                <a:solidFill>
                  <a:srgbClr val="36424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October 2023</a:t>
            </a:r>
          </a:p>
        </p:txBody>
      </p:sp>
    </p:spTree>
    <p:extLst>
      <p:ext uri="{BB962C8B-B14F-4D97-AF65-F5344CB8AC3E}">
        <p14:creationId xmlns:p14="http://schemas.microsoft.com/office/powerpoint/2010/main" val="1757023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Understanding Utility Bills</a:t>
            </a:r>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graphicFrame>
        <p:nvGraphicFramePr>
          <p:cNvPr id="2" name="Table 1"/>
          <p:cNvGraphicFramePr>
            <a:graphicFrameLocks noGrp="1"/>
          </p:cNvGraphicFramePr>
          <p:nvPr/>
        </p:nvGraphicFramePr>
        <p:xfrm>
          <a:off x="544724" y="1172556"/>
          <a:ext cx="8059724" cy="3132859"/>
        </p:xfrm>
        <a:graphic>
          <a:graphicData uri="http://schemas.openxmlformats.org/drawingml/2006/table">
            <a:tbl>
              <a:tblPr firstRow="1" bandRow="1">
                <a:tableStyleId>{F5AB1C69-6EDB-4FF4-983F-18BD219EF322}</a:tableStyleId>
              </a:tblPr>
              <a:tblGrid>
                <a:gridCol w="930932">
                  <a:extLst>
                    <a:ext uri="{9D8B030D-6E8A-4147-A177-3AD203B41FA5}">
                      <a16:colId xmlns:a16="http://schemas.microsoft.com/office/drawing/2014/main" val="3874563890"/>
                    </a:ext>
                  </a:extLst>
                </a:gridCol>
                <a:gridCol w="1512168">
                  <a:extLst>
                    <a:ext uri="{9D8B030D-6E8A-4147-A177-3AD203B41FA5}">
                      <a16:colId xmlns:a16="http://schemas.microsoft.com/office/drawing/2014/main" val="3625990339"/>
                    </a:ext>
                  </a:extLst>
                </a:gridCol>
                <a:gridCol w="5616624">
                  <a:extLst>
                    <a:ext uri="{9D8B030D-6E8A-4147-A177-3AD203B41FA5}">
                      <a16:colId xmlns:a16="http://schemas.microsoft.com/office/drawing/2014/main" val="317914668"/>
                    </a:ext>
                  </a:extLst>
                </a:gridCol>
              </a:tblGrid>
              <a:tr h="234243">
                <a:tc gridSpan="3">
                  <a:txBody>
                    <a:bodyPr/>
                    <a:lstStyle/>
                    <a:p>
                      <a:pPr algn="ctr"/>
                      <a:r>
                        <a:rPr lang="en-CA" sz="1400" dirty="0"/>
                        <a:t>Terms</a:t>
                      </a:r>
                      <a:r>
                        <a:rPr lang="en-CA" sz="1400" baseline="0" dirty="0"/>
                        <a:t> on your electricity and natural gas bills</a:t>
                      </a:r>
                      <a:endParaRPr lang="en-CA" sz="1400" dirty="0"/>
                    </a:p>
                  </a:txBody>
                  <a:tcPr/>
                </a:tc>
                <a:tc hMerge="1">
                  <a:txBody>
                    <a:bodyPr/>
                    <a:lstStyle/>
                    <a:p>
                      <a:endParaRPr lang="en-CA" dirty="0"/>
                    </a:p>
                  </a:txBody>
                  <a:tcPr/>
                </a:tc>
                <a:tc hMerge="1">
                  <a:txBody>
                    <a:bodyPr/>
                    <a:lstStyle/>
                    <a:p>
                      <a:endParaRPr lang="en-CA"/>
                    </a:p>
                  </a:txBody>
                  <a:tcPr/>
                </a:tc>
                <a:extLst>
                  <a:ext uri="{0D108BD9-81ED-4DB2-BD59-A6C34878D82A}">
                    <a16:rowId xmlns:a16="http://schemas.microsoft.com/office/drawing/2014/main" val="887979402"/>
                  </a:ext>
                </a:extLst>
              </a:tr>
              <a:tr h="217475">
                <a:tc rowSpan="2">
                  <a:txBody>
                    <a:bodyPr/>
                    <a:lstStyle/>
                    <a:p>
                      <a:r>
                        <a:rPr lang="en-CA" sz="1100" b="1" dirty="0"/>
                        <a:t>Retail</a:t>
                      </a:r>
                      <a:r>
                        <a:rPr lang="en-CA" sz="1100" b="1" baseline="0" dirty="0"/>
                        <a:t> </a:t>
                      </a:r>
                    </a:p>
                    <a:p>
                      <a:r>
                        <a:rPr lang="en-CA" sz="1100" b="1" baseline="0" dirty="0"/>
                        <a:t>Charges</a:t>
                      </a:r>
                      <a:endParaRPr lang="en-CA" sz="1100" b="1" dirty="0"/>
                    </a:p>
                  </a:txBody>
                  <a:tcPr anchor="ctr"/>
                </a:tc>
                <a:tc>
                  <a:txBody>
                    <a:bodyPr/>
                    <a:lstStyle/>
                    <a:p>
                      <a:pPr marL="0" indent="0">
                        <a:buFontTx/>
                        <a:buNone/>
                      </a:pPr>
                      <a:r>
                        <a:rPr lang="en-CA" sz="1100" i="1" dirty="0"/>
                        <a:t>Energy</a:t>
                      </a:r>
                      <a:r>
                        <a:rPr lang="en-CA" sz="1100" i="1" baseline="0" dirty="0"/>
                        <a:t> Use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baseline="0" dirty="0"/>
                        <a:t>How much heat and/or power you use each month.</a:t>
                      </a:r>
                    </a:p>
                  </a:txBody>
                  <a:tcPr/>
                </a:tc>
                <a:extLst>
                  <a:ext uri="{0D108BD9-81ED-4DB2-BD59-A6C34878D82A}">
                    <a16:rowId xmlns:a16="http://schemas.microsoft.com/office/drawing/2014/main" val="4155569005"/>
                  </a:ext>
                </a:extLst>
              </a:tr>
              <a:tr h="246427">
                <a:tc vMerge="1">
                  <a:txBody>
                    <a:bodyPr/>
                    <a:lstStyle/>
                    <a:p>
                      <a:endParaRPr lang="en-C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i="1" baseline="0" dirty="0"/>
                        <a:t>Administration Fee</a:t>
                      </a:r>
                      <a:endParaRPr lang="en-CA" sz="110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baseline="0" dirty="0"/>
                        <a:t>Cost for billing and customer service/call centre.</a:t>
                      </a:r>
                      <a:endParaRPr lang="en-CA" sz="1100" dirty="0"/>
                    </a:p>
                  </a:txBody>
                  <a:tcPr/>
                </a:tc>
                <a:extLst>
                  <a:ext uri="{0D108BD9-81ED-4DB2-BD59-A6C34878D82A}">
                    <a16:rowId xmlns:a16="http://schemas.microsoft.com/office/drawing/2014/main" val="1208099886"/>
                  </a:ext>
                </a:extLst>
              </a:tr>
              <a:tr h="203371">
                <a:tc rowSpan="4">
                  <a:txBody>
                    <a:bodyPr/>
                    <a:lstStyle/>
                    <a:p>
                      <a:r>
                        <a:rPr lang="en-CA" sz="1100" b="1" dirty="0"/>
                        <a:t>Delivery</a:t>
                      </a:r>
                      <a:r>
                        <a:rPr lang="en-CA" sz="1100" b="1" baseline="0" dirty="0"/>
                        <a:t> </a:t>
                      </a:r>
                    </a:p>
                    <a:p>
                      <a:r>
                        <a:rPr lang="en-CA" sz="1100" b="1" baseline="0" dirty="0"/>
                        <a:t>Charges</a:t>
                      </a:r>
                      <a:endParaRPr lang="en-CA" sz="1100" b="1" dirty="0"/>
                    </a:p>
                  </a:txBody>
                  <a:tcPr anchor="ctr"/>
                </a:tc>
                <a:tc>
                  <a:txBody>
                    <a:bodyPr/>
                    <a:lstStyle/>
                    <a:p>
                      <a:pPr marL="0" indent="0">
                        <a:buFontTx/>
                        <a:buNone/>
                      </a:pPr>
                      <a:r>
                        <a:rPr lang="en-CA" sz="1100" i="1" baseline="0" dirty="0"/>
                        <a:t>Transmission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baseline="0" dirty="0"/>
                        <a:t>High volume at high speed (e.g. highway).</a:t>
                      </a:r>
                    </a:p>
                  </a:txBody>
                  <a:tcPr/>
                </a:tc>
                <a:extLst>
                  <a:ext uri="{0D108BD9-81ED-4DB2-BD59-A6C34878D82A}">
                    <a16:rowId xmlns:a16="http://schemas.microsoft.com/office/drawing/2014/main" val="1536730957"/>
                  </a:ext>
                </a:extLst>
              </a:tr>
              <a:tr h="273018">
                <a:tc vMerge="1">
                  <a:txBody>
                    <a:bodyPr/>
                    <a:lstStyle/>
                    <a:p>
                      <a:endParaRPr lang="en-C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i="1" baseline="0" dirty="0"/>
                        <a:t>Distribution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baseline="0" dirty="0"/>
                        <a:t>Local delivery to homes and businesses (e.g. city roads).</a:t>
                      </a:r>
                    </a:p>
                  </a:txBody>
                  <a:tcPr/>
                </a:tc>
                <a:extLst>
                  <a:ext uri="{0D108BD9-81ED-4DB2-BD59-A6C34878D82A}">
                    <a16:rowId xmlns:a16="http://schemas.microsoft.com/office/drawing/2014/main" val="349952191"/>
                  </a:ext>
                </a:extLst>
              </a:tr>
              <a:tr h="175329">
                <a:tc vMerge="1">
                  <a:txBody>
                    <a:bodyPr/>
                    <a:lstStyle/>
                    <a:p>
                      <a:endParaRPr lang="en-C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i="1" dirty="0"/>
                        <a:t>Local</a:t>
                      </a:r>
                      <a:r>
                        <a:rPr lang="en-CA" sz="1100" i="1" baseline="0" dirty="0"/>
                        <a:t> Access Fees</a:t>
                      </a:r>
                      <a:endParaRPr lang="en-CA" sz="110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baseline="0" dirty="0"/>
                        <a:t>Cities/towns charge to utilities to use land for power lines and infrastructure.</a:t>
                      </a:r>
                      <a:endParaRPr lang="en-CA" sz="1100" dirty="0"/>
                    </a:p>
                  </a:txBody>
                  <a:tcPr/>
                </a:tc>
                <a:extLst>
                  <a:ext uri="{0D108BD9-81ED-4DB2-BD59-A6C34878D82A}">
                    <a16:rowId xmlns:a16="http://schemas.microsoft.com/office/drawing/2014/main" val="1483710664"/>
                  </a:ext>
                </a:extLst>
              </a:tr>
              <a:tr h="348297">
                <a:tc vMerge="1">
                  <a:txBody>
                    <a:bodyPr/>
                    <a:lstStyle/>
                    <a:p>
                      <a:endParaRPr lang="en-CA" sz="14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i="1" dirty="0"/>
                        <a:t>Rate Riders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t>Temporary</a:t>
                      </a:r>
                      <a:r>
                        <a:rPr lang="en-CA" sz="1100" baseline="0" dirty="0"/>
                        <a:t> costs or credits when there is a difference between actual and approved costs for utility.</a:t>
                      </a:r>
                      <a:endParaRPr lang="en-CA" sz="1100" dirty="0"/>
                    </a:p>
                  </a:txBody>
                  <a:tcPr/>
                </a:tc>
                <a:extLst>
                  <a:ext uri="{0D108BD9-81ED-4DB2-BD59-A6C34878D82A}">
                    <a16:rowId xmlns:a16="http://schemas.microsoft.com/office/drawing/2014/main" val="400932827"/>
                  </a:ext>
                </a:extLst>
              </a:tr>
              <a:tr h="497641">
                <a:tc rowSpan="2">
                  <a:txBody>
                    <a:bodyPr/>
                    <a:lstStyle/>
                    <a:p>
                      <a:r>
                        <a:rPr lang="en-US" sz="1100" b="1" dirty="0"/>
                        <a:t>Other Charges</a:t>
                      </a:r>
                      <a:endParaRPr lang="en-CA" sz="11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i="1" dirty="0"/>
                        <a:t>Federal</a:t>
                      </a:r>
                      <a:r>
                        <a:rPr lang="en-CA" sz="1100" i="1" baseline="0" dirty="0"/>
                        <a:t> Carbon Charge</a:t>
                      </a:r>
                      <a:endParaRPr lang="en-CA" sz="11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t>Federal</a:t>
                      </a:r>
                      <a:r>
                        <a:rPr lang="en-CA" sz="1100" baseline="0" dirty="0"/>
                        <a:t> price ($3.33/GJ) on CO2 emission on natural gas bills. Rate changes to $4.10/GJ for April 1, 2024 – March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baseline="0" dirty="0"/>
                        <a:t>Quarterly rebates issued every January 15, April 15, July 15, and October 15.</a:t>
                      </a:r>
                      <a:endParaRPr lang="en-CA" sz="1100" dirty="0"/>
                    </a:p>
                  </a:txBody>
                  <a:tcPr/>
                </a:tc>
                <a:extLst>
                  <a:ext uri="{0D108BD9-81ED-4DB2-BD59-A6C34878D82A}">
                    <a16:rowId xmlns:a16="http://schemas.microsoft.com/office/drawing/2014/main" val="1542078169"/>
                  </a:ext>
                </a:extLst>
              </a:tr>
              <a:tr h="497641">
                <a:tc vMerge="1">
                  <a:txBody>
                    <a:bodyPr/>
                    <a:lstStyle/>
                    <a:p>
                      <a:endParaRPr lang="en-CA" sz="1100" b="1"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1" dirty="0"/>
                        <a:t>GST</a:t>
                      </a:r>
                      <a:endParaRPr lang="en-CA" sz="1100" i="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5%</a:t>
                      </a:r>
                      <a:r>
                        <a:rPr lang="en-US" sz="1100" baseline="0" dirty="0"/>
                        <a:t> Goods and Services Tax applicable to subtotal of retail, delivery and other charges.</a:t>
                      </a:r>
                      <a:endParaRPr lang="en-CA" sz="1100" dirty="0"/>
                    </a:p>
                  </a:txBody>
                  <a:tcPr/>
                </a:tc>
                <a:extLst>
                  <a:ext uri="{0D108BD9-81ED-4DB2-BD59-A6C34878D82A}">
                    <a16:rowId xmlns:a16="http://schemas.microsoft.com/office/drawing/2014/main" val="3974567746"/>
                  </a:ext>
                </a:extLst>
              </a:tr>
            </a:tbl>
          </a:graphicData>
        </a:graphic>
      </p:graphicFrame>
    </p:spTree>
    <p:extLst>
      <p:ext uri="{BB962C8B-B14F-4D97-AF65-F5344CB8AC3E}">
        <p14:creationId xmlns:p14="http://schemas.microsoft.com/office/powerpoint/2010/main" val="974060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Paying Utility Bills</a:t>
            </a:r>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sp>
        <p:nvSpPr>
          <p:cNvPr id="1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755576" y="1512423"/>
            <a:ext cx="7632848" cy="2859527"/>
          </a:xfrm>
        </p:spPr>
        <p:txBody>
          <a:bodyPr/>
          <a:lstStyle/>
          <a:p>
            <a:r>
              <a:rPr lang="en-US" dirty="0"/>
              <a:t>Plan for seasonal differences</a:t>
            </a:r>
          </a:p>
          <a:p>
            <a:pPr marL="0" indent="0">
              <a:buNone/>
            </a:pPr>
            <a:endParaRPr lang="en-US" dirty="0"/>
          </a:p>
          <a:p>
            <a:r>
              <a:rPr lang="en-US" dirty="0"/>
              <a:t>Consider setting up a budget plan with your retailer</a:t>
            </a:r>
          </a:p>
          <a:p>
            <a:endParaRPr lang="en-US" dirty="0"/>
          </a:p>
          <a:p>
            <a:r>
              <a:rPr lang="en-US" dirty="0"/>
              <a:t>Look at Authorized Payment Plans</a:t>
            </a:r>
          </a:p>
        </p:txBody>
      </p:sp>
    </p:spTree>
    <p:extLst>
      <p:ext uri="{BB962C8B-B14F-4D97-AF65-F5344CB8AC3E}">
        <p14:creationId xmlns:p14="http://schemas.microsoft.com/office/powerpoint/2010/main" val="3213615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7F51-059A-4248-A7B9-14BE72ECCBBE}"/>
              </a:ext>
            </a:extLst>
          </p:cNvPr>
          <p:cNvSpPr>
            <a:spLocks noGrp="1"/>
          </p:cNvSpPr>
          <p:nvPr>
            <p:ph type="ctrTitle"/>
          </p:nvPr>
        </p:nvSpPr>
        <p:spPr/>
        <p:txBody>
          <a:bodyPr/>
          <a:lstStyle/>
          <a:p>
            <a:r>
              <a:rPr lang="en-US" dirty="0"/>
              <a:t> Shopping for Utilities</a:t>
            </a:r>
          </a:p>
        </p:txBody>
      </p:sp>
      <p:sp>
        <p:nvSpPr>
          <p:cNvPr id="4" name="Slide Number Placeholder 3">
            <a:extLst>
              <a:ext uri="{FF2B5EF4-FFF2-40B4-BE49-F238E27FC236}">
                <a16:creationId xmlns:a16="http://schemas.microsoft.com/office/drawing/2014/main" id="{4F62868F-E498-6841-BEA8-9D07CEB496F5}"/>
              </a:ext>
            </a:extLst>
          </p:cNvPr>
          <p:cNvSpPr>
            <a:spLocks noGrp="1"/>
          </p:cNvSpPr>
          <p:nvPr>
            <p:ph type="sldNum" sz="quarter" idx="4"/>
          </p:nvPr>
        </p:nvSpPr>
        <p:spPr/>
        <p:txBody>
          <a:bodyPr/>
          <a:lstStyle/>
          <a:p>
            <a:fld id="{3A2281A5-0AAD-5C43-9874-F8F3A9F5B29A}" type="slidenum">
              <a:rPr lang="en-US" smtClean="0"/>
              <a:pPr/>
              <a:t>12</a:t>
            </a:fld>
            <a:endParaRPr lang="en-US"/>
          </a:p>
        </p:txBody>
      </p:sp>
    </p:spTree>
    <p:extLst>
      <p:ext uri="{BB962C8B-B14F-4D97-AF65-F5344CB8AC3E}">
        <p14:creationId xmlns:p14="http://schemas.microsoft.com/office/powerpoint/2010/main" val="1297732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US" dirty="0"/>
              <a:t>Cost Comparison Tool</a:t>
            </a:r>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1243049" y="1203598"/>
            <a:ext cx="6668243" cy="3001004"/>
          </a:xfrm>
          <a:prstGeom prst="rect">
            <a:avLst/>
          </a:prstGeom>
        </p:spPr>
      </p:pic>
      <p:sp>
        <p:nvSpPr>
          <p:cNvPr id="6" name="Rectangle 5"/>
          <p:cNvSpPr/>
          <p:nvPr/>
        </p:nvSpPr>
        <p:spPr>
          <a:xfrm>
            <a:off x="1763688" y="4385308"/>
            <a:ext cx="4769254" cy="338554"/>
          </a:xfrm>
          <a:prstGeom prst="rect">
            <a:avLst/>
          </a:prstGeom>
        </p:spPr>
        <p:txBody>
          <a:bodyPr wrap="none">
            <a:spAutoFit/>
          </a:bodyPr>
          <a:lstStyle/>
          <a:p>
            <a:pPr algn="ctr"/>
            <a:r>
              <a:rPr lang="en-CA" sz="1600" b="1" dirty="0">
                <a:solidFill>
                  <a:srgbClr val="00AAD2"/>
                </a:solidFill>
                <a:latin typeface="Arial" panose="020B0604020202020204" pitchFamily="34" charset="0"/>
                <a:cs typeface="Arial" panose="020B0604020202020204" pitchFamily="34" charset="0"/>
              </a:rPr>
              <a:t>ucahelps.alberta.ca/cost-comparison-tool.aspx</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2001" y="4227934"/>
            <a:ext cx="653302" cy="653302"/>
          </a:xfrm>
          <a:prstGeom prst="rect">
            <a:avLst/>
          </a:prstGeom>
        </p:spPr>
      </p:pic>
    </p:spTree>
    <p:extLst>
      <p:ext uri="{BB962C8B-B14F-4D97-AF65-F5344CB8AC3E}">
        <p14:creationId xmlns:p14="http://schemas.microsoft.com/office/powerpoint/2010/main" val="164769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Regulated Rate Providers</a:t>
            </a:r>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1768180596"/>
              </p:ext>
            </p:extLst>
          </p:nvPr>
        </p:nvGraphicFramePr>
        <p:xfrm>
          <a:off x="539550" y="1203598"/>
          <a:ext cx="8114796" cy="3384375"/>
        </p:xfrm>
        <a:graphic>
          <a:graphicData uri="http://schemas.openxmlformats.org/drawingml/2006/table">
            <a:tbl>
              <a:tblPr firstRow="1" bandRow="1">
                <a:tableStyleId>{F5AB1C69-6EDB-4FF4-983F-18BD219EF322}</a:tableStyleId>
              </a:tblPr>
              <a:tblGrid>
                <a:gridCol w="2704932">
                  <a:extLst>
                    <a:ext uri="{9D8B030D-6E8A-4147-A177-3AD203B41FA5}">
                      <a16:colId xmlns:a16="http://schemas.microsoft.com/office/drawing/2014/main" val="202136947"/>
                    </a:ext>
                  </a:extLst>
                </a:gridCol>
                <a:gridCol w="2704932">
                  <a:extLst>
                    <a:ext uri="{9D8B030D-6E8A-4147-A177-3AD203B41FA5}">
                      <a16:colId xmlns:a16="http://schemas.microsoft.com/office/drawing/2014/main" val="1446498722"/>
                    </a:ext>
                  </a:extLst>
                </a:gridCol>
                <a:gridCol w="2704932">
                  <a:extLst>
                    <a:ext uri="{9D8B030D-6E8A-4147-A177-3AD203B41FA5}">
                      <a16:colId xmlns:a16="http://schemas.microsoft.com/office/drawing/2014/main" val="1939124277"/>
                    </a:ext>
                  </a:extLst>
                </a:gridCol>
              </a:tblGrid>
              <a:tr h="1128125">
                <a:tc>
                  <a:txBody>
                    <a:bodyPr/>
                    <a:lstStyle/>
                    <a:p>
                      <a:endParaRPr lang="en-CA" sz="2400" dirty="0"/>
                    </a:p>
                  </a:txBody>
                  <a:tcPr marL="121722" marR="121722" marT="60861" marB="60861">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CA" sz="2400" dirty="0">
                        <a:solidFill>
                          <a:schemeClr val="tx1"/>
                        </a:solidFill>
                      </a:endParaRPr>
                    </a:p>
                    <a:p>
                      <a:pPr algn="ctr"/>
                      <a:r>
                        <a:rPr lang="en-CA" sz="2400" dirty="0">
                          <a:solidFill>
                            <a:schemeClr val="tx1"/>
                          </a:solidFill>
                        </a:rPr>
                        <a:t>Within</a:t>
                      </a:r>
                      <a:r>
                        <a:rPr lang="en-CA" sz="2400" baseline="0" dirty="0">
                          <a:solidFill>
                            <a:schemeClr val="tx1"/>
                          </a:solidFill>
                        </a:rPr>
                        <a:t> Calgary</a:t>
                      </a:r>
                      <a:endParaRPr lang="en-CA" sz="2400" dirty="0">
                        <a:solidFill>
                          <a:schemeClr val="tx1"/>
                        </a:solidFill>
                      </a:endParaRPr>
                    </a:p>
                  </a:txBody>
                  <a:tcPr marL="121722" marR="121722" marT="60861" marB="60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CA" sz="2400" dirty="0">
                        <a:solidFill>
                          <a:schemeClr val="tx1"/>
                        </a:solidFill>
                      </a:endParaRPr>
                    </a:p>
                    <a:p>
                      <a:pPr algn="ctr"/>
                      <a:r>
                        <a:rPr lang="en-CA" sz="2400" dirty="0">
                          <a:solidFill>
                            <a:schemeClr val="tx1"/>
                          </a:solidFill>
                        </a:rPr>
                        <a:t>Within Edmonton</a:t>
                      </a:r>
                    </a:p>
                  </a:txBody>
                  <a:tcPr marL="121722" marR="121722" marT="60861" marB="60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11207215"/>
                  </a:ext>
                </a:extLst>
              </a:tr>
              <a:tr h="1128125">
                <a:tc>
                  <a:txBody>
                    <a:bodyPr/>
                    <a:lstStyle/>
                    <a:p>
                      <a:endParaRPr lang="en-CA" sz="2400" dirty="0"/>
                    </a:p>
                    <a:p>
                      <a:pPr algn="ctr"/>
                      <a:r>
                        <a:rPr lang="en-CA" sz="2400" dirty="0"/>
                        <a:t>Electricity</a:t>
                      </a:r>
                    </a:p>
                  </a:txBody>
                  <a:tcPr marL="121722" marR="121722" marT="60861" marB="60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CA" sz="2400" dirty="0"/>
                    </a:p>
                  </a:txBody>
                  <a:tcPr marL="121722" marR="121722" marT="60861" marB="60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CA" sz="2400" dirty="0"/>
                    </a:p>
                  </a:txBody>
                  <a:tcPr marL="121722" marR="121722" marT="60861" marB="60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810553"/>
                  </a:ext>
                </a:extLst>
              </a:tr>
              <a:tr h="1128125">
                <a:tc>
                  <a:txBody>
                    <a:bodyPr/>
                    <a:lstStyle/>
                    <a:p>
                      <a:endParaRPr lang="en-CA" sz="2400" dirty="0"/>
                    </a:p>
                    <a:p>
                      <a:pPr algn="ctr"/>
                      <a:r>
                        <a:rPr lang="en-CA" sz="2400" dirty="0"/>
                        <a:t>Natural</a:t>
                      </a:r>
                      <a:r>
                        <a:rPr lang="en-CA" sz="2400" baseline="0" dirty="0"/>
                        <a:t> Gas</a:t>
                      </a:r>
                      <a:endParaRPr lang="en-CA" sz="2400" dirty="0"/>
                    </a:p>
                  </a:txBody>
                  <a:tcPr marL="121722" marR="121722" marT="60861" marB="60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CA" sz="2400" dirty="0"/>
                    </a:p>
                  </a:txBody>
                  <a:tcPr marL="121722" marR="121722" marT="60861" marB="60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CA" sz="2400" dirty="0"/>
                    </a:p>
                  </a:txBody>
                  <a:tcPr marL="121722" marR="121722" marT="60861" marB="608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7380491"/>
                  </a:ext>
                </a:extLst>
              </a:tr>
            </a:tbl>
          </a:graphicData>
        </a:graphic>
      </p:graphicFrame>
      <p:pic>
        <p:nvPicPr>
          <p:cNvPr id="1030" name="Picture 6" descr="EPCOR Energy Alberta GP Inc.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4400" y="2355785"/>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irect Energy Regulated Service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621868"/>
            <a:ext cx="1904400" cy="7331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MAX Energy Corp.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4972" y="2508818"/>
            <a:ext cx="1904400" cy="7427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irect Energy Regulated Service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4448" y="3628204"/>
            <a:ext cx="1905000" cy="73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11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Competitive Retailers</a:t>
            </a:r>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224" y="2146492"/>
            <a:ext cx="900000" cy="225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6456" y="2018242"/>
            <a:ext cx="900000" cy="4815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2738330"/>
            <a:ext cx="900000" cy="3150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7841" y="2499830"/>
            <a:ext cx="804062" cy="7920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93924" y="2834110"/>
            <a:ext cx="900000" cy="123441"/>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88224" y="2699702"/>
            <a:ext cx="900000" cy="392257"/>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11760" y="2731580"/>
            <a:ext cx="900000" cy="328500"/>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76456" y="2725955"/>
            <a:ext cx="900000" cy="339750"/>
          </a:xfrm>
          <a:prstGeom prst="rect">
            <a:avLst/>
          </a:prstGeom>
        </p:spPr>
      </p:pic>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3528" y="3300894"/>
            <a:ext cx="900000" cy="450000"/>
          </a:xfrm>
          <a:prstGeom prst="rect">
            <a:avLst/>
          </a:prstGeom>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03648" y="3390894"/>
            <a:ext cx="900000" cy="270000"/>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93924" y="3183894"/>
            <a:ext cx="900000" cy="684000"/>
          </a:xfrm>
          <a:prstGeom prst="rect">
            <a:avLst/>
          </a:prstGeom>
        </p:spPr>
      </p:pic>
      <p:pic>
        <p:nvPicPr>
          <p:cNvPr id="25" name="Picture 2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88224" y="3359130"/>
            <a:ext cx="900000" cy="333529"/>
          </a:xfrm>
          <a:prstGeom prst="rect">
            <a:avLst/>
          </a:prstGeom>
        </p:spPr>
      </p:pic>
      <p:pic>
        <p:nvPicPr>
          <p:cNvPr id="26" name="Picture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768344" y="3415644"/>
            <a:ext cx="900000" cy="220500"/>
          </a:xfrm>
          <a:prstGeom prst="rect">
            <a:avLst/>
          </a:prstGeom>
        </p:spPr>
      </p:pic>
      <p:pic>
        <p:nvPicPr>
          <p:cNvPr id="27" name="Picture 2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776456" y="3217644"/>
            <a:ext cx="900000" cy="616500"/>
          </a:xfrm>
          <a:prstGeom prst="rect">
            <a:avLst/>
          </a:prstGeom>
        </p:spPr>
      </p:pic>
      <p:pic>
        <p:nvPicPr>
          <p:cNvPr id="28" name="Picture 2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3528" y="3929553"/>
            <a:ext cx="900000" cy="244351"/>
          </a:xfrm>
          <a:prstGeom prst="rect">
            <a:avLst/>
          </a:prstGeom>
        </p:spPr>
      </p:pic>
      <p:pic>
        <p:nvPicPr>
          <p:cNvPr id="29" name="Picture 2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03648" y="3932478"/>
            <a:ext cx="900000" cy="238500"/>
          </a:xfrm>
          <a:prstGeom prst="rect">
            <a:avLst/>
          </a:prstGeom>
        </p:spPr>
      </p:pic>
      <p:pic>
        <p:nvPicPr>
          <p:cNvPr id="30" name="Picture 2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688224" y="3903826"/>
            <a:ext cx="900000" cy="295804"/>
          </a:xfrm>
          <a:prstGeom prst="rect">
            <a:avLst/>
          </a:prstGeom>
        </p:spPr>
      </p:pic>
      <p:pic>
        <p:nvPicPr>
          <p:cNvPr id="31" name="Picture 3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768344" y="3901728"/>
            <a:ext cx="900000" cy="300000"/>
          </a:xfrm>
          <a:prstGeom prst="rect">
            <a:avLst/>
          </a:prstGeom>
        </p:spPr>
      </p:pic>
      <p:pic>
        <p:nvPicPr>
          <p:cNvPr id="32" name="Picture 3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776456" y="3874299"/>
            <a:ext cx="900000" cy="354858"/>
          </a:xfrm>
          <a:prstGeom prst="rect">
            <a:avLst/>
          </a:prstGeom>
        </p:spPr>
      </p:pic>
      <p:pic>
        <p:nvPicPr>
          <p:cNvPr id="33" name="Picture 3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23528" y="4408090"/>
            <a:ext cx="900000" cy="306000"/>
          </a:xfrm>
          <a:prstGeom prst="rect">
            <a:avLst/>
          </a:prstGeom>
        </p:spPr>
      </p:pic>
      <p:pic>
        <p:nvPicPr>
          <p:cNvPr id="34" name="Picture 3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411760" y="4371950"/>
            <a:ext cx="900000" cy="378281"/>
          </a:xfrm>
          <a:prstGeom prst="rect">
            <a:avLst/>
          </a:prstGeom>
        </p:spPr>
      </p:pic>
      <p:pic>
        <p:nvPicPr>
          <p:cNvPr id="35" name="Picture 3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593924" y="4453090"/>
            <a:ext cx="900000" cy="216000"/>
          </a:xfrm>
          <a:prstGeom prst="rect">
            <a:avLst/>
          </a:prstGeom>
        </p:spPr>
      </p:pic>
      <p:pic>
        <p:nvPicPr>
          <p:cNvPr id="36" name="Picture 3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768344" y="4528240"/>
            <a:ext cx="900000" cy="65700"/>
          </a:xfrm>
          <a:prstGeom prst="rect">
            <a:avLst/>
          </a:prstGeom>
        </p:spPr>
      </p:pic>
      <p:pic>
        <p:nvPicPr>
          <p:cNvPr id="37" name="Picture 3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776456" y="4464840"/>
            <a:ext cx="900000" cy="192500"/>
          </a:xfrm>
          <a:prstGeom prst="rect">
            <a:avLst/>
          </a:prstGeom>
        </p:spPr>
      </p:pic>
      <p:pic>
        <p:nvPicPr>
          <p:cNvPr id="38" name="Picture 3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4183864" y="1246025"/>
            <a:ext cx="900000" cy="506250"/>
          </a:xfrm>
          <a:prstGeom prst="rect">
            <a:avLst/>
          </a:prstGeom>
        </p:spPr>
      </p:pic>
      <p:pic>
        <p:nvPicPr>
          <p:cNvPr id="39" name="Picture 38"/>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131536" y="1274150"/>
            <a:ext cx="900000" cy="450001"/>
          </a:xfrm>
          <a:prstGeom prst="rect">
            <a:avLst/>
          </a:prstGeom>
        </p:spPr>
      </p:pic>
      <p:pic>
        <p:nvPicPr>
          <p:cNvPr id="42" name="Picture 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419872" y="2148576"/>
            <a:ext cx="900000" cy="220833"/>
          </a:xfrm>
          <a:prstGeom prst="rect">
            <a:avLst/>
          </a:prstGeom>
        </p:spPr>
      </p:pic>
      <p:pic>
        <p:nvPicPr>
          <p:cNvPr id="2050" name="Picture 2" descr="Abode Power logo"/>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30728" y="1275650"/>
            <a:ext cx="900000" cy="447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corn Energy logo"/>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123424" y="1349150"/>
            <a:ext cx="900000" cy="30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irdrie Energy logo"/>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139648" y="1074622"/>
            <a:ext cx="900000" cy="84905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lberta Utility Source logo"/>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227880" y="1243468"/>
            <a:ext cx="900000" cy="51136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stro Energy logo"/>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180408" y="1124384"/>
            <a:ext cx="784080" cy="792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Big Energy logo"/>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2411760" y="2132317"/>
            <a:ext cx="900000" cy="25335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right Fire Energy logo"/>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596251" y="2126300"/>
            <a:ext cx="900000" cy="26538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Burst Energy logo"/>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6768344" y="2108348"/>
            <a:ext cx="900000" cy="301288"/>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Choice Energy logo"/>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23528" y="2682401"/>
            <a:ext cx="900000" cy="426858"/>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Energy For Less logo"/>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768344" y="2771544"/>
            <a:ext cx="900000" cy="248572"/>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Impowered logo"/>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419872" y="3438253"/>
            <a:ext cx="900000" cy="175282"/>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Ridge Utilities logo"/>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419872" y="3792611"/>
            <a:ext cx="900000" cy="518235"/>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Rocky Mountain Community Energy logo"/>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4593924" y="3901728"/>
            <a:ext cx="900000" cy="300000"/>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Tassa Energy logo"/>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1403648" y="4379638"/>
            <a:ext cx="900000" cy="362904"/>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UtilitySimple logo"/>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3419872" y="4484598"/>
            <a:ext cx="900000" cy="152984"/>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0" descr="Wetaskiwin Power logo"/>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5688224" y="4411090"/>
            <a:ext cx="900000" cy="30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taConnect logo"/>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6235992" y="1338498"/>
            <a:ext cx="900000" cy="32130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scend Energy logo"/>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7208200" y="1345826"/>
            <a:ext cx="900000" cy="2988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zgard Energy logo"/>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1403648" y="2108992"/>
            <a:ext cx="900000" cy="30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eadwaters Utility logo"/>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2411760" y="3375894"/>
            <a:ext cx="900000" cy="3000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8" descr="Regional Energy logo"/>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2411760" y="3786787"/>
            <a:ext cx="900000" cy="5298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1"/>
          <a:stretch>
            <a:fillRect/>
          </a:stretch>
        </p:blipFill>
        <p:spPr>
          <a:xfrm>
            <a:off x="323528" y="2082367"/>
            <a:ext cx="900000" cy="353250"/>
          </a:xfrm>
          <a:prstGeom prst="rect">
            <a:avLst/>
          </a:prstGeom>
        </p:spPr>
      </p:pic>
    </p:spTree>
    <p:extLst>
      <p:ext uri="{BB962C8B-B14F-4D97-AF65-F5344CB8AC3E}">
        <p14:creationId xmlns:p14="http://schemas.microsoft.com/office/powerpoint/2010/main" val="2517291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Regulated vs. Competitive Rates</a:t>
            </a:r>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graphicFrame>
        <p:nvGraphicFramePr>
          <p:cNvPr id="39" name="Table 38"/>
          <p:cNvGraphicFramePr>
            <a:graphicFrameLocks noGrp="1"/>
          </p:cNvGraphicFramePr>
          <p:nvPr>
            <p:extLst>
              <p:ext uri="{D42A27DB-BD31-4B8C-83A1-F6EECF244321}">
                <p14:modId xmlns:p14="http://schemas.microsoft.com/office/powerpoint/2010/main" val="1413831177"/>
              </p:ext>
            </p:extLst>
          </p:nvPr>
        </p:nvGraphicFramePr>
        <p:xfrm>
          <a:off x="539552" y="1250414"/>
          <a:ext cx="8064896" cy="3337560"/>
        </p:xfrm>
        <a:graphic>
          <a:graphicData uri="http://schemas.openxmlformats.org/drawingml/2006/table">
            <a:tbl>
              <a:tblPr firstRow="1" bandRow="1">
                <a:tableStyleId>{F5AB1C69-6EDB-4FF4-983F-18BD219EF322}</a:tableStyleId>
              </a:tblPr>
              <a:tblGrid>
                <a:gridCol w="4032448">
                  <a:extLst>
                    <a:ext uri="{9D8B030D-6E8A-4147-A177-3AD203B41FA5}">
                      <a16:colId xmlns:a16="http://schemas.microsoft.com/office/drawing/2014/main" val="488042804"/>
                    </a:ext>
                  </a:extLst>
                </a:gridCol>
                <a:gridCol w="4032448">
                  <a:extLst>
                    <a:ext uri="{9D8B030D-6E8A-4147-A177-3AD203B41FA5}">
                      <a16:colId xmlns:a16="http://schemas.microsoft.com/office/drawing/2014/main" val="3455053545"/>
                    </a:ext>
                  </a:extLst>
                </a:gridCol>
              </a:tblGrid>
              <a:tr h="370840">
                <a:tc>
                  <a:txBody>
                    <a:bodyPr/>
                    <a:lstStyle/>
                    <a:p>
                      <a:r>
                        <a:rPr lang="en-CA" sz="1600" dirty="0"/>
                        <a:t>Regulated Rate Option</a:t>
                      </a:r>
                    </a:p>
                  </a:txBody>
                  <a:tcPr/>
                </a:tc>
                <a:tc>
                  <a:txBody>
                    <a:bodyPr/>
                    <a:lstStyle/>
                    <a:p>
                      <a:r>
                        <a:rPr lang="en-CA" sz="1600" dirty="0"/>
                        <a:t>Competitive Rate</a:t>
                      </a:r>
                      <a:r>
                        <a:rPr lang="en-CA" sz="1600" baseline="0" dirty="0"/>
                        <a:t> Options</a:t>
                      </a:r>
                      <a:endParaRPr lang="en-CA" sz="1600" dirty="0"/>
                    </a:p>
                  </a:txBody>
                  <a:tcPr/>
                </a:tc>
                <a:extLst>
                  <a:ext uri="{0D108BD9-81ED-4DB2-BD59-A6C34878D82A}">
                    <a16:rowId xmlns:a16="http://schemas.microsoft.com/office/drawing/2014/main" val="41291082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6424A"/>
                          </a:solidFill>
                          <a:latin typeface="Arial" panose="020B0604020202020204" pitchFamily="34" charset="0"/>
                          <a:cs typeface="Arial" panose="020B0604020202020204" pitchFamily="34" charset="0"/>
                        </a:rPr>
                        <a:t>One provider in your area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6424A"/>
                          </a:solidFill>
                          <a:latin typeface="Arial" panose="020B0604020202020204" pitchFamily="34" charset="0"/>
                          <a:cs typeface="Arial" panose="020B0604020202020204" pitchFamily="34" charset="0"/>
                        </a:rPr>
                        <a:t>Choice of retailers</a:t>
                      </a:r>
                    </a:p>
                  </a:txBody>
                  <a:tcPr/>
                </a:tc>
                <a:extLst>
                  <a:ext uri="{0D108BD9-81ED-4DB2-BD59-A6C34878D82A}">
                    <a16:rowId xmlns:a16="http://schemas.microsoft.com/office/drawing/2014/main" val="41572195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6424A"/>
                          </a:solidFill>
                          <a:latin typeface="Arial" panose="020B0604020202020204" pitchFamily="34" charset="0"/>
                          <a:cs typeface="Arial" panose="020B0604020202020204" pitchFamily="34" charset="0"/>
                        </a:rPr>
                        <a:t>Rate set each month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6424A"/>
                          </a:solidFill>
                          <a:effectLst/>
                          <a:uLnTx/>
                          <a:uFillTx/>
                          <a:latin typeface="Arial" panose="020B0604020202020204" pitchFamily="34" charset="0"/>
                          <a:ea typeface="+mn-ea"/>
                          <a:cs typeface="Arial" panose="020B0604020202020204" pitchFamily="34" charset="0"/>
                        </a:rPr>
                        <a:t>Choice of fixed and variable rate</a:t>
                      </a:r>
                    </a:p>
                  </a:txBody>
                  <a:tcPr/>
                </a:tc>
                <a:extLst>
                  <a:ext uri="{0D108BD9-81ED-4DB2-BD59-A6C34878D82A}">
                    <a16:rowId xmlns:a16="http://schemas.microsoft.com/office/drawing/2014/main" val="30320285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6424A"/>
                          </a:solidFill>
                          <a:effectLst/>
                          <a:uLnTx/>
                          <a:uFillTx/>
                          <a:latin typeface="Arial" panose="020B0604020202020204" pitchFamily="34" charset="0"/>
                          <a:ea typeface="+mn-ea"/>
                          <a:cs typeface="Arial" panose="020B0604020202020204" pitchFamily="34" charset="0"/>
                        </a:rPr>
                        <a:t>Month-to-month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6424A"/>
                          </a:solidFill>
                          <a:effectLst/>
                          <a:uLnTx/>
                          <a:uFillTx/>
                          <a:latin typeface="Arial" panose="020B0604020202020204" pitchFamily="34" charset="0"/>
                          <a:ea typeface="+mn-ea"/>
                          <a:cs typeface="Arial" panose="020B0604020202020204" pitchFamily="34" charset="0"/>
                        </a:rPr>
                        <a:t>1-,3-,</a:t>
                      </a:r>
                      <a:r>
                        <a:rPr lang="en-US" sz="1600" dirty="0">
                          <a:solidFill>
                            <a:srgbClr val="36424A"/>
                          </a:solidFill>
                          <a:latin typeface="Arial" panose="020B0604020202020204" pitchFamily="34" charset="0"/>
                          <a:cs typeface="Arial" panose="020B0604020202020204" pitchFamily="34" charset="0"/>
                        </a:rPr>
                        <a:t>5-year contract options</a:t>
                      </a:r>
                      <a:endParaRPr kumimoji="0" lang="en-US" sz="1600" b="0" i="0" u="none" strike="noStrike" kern="1200" cap="none" spc="0" normalizeH="0" baseline="0" noProof="0" dirty="0">
                        <a:ln>
                          <a:noFill/>
                        </a:ln>
                        <a:solidFill>
                          <a:srgbClr val="36424A"/>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362581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6424A"/>
                          </a:solidFill>
                          <a:effectLst/>
                          <a:uLnTx/>
                          <a:uFillTx/>
                          <a:latin typeface="Arial" panose="020B0604020202020204" pitchFamily="34" charset="0"/>
                          <a:ea typeface="+mn-ea"/>
                          <a:cs typeface="Arial" panose="020B0604020202020204" pitchFamily="34" charset="0"/>
                        </a:rPr>
                        <a:t>No credit check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6424A"/>
                          </a:solidFill>
                          <a:latin typeface="Arial" panose="020B0604020202020204" pitchFamily="34" charset="0"/>
                          <a:cs typeface="Arial" panose="020B0604020202020204" pitchFamily="34" charset="0"/>
                        </a:rPr>
                        <a:t>May require a credit check</a:t>
                      </a:r>
                      <a:endParaRPr kumimoji="0" lang="en-US" sz="1600" b="0" i="0" u="none" strike="noStrike" kern="1200" cap="none" spc="0" normalizeH="0" baseline="0" noProof="0" dirty="0">
                        <a:ln>
                          <a:noFill/>
                        </a:ln>
                        <a:solidFill>
                          <a:srgbClr val="36424A"/>
                        </a:solidFill>
                        <a:effectLst/>
                        <a:uLnTx/>
                        <a:uFillTx/>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5333213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6424A"/>
                          </a:solidFill>
                          <a:latin typeface="Arial" panose="020B0604020202020204" pitchFamily="34" charset="0"/>
                          <a:cs typeface="Arial" panose="020B0604020202020204" pitchFamily="34" charset="0"/>
                        </a:rPr>
                        <a:t>May require deposit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6424A"/>
                          </a:solidFill>
                          <a:effectLst/>
                          <a:uLnTx/>
                          <a:uFillTx/>
                          <a:latin typeface="Arial" panose="020B0604020202020204" pitchFamily="34" charset="0"/>
                          <a:ea typeface="+mn-ea"/>
                          <a:cs typeface="Arial" panose="020B0604020202020204" pitchFamily="34" charset="0"/>
                        </a:rPr>
                        <a:t>Some companies offer bundled billing</a:t>
                      </a:r>
                    </a:p>
                  </a:txBody>
                  <a:tcPr/>
                </a:tc>
                <a:extLst>
                  <a:ext uri="{0D108BD9-81ED-4DB2-BD59-A6C34878D82A}">
                    <a16:rowId xmlns:a16="http://schemas.microsoft.com/office/drawing/2014/main" val="7903282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6424A"/>
                          </a:solidFill>
                          <a:latin typeface="Arial" panose="020B0604020202020204" pitchFamily="34" charset="0"/>
                          <a:cs typeface="Arial" panose="020B0604020202020204" pitchFamily="34" charset="0"/>
                        </a:rPr>
                        <a:t>Separate bills for heat and power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6424A"/>
                          </a:solidFill>
                          <a:latin typeface="Arial" panose="020B0604020202020204" pitchFamily="34" charset="0"/>
                          <a:cs typeface="Arial" panose="020B0604020202020204" pitchFamily="34" charset="0"/>
                        </a:rPr>
                        <a:t>Potential exit fees</a:t>
                      </a:r>
                    </a:p>
                  </a:txBody>
                  <a:tcPr/>
                </a:tc>
                <a:extLst>
                  <a:ext uri="{0D108BD9-81ED-4DB2-BD59-A6C34878D82A}">
                    <a16:rowId xmlns:a16="http://schemas.microsoft.com/office/drawing/2014/main" val="36773512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6424A"/>
                          </a:solidFill>
                          <a:latin typeface="Arial" panose="020B0604020202020204" pitchFamily="34" charset="0"/>
                          <a:cs typeface="Arial" panose="020B0604020202020204" pitchFamily="34" charset="0"/>
                        </a:rPr>
                        <a:t>No exit fees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36424A"/>
                          </a:solidFill>
                          <a:latin typeface="Arial" panose="020B0604020202020204" pitchFamily="34" charset="0"/>
                          <a:cs typeface="Arial" panose="020B0604020202020204" pitchFamily="34" charset="0"/>
                        </a:rPr>
                        <a:t>May offer incentives</a:t>
                      </a:r>
                    </a:p>
                  </a:txBody>
                  <a:tcPr/>
                </a:tc>
                <a:extLst>
                  <a:ext uri="{0D108BD9-81ED-4DB2-BD59-A6C34878D82A}">
                    <a16:rowId xmlns:a16="http://schemas.microsoft.com/office/drawing/2014/main" val="755232079"/>
                  </a:ext>
                </a:extLst>
              </a:tr>
              <a:tr h="370840">
                <a:tc>
                  <a:txBody>
                    <a:bodyPr/>
                    <a:lstStyle/>
                    <a:p>
                      <a:endParaRPr lang="en-C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rgbClr val="36424A"/>
                          </a:solidFill>
                          <a:latin typeface="Arial" panose="020B0604020202020204" pitchFamily="34" charset="0"/>
                          <a:cs typeface="Arial" panose="020B0604020202020204" pitchFamily="34" charset="0"/>
                        </a:rPr>
                        <a:t>Could be additional fees (membership)</a:t>
                      </a:r>
                      <a:endParaRPr lang="en-CA" sz="1600" dirty="0"/>
                    </a:p>
                  </a:txBody>
                  <a:tcPr/>
                </a:tc>
                <a:extLst>
                  <a:ext uri="{0D108BD9-81ED-4DB2-BD59-A6C34878D82A}">
                    <a16:rowId xmlns:a16="http://schemas.microsoft.com/office/drawing/2014/main" val="626965027"/>
                  </a:ext>
                </a:extLst>
              </a:tr>
            </a:tbl>
          </a:graphicData>
        </a:graphic>
      </p:graphicFrame>
    </p:spTree>
    <p:extLst>
      <p:ext uri="{BB962C8B-B14F-4D97-AF65-F5344CB8AC3E}">
        <p14:creationId xmlns:p14="http://schemas.microsoft.com/office/powerpoint/2010/main" val="2924533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2272915" y="1092908"/>
            <a:ext cx="4608514" cy="3913719"/>
          </a:xfrm>
          <a:prstGeom prst="rect">
            <a:avLst/>
          </a:prstGeom>
        </p:spPr>
      </p:pic>
      <p:sp>
        <p:nvSpPr>
          <p:cNvPr id="3" name="Title 2"/>
          <p:cNvSpPr>
            <a:spLocks noGrp="1"/>
          </p:cNvSpPr>
          <p:nvPr>
            <p:ph type="title"/>
          </p:nvPr>
        </p:nvSpPr>
        <p:spPr/>
        <p:txBody>
          <a:bodyPr/>
          <a:lstStyle/>
          <a:p>
            <a:r>
              <a:rPr lang="en-CA" dirty="0"/>
              <a:t>Cost Comparison Tool – Electricity Rates</a:t>
            </a:r>
          </a:p>
        </p:txBody>
      </p:sp>
      <p:sp>
        <p:nvSpPr>
          <p:cNvPr id="4" name="Slide Number Placeholder 3"/>
          <p:cNvSpPr>
            <a:spLocks noGrp="1"/>
          </p:cNvSpPr>
          <p:nvPr>
            <p:ph type="sldNum" sz="quarter" idx="4"/>
          </p:nvPr>
        </p:nvSpPr>
        <p:spPr/>
        <p:txBody>
          <a:bodyPr/>
          <a:lstStyle/>
          <a:p>
            <a:fld id="{3A2281A5-0AAD-5C43-9874-F8F3A9F5B29A}" type="slidenum">
              <a:rPr lang="en-US" smtClean="0"/>
              <a:pPr/>
              <a:t>17</a:t>
            </a:fld>
            <a:endParaRPr lang="en-US"/>
          </a:p>
        </p:txBody>
      </p:sp>
      <p:sp>
        <p:nvSpPr>
          <p:cNvPr id="16" name="Rectangle 15"/>
          <p:cNvSpPr/>
          <p:nvPr/>
        </p:nvSpPr>
        <p:spPr>
          <a:xfrm>
            <a:off x="3808232" y="1093208"/>
            <a:ext cx="763200" cy="3906000"/>
          </a:xfrm>
          <a:prstGeom prst="rect">
            <a:avLst/>
          </a:prstGeom>
          <a:noFill/>
          <a:ln>
            <a:solidFill>
              <a:srgbClr val="00A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4571432" y="1093208"/>
            <a:ext cx="763200" cy="3906000"/>
          </a:xfrm>
          <a:prstGeom prst="rect">
            <a:avLst/>
          </a:prstGeom>
          <a:noFill/>
          <a:ln>
            <a:solidFill>
              <a:srgbClr val="00A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5334632" y="1093208"/>
            <a:ext cx="763200" cy="3906000"/>
          </a:xfrm>
          <a:prstGeom prst="rect">
            <a:avLst/>
          </a:prstGeom>
          <a:noFill/>
          <a:ln>
            <a:solidFill>
              <a:srgbClr val="00A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p:cNvSpPr/>
          <p:nvPr/>
        </p:nvSpPr>
        <p:spPr>
          <a:xfrm>
            <a:off x="2255011" y="1425825"/>
            <a:ext cx="792000" cy="432000"/>
          </a:xfrm>
          <a:prstGeom prst="rect">
            <a:avLst/>
          </a:prstGeom>
          <a:solidFill>
            <a:schemeClr val="bg1"/>
          </a:solidFill>
          <a:ln>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Company A</a:t>
            </a:r>
          </a:p>
        </p:txBody>
      </p:sp>
      <p:sp>
        <p:nvSpPr>
          <p:cNvPr id="23" name="Rectangle 22"/>
          <p:cNvSpPr/>
          <p:nvPr/>
        </p:nvSpPr>
        <p:spPr>
          <a:xfrm>
            <a:off x="2255011" y="2057310"/>
            <a:ext cx="792000" cy="432000"/>
          </a:xfrm>
          <a:prstGeom prst="rect">
            <a:avLst/>
          </a:prstGeom>
          <a:solidFill>
            <a:schemeClr val="bg1"/>
          </a:solidFill>
          <a:ln>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Company B</a:t>
            </a:r>
          </a:p>
        </p:txBody>
      </p:sp>
      <p:sp>
        <p:nvSpPr>
          <p:cNvPr id="24" name="Rectangle 23"/>
          <p:cNvSpPr/>
          <p:nvPr/>
        </p:nvSpPr>
        <p:spPr>
          <a:xfrm>
            <a:off x="2255011" y="2666229"/>
            <a:ext cx="792000" cy="432000"/>
          </a:xfrm>
          <a:prstGeom prst="rect">
            <a:avLst/>
          </a:prstGeom>
          <a:solidFill>
            <a:schemeClr val="bg1"/>
          </a:solidFill>
          <a:ln>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Company C</a:t>
            </a:r>
          </a:p>
        </p:txBody>
      </p:sp>
      <p:sp>
        <p:nvSpPr>
          <p:cNvPr id="25" name="Rectangle 24"/>
          <p:cNvSpPr/>
          <p:nvPr/>
        </p:nvSpPr>
        <p:spPr>
          <a:xfrm>
            <a:off x="2255011" y="3271281"/>
            <a:ext cx="792000" cy="432000"/>
          </a:xfrm>
          <a:prstGeom prst="rect">
            <a:avLst/>
          </a:prstGeom>
          <a:solidFill>
            <a:schemeClr val="bg1"/>
          </a:solidFill>
          <a:ln>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Company D</a:t>
            </a:r>
          </a:p>
        </p:txBody>
      </p:sp>
      <p:sp>
        <p:nvSpPr>
          <p:cNvPr id="26" name="Rectangle 25"/>
          <p:cNvSpPr/>
          <p:nvPr/>
        </p:nvSpPr>
        <p:spPr>
          <a:xfrm>
            <a:off x="2255011" y="3867894"/>
            <a:ext cx="792000" cy="432000"/>
          </a:xfrm>
          <a:prstGeom prst="rect">
            <a:avLst/>
          </a:prstGeom>
          <a:solidFill>
            <a:schemeClr val="bg1"/>
          </a:solidFill>
          <a:ln>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Company E</a:t>
            </a:r>
          </a:p>
        </p:txBody>
      </p:sp>
      <p:sp>
        <p:nvSpPr>
          <p:cNvPr id="27" name="Rectangle 26"/>
          <p:cNvSpPr/>
          <p:nvPr/>
        </p:nvSpPr>
        <p:spPr>
          <a:xfrm>
            <a:off x="2255011" y="4515990"/>
            <a:ext cx="792000" cy="432000"/>
          </a:xfrm>
          <a:prstGeom prst="rect">
            <a:avLst/>
          </a:prstGeom>
          <a:solidFill>
            <a:schemeClr val="bg1"/>
          </a:solidFill>
          <a:ln>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a:solidFill>
                  <a:schemeClr val="tx1"/>
                </a:solidFill>
              </a:rPr>
              <a:t>Company F</a:t>
            </a:r>
          </a:p>
        </p:txBody>
      </p:sp>
    </p:spTree>
    <p:extLst>
      <p:ext uri="{BB962C8B-B14F-4D97-AF65-F5344CB8AC3E}">
        <p14:creationId xmlns:p14="http://schemas.microsoft.com/office/powerpoint/2010/main" val="157213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14547" b="-1"/>
          <a:stretch/>
        </p:blipFill>
        <p:spPr>
          <a:xfrm>
            <a:off x="2578775" y="1414173"/>
            <a:ext cx="4032782" cy="243408"/>
          </a:xfrm>
          <a:prstGeom prst="rect">
            <a:avLst/>
          </a:prstGeom>
        </p:spPr>
      </p:pic>
      <p:pic>
        <p:nvPicPr>
          <p:cNvPr id="23" name="Picture 22"/>
          <p:cNvPicPr>
            <a:picLocks noChangeAspect="1"/>
          </p:cNvPicPr>
          <p:nvPr/>
        </p:nvPicPr>
        <p:blipFill>
          <a:blip r:embed="rId4"/>
          <a:stretch>
            <a:fillRect/>
          </a:stretch>
        </p:blipFill>
        <p:spPr>
          <a:xfrm>
            <a:off x="5364569" y="1704635"/>
            <a:ext cx="1279064" cy="889106"/>
          </a:xfrm>
          <a:prstGeom prst="rect">
            <a:avLst/>
          </a:prstGeom>
        </p:spPr>
      </p:pic>
      <p:grpSp>
        <p:nvGrpSpPr>
          <p:cNvPr id="32" name="Group 31"/>
          <p:cNvGrpSpPr/>
          <p:nvPr/>
        </p:nvGrpSpPr>
        <p:grpSpPr>
          <a:xfrm>
            <a:off x="2600749" y="2656690"/>
            <a:ext cx="4026230" cy="2380255"/>
            <a:chOff x="2595860" y="2626073"/>
            <a:chExt cx="4026230" cy="2380255"/>
          </a:xfrm>
        </p:grpSpPr>
        <p:pic>
          <p:nvPicPr>
            <p:cNvPr id="30" name="Picture 29"/>
            <p:cNvPicPr>
              <a:picLocks noChangeAspect="1"/>
            </p:cNvPicPr>
            <p:nvPr/>
          </p:nvPicPr>
          <p:blipFill>
            <a:blip r:embed="rId5"/>
            <a:stretch>
              <a:fillRect/>
            </a:stretch>
          </p:blipFill>
          <p:spPr>
            <a:xfrm>
              <a:off x="3967161" y="2626728"/>
              <a:ext cx="1280414" cy="2379600"/>
            </a:xfrm>
            <a:prstGeom prst="rect">
              <a:avLst/>
            </a:prstGeom>
          </p:spPr>
        </p:pic>
        <p:pic>
          <p:nvPicPr>
            <p:cNvPr id="31" name="Picture 30"/>
            <p:cNvPicPr>
              <a:picLocks noChangeAspect="1"/>
            </p:cNvPicPr>
            <p:nvPr/>
          </p:nvPicPr>
          <p:blipFill>
            <a:blip r:embed="rId6"/>
            <a:stretch>
              <a:fillRect/>
            </a:stretch>
          </p:blipFill>
          <p:spPr>
            <a:xfrm>
              <a:off x="5313705" y="2626073"/>
              <a:ext cx="1308385" cy="2379600"/>
            </a:xfrm>
            <a:prstGeom prst="rect">
              <a:avLst/>
            </a:prstGeom>
          </p:spPr>
        </p:pic>
        <p:pic>
          <p:nvPicPr>
            <p:cNvPr id="24" name="Picture 23"/>
            <p:cNvPicPr>
              <a:picLocks noChangeAspect="1"/>
            </p:cNvPicPr>
            <p:nvPr/>
          </p:nvPicPr>
          <p:blipFill>
            <a:blip r:embed="rId7"/>
            <a:stretch>
              <a:fillRect/>
            </a:stretch>
          </p:blipFill>
          <p:spPr>
            <a:xfrm>
              <a:off x="2595860" y="2626073"/>
              <a:ext cx="1305171" cy="2380255"/>
            </a:xfrm>
            <a:prstGeom prst="rect">
              <a:avLst/>
            </a:prstGeom>
          </p:spPr>
        </p:pic>
      </p:grpSp>
      <p:pic>
        <p:nvPicPr>
          <p:cNvPr id="10" name="Picture 9"/>
          <p:cNvPicPr>
            <a:picLocks noChangeAspect="1"/>
          </p:cNvPicPr>
          <p:nvPr/>
        </p:nvPicPr>
        <p:blipFill>
          <a:blip r:embed="rId8"/>
          <a:stretch>
            <a:fillRect/>
          </a:stretch>
        </p:blipFill>
        <p:spPr>
          <a:xfrm>
            <a:off x="2578775" y="1700960"/>
            <a:ext cx="1297667" cy="465426"/>
          </a:xfrm>
          <a:prstGeom prst="rect">
            <a:avLst/>
          </a:prstGeom>
        </p:spPr>
      </p:pic>
      <p:pic>
        <p:nvPicPr>
          <p:cNvPr id="15" name="Picture 14"/>
          <p:cNvPicPr>
            <a:picLocks noChangeAspect="1"/>
          </p:cNvPicPr>
          <p:nvPr/>
        </p:nvPicPr>
        <p:blipFill>
          <a:blip r:embed="rId9"/>
          <a:stretch>
            <a:fillRect/>
          </a:stretch>
        </p:blipFill>
        <p:spPr>
          <a:xfrm>
            <a:off x="3951318" y="1700960"/>
            <a:ext cx="1238294" cy="539866"/>
          </a:xfrm>
          <a:prstGeom prst="rect">
            <a:avLst/>
          </a:prstGeom>
        </p:spPr>
      </p:pic>
      <p:sp>
        <p:nvSpPr>
          <p:cNvPr id="3" name="Title 2"/>
          <p:cNvSpPr>
            <a:spLocks noGrp="1"/>
          </p:cNvSpPr>
          <p:nvPr>
            <p:ph type="title"/>
          </p:nvPr>
        </p:nvSpPr>
        <p:spPr/>
        <p:txBody>
          <a:bodyPr/>
          <a:lstStyle/>
          <a:p>
            <a:r>
              <a:rPr lang="en-CA" dirty="0"/>
              <a:t>Cost Comparison Tool – Compare Plans</a:t>
            </a:r>
          </a:p>
        </p:txBody>
      </p:sp>
      <p:sp>
        <p:nvSpPr>
          <p:cNvPr id="4" name="Slide Number Placeholder 3"/>
          <p:cNvSpPr>
            <a:spLocks noGrp="1"/>
          </p:cNvSpPr>
          <p:nvPr>
            <p:ph type="sldNum" sz="quarter" idx="4"/>
          </p:nvPr>
        </p:nvSpPr>
        <p:spPr/>
        <p:txBody>
          <a:bodyPr/>
          <a:lstStyle/>
          <a:p>
            <a:fld id="{3A2281A5-0AAD-5C43-9874-F8F3A9F5B29A}" type="slidenum">
              <a:rPr lang="en-US" smtClean="0"/>
              <a:pPr/>
              <a:t>18</a:t>
            </a:fld>
            <a:endParaRPr lang="en-US"/>
          </a:p>
        </p:txBody>
      </p:sp>
      <p:sp>
        <p:nvSpPr>
          <p:cNvPr id="11" name="Rectangle 10"/>
          <p:cNvSpPr/>
          <p:nvPr/>
        </p:nvSpPr>
        <p:spPr>
          <a:xfrm>
            <a:off x="2568140" y="1698013"/>
            <a:ext cx="1332000" cy="895728"/>
          </a:xfrm>
          <a:prstGeom prst="rect">
            <a:avLst/>
          </a:prstGeom>
          <a:noFill/>
          <a:ln w="19050">
            <a:solidFill>
              <a:srgbClr val="00A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3945242" y="1698013"/>
            <a:ext cx="1332000" cy="895728"/>
          </a:xfrm>
          <a:prstGeom prst="rect">
            <a:avLst/>
          </a:prstGeom>
          <a:noFill/>
          <a:ln w="19050">
            <a:solidFill>
              <a:srgbClr val="00A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5329131" y="1698013"/>
            <a:ext cx="1332000" cy="895728"/>
          </a:xfrm>
          <a:prstGeom prst="rect">
            <a:avLst/>
          </a:prstGeom>
          <a:noFill/>
          <a:ln w="19050">
            <a:solidFill>
              <a:srgbClr val="00A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2568140" y="1418518"/>
            <a:ext cx="1332000" cy="250918"/>
          </a:xfrm>
          <a:prstGeom prst="rect">
            <a:avLst/>
          </a:prstGeom>
          <a:noFill/>
          <a:ln w="19050">
            <a:solidFill>
              <a:srgbClr val="00A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ectangle 20"/>
          <p:cNvSpPr/>
          <p:nvPr/>
        </p:nvSpPr>
        <p:spPr>
          <a:xfrm>
            <a:off x="3945242" y="1418518"/>
            <a:ext cx="1332000" cy="250918"/>
          </a:xfrm>
          <a:prstGeom prst="rect">
            <a:avLst/>
          </a:prstGeom>
          <a:noFill/>
          <a:ln w="19050">
            <a:solidFill>
              <a:srgbClr val="00A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5329131" y="1418518"/>
            <a:ext cx="1332000" cy="250918"/>
          </a:xfrm>
          <a:prstGeom prst="rect">
            <a:avLst/>
          </a:prstGeom>
          <a:noFill/>
          <a:ln w="19050">
            <a:solidFill>
              <a:srgbClr val="00A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2568140" y="2634173"/>
            <a:ext cx="4092991" cy="2412000"/>
          </a:xfrm>
          <a:prstGeom prst="rect">
            <a:avLst/>
          </a:prstGeom>
          <a:noFill/>
          <a:ln w="19050">
            <a:solidFill>
              <a:srgbClr val="00A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p:nvPr/>
        </p:nvSpPr>
        <p:spPr>
          <a:xfrm>
            <a:off x="2561608" y="1094341"/>
            <a:ext cx="1332000" cy="288000"/>
          </a:xfrm>
          <a:prstGeom prst="rect">
            <a:avLst/>
          </a:prstGeom>
          <a:noFill/>
          <a:ln w="19050">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chemeClr val="bg1">
                    <a:lumMod val="50000"/>
                  </a:schemeClr>
                </a:solidFill>
              </a:rPr>
              <a:t>Company A</a:t>
            </a:r>
          </a:p>
        </p:txBody>
      </p:sp>
      <p:sp>
        <p:nvSpPr>
          <p:cNvPr id="35" name="Rectangle 34"/>
          <p:cNvSpPr/>
          <p:nvPr/>
        </p:nvSpPr>
        <p:spPr>
          <a:xfrm>
            <a:off x="5322344" y="1094341"/>
            <a:ext cx="1332000" cy="288000"/>
          </a:xfrm>
          <a:prstGeom prst="rect">
            <a:avLst/>
          </a:prstGeom>
          <a:noFill/>
          <a:ln w="19050">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chemeClr val="bg1">
                    <a:lumMod val="50000"/>
                  </a:schemeClr>
                </a:solidFill>
              </a:rPr>
              <a:t>Company C</a:t>
            </a:r>
          </a:p>
        </p:txBody>
      </p:sp>
      <p:sp>
        <p:nvSpPr>
          <p:cNvPr id="36" name="Rectangle 35"/>
          <p:cNvSpPr/>
          <p:nvPr/>
        </p:nvSpPr>
        <p:spPr>
          <a:xfrm>
            <a:off x="3945242" y="1094341"/>
            <a:ext cx="1332000" cy="288000"/>
          </a:xfrm>
          <a:prstGeom prst="rect">
            <a:avLst/>
          </a:prstGeom>
          <a:noFill/>
          <a:ln w="19050">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chemeClr val="bg1">
                    <a:lumMod val="50000"/>
                  </a:schemeClr>
                </a:solidFill>
              </a:rPr>
              <a:t>Company B</a:t>
            </a:r>
          </a:p>
        </p:txBody>
      </p:sp>
    </p:spTree>
    <p:extLst>
      <p:ext uri="{BB962C8B-B14F-4D97-AF65-F5344CB8AC3E}">
        <p14:creationId xmlns:p14="http://schemas.microsoft.com/office/powerpoint/2010/main" val="259721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49"/>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249"/>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2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1"/>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9" grpId="0" animBg="1"/>
      <p:bldP spid="19" grpId="1" animBg="1"/>
      <p:bldP spid="20" grpId="0" animBg="1"/>
      <p:bldP spid="20" grpId="1" animBg="1"/>
      <p:bldP spid="21" grpId="0" animBg="1"/>
      <p:bldP spid="21" grpId="1" animBg="1"/>
      <p:bldP spid="22" grpId="0" animBg="1"/>
      <p:bldP spid="22" grpId="1"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7F51-059A-4248-A7B9-14BE72ECCBBE}"/>
              </a:ext>
            </a:extLst>
          </p:cNvPr>
          <p:cNvSpPr>
            <a:spLocks noGrp="1"/>
          </p:cNvSpPr>
          <p:nvPr>
            <p:ph type="ctrTitle"/>
          </p:nvPr>
        </p:nvSpPr>
        <p:spPr/>
        <p:txBody>
          <a:bodyPr/>
          <a:lstStyle/>
          <a:p>
            <a:r>
              <a:rPr lang="en-US" dirty="0"/>
              <a:t> Saving Money on Utilities</a:t>
            </a:r>
          </a:p>
        </p:txBody>
      </p:sp>
      <p:sp>
        <p:nvSpPr>
          <p:cNvPr id="4" name="Slide Number Placeholder 3">
            <a:extLst>
              <a:ext uri="{FF2B5EF4-FFF2-40B4-BE49-F238E27FC236}">
                <a16:creationId xmlns:a16="http://schemas.microsoft.com/office/drawing/2014/main" id="{4F62868F-E498-6841-BEA8-9D07CEB496F5}"/>
              </a:ext>
            </a:extLst>
          </p:cNvPr>
          <p:cNvSpPr>
            <a:spLocks noGrp="1"/>
          </p:cNvSpPr>
          <p:nvPr>
            <p:ph type="sldNum" sz="quarter" idx="4"/>
          </p:nvPr>
        </p:nvSpPr>
        <p:spPr/>
        <p:txBody>
          <a:bodyPr/>
          <a:lstStyle/>
          <a:p>
            <a:fld id="{3A2281A5-0AAD-5C43-9874-F8F3A9F5B29A}" type="slidenum">
              <a:rPr lang="en-US" smtClean="0"/>
              <a:pPr/>
              <a:t>19</a:t>
            </a:fld>
            <a:endParaRPr lang="en-US"/>
          </a:p>
        </p:txBody>
      </p:sp>
    </p:spTree>
    <p:extLst>
      <p:ext uri="{BB962C8B-B14F-4D97-AF65-F5344CB8AC3E}">
        <p14:creationId xmlns:p14="http://schemas.microsoft.com/office/powerpoint/2010/main" val="94560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760748" y="2665889"/>
            <a:ext cx="7632848" cy="1872208"/>
          </a:xfrm>
        </p:spPr>
        <p:txBody>
          <a:bodyPr/>
          <a:lstStyle/>
          <a:p>
            <a:r>
              <a:rPr lang="en-CA" dirty="0"/>
              <a:t>Established in October 2003</a:t>
            </a:r>
          </a:p>
          <a:p>
            <a:r>
              <a:rPr lang="en-US" dirty="0"/>
              <a:t>Ministry of Affordability &amp; Utilities</a:t>
            </a:r>
          </a:p>
          <a:p>
            <a:r>
              <a:rPr lang="en-US" dirty="0"/>
              <a:t>Represents interests of Alberta’s electricity and natural gas consumers</a:t>
            </a:r>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US" dirty="0"/>
              <a:t>What is the Utilities Consumer Advocate?</a:t>
            </a:r>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grpSp>
        <p:nvGrpSpPr>
          <p:cNvPr id="16" name="Group 15"/>
          <p:cNvGrpSpPr/>
          <p:nvPr/>
        </p:nvGrpSpPr>
        <p:grpSpPr>
          <a:xfrm>
            <a:off x="2207623" y="1491630"/>
            <a:ext cx="4739098" cy="1010701"/>
            <a:chOff x="1423098" y="1442294"/>
            <a:chExt cx="4739098" cy="1010701"/>
          </a:xfrm>
        </p:grpSpPr>
        <p:grpSp>
          <p:nvGrpSpPr>
            <p:cNvPr id="5" name="Group 4"/>
            <p:cNvGrpSpPr/>
            <p:nvPr/>
          </p:nvGrpSpPr>
          <p:grpSpPr>
            <a:xfrm>
              <a:off x="1423098" y="1442294"/>
              <a:ext cx="1415772" cy="1010701"/>
              <a:chOff x="1761023" y="4011990"/>
              <a:chExt cx="1415772" cy="1010701"/>
            </a:xfrm>
          </p:grpSpPr>
          <p:pic>
            <p:nvPicPr>
              <p:cNvPr id="6" name="Picture 5"/>
              <p:cNvPicPr>
                <a:picLocks/>
              </p:cNvPicPr>
              <p:nvPr/>
            </p:nvPicPr>
            <p:blipFill>
              <a:blip r:embed="rId3"/>
              <a:stretch>
                <a:fillRect/>
              </a:stretch>
            </p:blipFill>
            <p:spPr>
              <a:xfrm>
                <a:off x="2108909" y="4011990"/>
                <a:ext cx="720000" cy="720000"/>
              </a:xfrm>
              <a:prstGeom prst="rect">
                <a:avLst/>
              </a:prstGeom>
            </p:spPr>
          </p:pic>
          <p:sp>
            <p:nvSpPr>
              <p:cNvPr id="8" name="Rectangle 7"/>
              <p:cNvSpPr/>
              <p:nvPr/>
            </p:nvSpPr>
            <p:spPr>
              <a:xfrm>
                <a:off x="1761023" y="4653359"/>
                <a:ext cx="1415772"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800" b="1" i="0" u="none" strike="noStrike" kern="1200" cap="none" spc="0" normalizeH="0" baseline="0" noProof="0" dirty="0">
                    <a:ln>
                      <a:noFill/>
                    </a:ln>
                    <a:solidFill>
                      <a:srgbClr val="77B800"/>
                    </a:solidFill>
                    <a:effectLst/>
                    <a:uLnTx/>
                    <a:uFillTx/>
                    <a:latin typeface="HelveticaNeueLT Std"/>
                    <a:ea typeface="+mn-ea"/>
                    <a:cs typeface="Arial" charset="0"/>
                  </a:rPr>
                  <a:t>Residential</a:t>
                </a:r>
              </a:p>
            </p:txBody>
          </p:sp>
        </p:grpSp>
        <p:grpSp>
          <p:nvGrpSpPr>
            <p:cNvPr id="9" name="Group 8"/>
            <p:cNvGrpSpPr/>
            <p:nvPr/>
          </p:nvGrpSpPr>
          <p:grpSpPr>
            <a:xfrm>
              <a:off x="3180941" y="1442294"/>
              <a:ext cx="1890261" cy="1010701"/>
              <a:chOff x="2990589" y="4011990"/>
              <a:chExt cx="1890261" cy="1010701"/>
            </a:xfrm>
          </p:grpSpPr>
          <p:pic>
            <p:nvPicPr>
              <p:cNvPr id="10" name="Picture 9"/>
              <p:cNvPicPr>
                <a:picLocks/>
              </p:cNvPicPr>
              <p:nvPr/>
            </p:nvPicPr>
            <p:blipFill>
              <a:blip r:embed="rId4"/>
              <a:stretch>
                <a:fillRect/>
              </a:stretch>
            </p:blipFill>
            <p:spPr>
              <a:xfrm>
                <a:off x="3605144" y="4011990"/>
                <a:ext cx="720000" cy="720000"/>
              </a:xfrm>
              <a:prstGeom prst="rect">
                <a:avLst/>
              </a:prstGeom>
            </p:spPr>
          </p:pic>
          <p:sp>
            <p:nvSpPr>
              <p:cNvPr id="11" name="Rectangle 10"/>
              <p:cNvSpPr/>
              <p:nvPr/>
            </p:nvSpPr>
            <p:spPr>
              <a:xfrm>
                <a:off x="2990589" y="4653359"/>
                <a:ext cx="1890261"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AAD2"/>
                    </a:solidFill>
                    <a:effectLst/>
                    <a:uLnTx/>
                    <a:uFillTx/>
                    <a:latin typeface="HelveticaNeueLT Std"/>
                    <a:ea typeface="+mn-ea"/>
                    <a:cs typeface="Arial" charset="0"/>
                  </a:rPr>
                  <a:t>Small Business</a:t>
                </a:r>
                <a:endParaRPr kumimoji="0" lang="en-CA" sz="1800" b="1" i="0" u="none" strike="noStrike" kern="1200" cap="none" spc="0" normalizeH="0" baseline="0" noProof="0" dirty="0">
                  <a:ln>
                    <a:noFill/>
                  </a:ln>
                  <a:solidFill>
                    <a:srgbClr val="00AAD2"/>
                  </a:solidFill>
                  <a:effectLst/>
                  <a:uLnTx/>
                  <a:uFillTx/>
                  <a:latin typeface="HelveticaNeueLT Std"/>
                  <a:ea typeface="+mn-ea"/>
                  <a:cs typeface="Arial" charset="0"/>
                </a:endParaRPr>
              </a:p>
            </p:txBody>
          </p:sp>
        </p:grpSp>
        <p:grpSp>
          <p:nvGrpSpPr>
            <p:cNvPr id="12" name="Group 11"/>
            <p:cNvGrpSpPr/>
            <p:nvPr/>
          </p:nvGrpSpPr>
          <p:grpSpPr>
            <a:xfrm>
              <a:off x="5413273" y="1442294"/>
              <a:ext cx="748923" cy="1010701"/>
              <a:chOff x="4678561" y="4007209"/>
              <a:chExt cx="748923" cy="1010701"/>
            </a:xfrm>
          </p:grpSpPr>
          <p:pic>
            <p:nvPicPr>
              <p:cNvPr id="13" name="Picture 12"/>
              <p:cNvPicPr>
                <a:picLocks/>
              </p:cNvPicPr>
              <p:nvPr/>
            </p:nvPicPr>
            <p:blipFill>
              <a:blip r:embed="rId5"/>
              <a:stretch>
                <a:fillRect/>
              </a:stretch>
            </p:blipFill>
            <p:spPr>
              <a:xfrm>
                <a:off x="4690551" y="4011990"/>
                <a:ext cx="720000" cy="720000"/>
              </a:xfrm>
              <a:prstGeom prst="rect">
                <a:avLst/>
              </a:prstGeom>
            </p:spPr>
          </p:pic>
          <p:sp>
            <p:nvSpPr>
              <p:cNvPr id="14" name="Rectangle 13"/>
              <p:cNvSpPr/>
              <p:nvPr/>
            </p:nvSpPr>
            <p:spPr>
              <a:xfrm>
                <a:off x="4678561" y="4648578"/>
                <a:ext cx="748923"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7900"/>
                    </a:solidFill>
                    <a:effectLst/>
                    <a:uLnTx/>
                    <a:uFillTx/>
                    <a:latin typeface="HelveticaNeueLT Std"/>
                    <a:ea typeface="+mn-ea"/>
                    <a:cs typeface="Arial" charset="0"/>
                  </a:rPr>
                  <a:t>Farm</a:t>
                </a:r>
                <a:endParaRPr kumimoji="0" lang="en-CA" sz="1800" b="1" i="0" u="none" strike="noStrike" kern="1200" cap="none" spc="0" normalizeH="0" baseline="0" noProof="0" dirty="0">
                  <a:ln>
                    <a:noFill/>
                  </a:ln>
                  <a:solidFill>
                    <a:srgbClr val="FF7900"/>
                  </a:solidFill>
                  <a:effectLst/>
                  <a:uLnTx/>
                  <a:uFillTx/>
                  <a:latin typeface="HelveticaNeueLT Std"/>
                  <a:ea typeface="+mn-ea"/>
                  <a:cs typeface="Arial" charset="0"/>
                </a:endParaRPr>
              </a:p>
            </p:txBody>
          </p:sp>
          <p:pic>
            <p:nvPicPr>
              <p:cNvPr id="15" name="Picture 14"/>
              <p:cNvPicPr>
                <a:picLocks/>
              </p:cNvPicPr>
              <p:nvPr/>
            </p:nvPicPr>
            <p:blipFill>
              <a:blip r:embed="rId5"/>
              <a:stretch>
                <a:fillRect/>
              </a:stretch>
            </p:blipFill>
            <p:spPr>
              <a:xfrm>
                <a:off x="4693022" y="4007209"/>
                <a:ext cx="720000" cy="720000"/>
              </a:xfrm>
              <a:prstGeom prst="rect">
                <a:avLst/>
              </a:prstGeom>
            </p:spPr>
          </p:pic>
        </p:grpSp>
      </p:grpSp>
    </p:spTree>
    <p:extLst>
      <p:ext uri="{BB962C8B-B14F-4D97-AF65-F5344CB8AC3E}">
        <p14:creationId xmlns:p14="http://schemas.microsoft.com/office/powerpoint/2010/main" val="1644613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Reducing your usage</a:t>
            </a:r>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20</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sp>
        <p:nvSpPr>
          <p:cNvPr id="1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755576" y="1512423"/>
            <a:ext cx="7632848" cy="2859527"/>
          </a:xfrm>
        </p:spPr>
        <p:txBody>
          <a:bodyPr/>
          <a:lstStyle/>
          <a:p>
            <a:r>
              <a:rPr lang="en-US" dirty="0"/>
              <a:t>Colder months</a:t>
            </a:r>
          </a:p>
          <a:p>
            <a:pPr marL="0" indent="0">
              <a:buNone/>
            </a:pPr>
            <a:endParaRPr lang="en-US" dirty="0"/>
          </a:p>
          <a:p>
            <a:r>
              <a:rPr lang="en-US" dirty="0"/>
              <a:t>Electrical efficiency</a:t>
            </a:r>
          </a:p>
          <a:p>
            <a:endParaRPr lang="en-US" dirty="0"/>
          </a:p>
          <a:p>
            <a:r>
              <a:rPr lang="en-US" dirty="0"/>
              <a:t>Heating and cooling efficiency</a:t>
            </a:r>
          </a:p>
          <a:p>
            <a:endParaRPr lang="en-US" dirty="0"/>
          </a:p>
          <a:p>
            <a:r>
              <a:rPr lang="en-US" dirty="0"/>
              <a:t>Water efficiency</a:t>
            </a:r>
          </a:p>
        </p:txBody>
      </p:sp>
    </p:spTree>
    <p:extLst>
      <p:ext uri="{BB962C8B-B14F-4D97-AF65-F5344CB8AC3E}">
        <p14:creationId xmlns:p14="http://schemas.microsoft.com/office/powerpoint/2010/main" val="1825182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7F51-059A-4248-A7B9-14BE72ECCBBE}"/>
              </a:ext>
            </a:extLst>
          </p:cNvPr>
          <p:cNvSpPr>
            <a:spLocks noGrp="1"/>
          </p:cNvSpPr>
          <p:nvPr>
            <p:ph type="ctrTitle"/>
          </p:nvPr>
        </p:nvSpPr>
        <p:spPr/>
        <p:txBody>
          <a:bodyPr/>
          <a:lstStyle/>
          <a:p>
            <a:r>
              <a:rPr lang="en-US" dirty="0"/>
              <a:t>Winter Utilities Reconnection Program</a:t>
            </a:r>
          </a:p>
        </p:txBody>
      </p:sp>
      <p:sp>
        <p:nvSpPr>
          <p:cNvPr id="4" name="Slide Number Placeholder 3">
            <a:extLst>
              <a:ext uri="{FF2B5EF4-FFF2-40B4-BE49-F238E27FC236}">
                <a16:creationId xmlns:a16="http://schemas.microsoft.com/office/drawing/2014/main" id="{4F62868F-E498-6841-BEA8-9D07CEB496F5}"/>
              </a:ext>
            </a:extLst>
          </p:cNvPr>
          <p:cNvSpPr>
            <a:spLocks noGrp="1"/>
          </p:cNvSpPr>
          <p:nvPr>
            <p:ph type="sldNum" sz="quarter" idx="4"/>
          </p:nvPr>
        </p:nvSpPr>
        <p:spPr/>
        <p:txBody>
          <a:bodyPr/>
          <a:lstStyle/>
          <a:p>
            <a:fld id="{3A2281A5-0AAD-5C43-9874-F8F3A9F5B29A}" type="slidenum">
              <a:rPr lang="en-US" smtClean="0"/>
              <a:pPr/>
              <a:t>21</a:t>
            </a:fld>
            <a:endParaRPr lang="en-US"/>
          </a:p>
        </p:txBody>
      </p:sp>
    </p:spTree>
    <p:extLst>
      <p:ext uri="{BB962C8B-B14F-4D97-AF65-F5344CB8AC3E}">
        <p14:creationId xmlns:p14="http://schemas.microsoft.com/office/powerpoint/2010/main" val="2228020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Winter Utilities Reconnection Program</a:t>
            </a:r>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22</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sp>
        <p:nvSpPr>
          <p:cNvPr id="12" name="Content Placeholder 1">
            <a:extLst>
              <a:ext uri="{FF2B5EF4-FFF2-40B4-BE49-F238E27FC236}">
                <a16:creationId xmlns:a16="http://schemas.microsoft.com/office/drawing/2014/main" id="{C37061FF-74AE-E34D-A4BE-C6A553A80BB3}"/>
              </a:ext>
            </a:extLst>
          </p:cNvPr>
          <p:cNvSpPr>
            <a:spLocks noGrp="1"/>
          </p:cNvSpPr>
          <p:nvPr>
            <p:ph idx="1"/>
          </p:nvPr>
        </p:nvSpPr>
        <p:spPr>
          <a:xfrm>
            <a:off x="755576" y="1512423"/>
            <a:ext cx="7632848" cy="2859527"/>
          </a:xfrm>
        </p:spPr>
        <p:txBody>
          <a:bodyPr/>
          <a:lstStyle/>
          <a:p>
            <a:r>
              <a:rPr lang="en-US" dirty="0"/>
              <a:t>Winter Rules</a:t>
            </a:r>
          </a:p>
          <a:p>
            <a:pPr lvl="1"/>
            <a:r>
              <a:rPr lang="en-US" b="0" baseline="0" dirty="0"/>
              <a:t>electricity October 15 – April 15;</a:t>
            </a:r>
          </a:p>
          <a:p>
            <a:pPr lvl="1"/>
            <a:r>
              <a:rPr lang="en-US" b="0" baseline="0" dirty="0"/>
              <a:t>natural gas November 1 – April 15</a:t>
            </a:r>
          </a:p>
          <a:p>
            <a:pPr marL="0" indent="0">
              <a:buNone/>
            </a:pPr>
            <a:endParaRPr lang="en-US" dirty="0"/>
          </a:p>
          <a:p>
            <a:r>
              <a:rPr lang="en-US" dirty="0"/>
              <a:t>We can help!</a:t>
            </a:r>
          </a:p>
        </p:txBody>
      </p:sp>
    </p:spTree>
    <p:extLst>
      <p:ext uri="{BB962C8B-B14F-4D97-AF65-F5344CB8AC3E}">
        <p14:creationId xmlns:p14="http://schemas.microsoft.com/office/powerpoint/2010/main" val="1781391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Electricity and Natural Gas Trends</a:t>
            </a:r>
          </a:p>
        </p:txBody>
      </p:sp>
      <p:sp>
        <p:nvSpPr>
          <p:cNvPr id="4" name="Slide Number Placeholder 3"/>
          <p:cNvSpPr>
            <a:spLocks noGrp="1"/>
          </p:cNvSpPr>
          <p:nvPr>
            <p:ph type="sldNum" sz="quarter" idx="4"/>
          </p:nvPr>
        </p:nvSpPr>
        <p:spPr/>
        <p:txBody>
          <a:bodyPr/>
          <a:lstStyle/>
          <a:p>
            <a:fld id="{3A2281A5-0AAD-5C43-9874-F8F3A9F5B29A}" type="slidenum">
              <a:rPr lang="en-US" smtClean="0"/>
              <a:pPr/>
              <a:t>23</a:t>
            </a:fld>
            <a:endParaRPr lang="en-US"/>
          </a:p>
        </p:txBody>
      </p:sp>
    </p:spTree>
    <p:extLst>
      <p:ext uri="{BB962C8B-B14F-4D97-AF65-F5344CB8AC3E}">
        <p14:creationId xmlns:p14="http://schemas.microsoft.com/office/powerpoint/2010/main" val="2379712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Average Electricity Regulated Rates (¢/kWh)</a:t>
            </a:r>
          </a:p>
        </p:txBody>
      </p:sp>
      <p:sp>
        <p:nvSpPr>
          <p:cNvPr id="4" name="Slide Number Placeholder 3"/>
          <p:cNvSpPr>
            <a:spLocks noGrp="1"/>
          </p:cNvSpPr>
          <p:nvPr>
            <p:ph type="sldNum" sz="quarter" idx="4"/>
          </p:nvPr>
        </p:nvSpPr>
        <p:spPr/>
        <p:txBody>
          <a:bodyPr/>
          <a:lstStyle/>
          <a:p>
            <a:fld id="{3A2281A5-0AAD-5C43-9874-F8F3A9F5B29A}" type="slidenum">
              <a:rPr lang="en-US" smtClean="0"/>
              <a:pPr/>
              <a:t>24</a:t>
            </a:fld>
            <a:endParaRPr lang="en-US"/>
          </a:p>
        </p:txBody>
      </p:sp>
      <p:graphicFrame>
        <p:nvGraphicFramePr>
          <p:cNvPr id="2" name="Table 1"/>
          <p:cNvGraphicFramePr>
            <a:graphicFrameLocks noGrp="1"/>
          </p:cNvGraphicFramePr>
          <p:nvPr/>
        </p:nvGraphicFramePr>
        <p:xfrm>
          <a:off x="1327567" y="1107533"/>
          <a:ext cx="6499210" cy="3733800"/>
        </p:xfrm>
        <a:graphic>
          <a:graphicData uri="http://schemas.openxmlformats.org/drawingml/2006/table">
            <a:tbl>
              <a:tblPr firstRow="1" bandRow="1">
                <a:tableStyleId>{F5AB1C69-6EDB-4FF4-983F-18BD219EF322}</a:tableStyleId>
              </a:tblPr>
              <a:tblGrid>
                <a:gridCol w="1299842">
                  <a:extLst>
                    <a:ext uri="{9D8B030D-6E8A-4147-A177-3AD203B41FA5}">
                      <a16:colId xmlns:a16="http://schemas.microsoft.com/office/drawing/2014/main" val="588869957"/>
                    </a:ext>
                  </a:extLst>
                </a:gridCol>
                <a:gridCol w="1299842">
                  <a:extLst>
                    <a:ext uri="{9D8B030D-6E8A-4147-A177-3AD203B41FA5}">
                      <a16:colId xmlns:a16="http://schemas.microsoft.com/office/drawing/2014/main" val="3151653691"/>
                    </a:ext>
                  </a:extLst>
                </a:gridCol>
                <a:gridCol w="1299842">
                  <a:extLst>
                    <a:ext uri="{9D8B030D-6E8A-4147-A177-3AD203B41FA5}">
                      <a16:colId xmlns:a16="http://schemas.microsoft.com/office/drawing/2014/main" val="3153382344"/>
                    </a:ext>
                  </a:extLst>
                </a:gridCol>
                <a:gridCol w="1299842">
                  <a:extLst>
                    <a:ext uri="{9D8B030D-6E8A-4147-A177-3AD203B41FA5}">
                      <a16:colId xmlns:a16="http://schemas.microsoft.com/office/drawing/2014/main" val="2092043674"/>
                    </a:ext>
                  </a:extLst>
                </a:gridCol>
                <a:gridCol w="1299842">
                  <a:extLst>
                    <a:ext uri="{9D8B030D-6E8A-4147-A177-3AD203B41FA5}">
                      <a16:colId xmlns:a16="http://schemas.microsoft.com/office/drawing/2014/main" val="959226039"/>
                    </a:ext>
                  </a:extLst>
                </a:gridCol>
              </a:tblGrid>
              <a:tr h="0">
                <a:tc>
                  <a:txBody>
                    <a:bodyPr/>
                    <a:lstStyle/>
                    <a:p>
                      <a:endParaRPr lang="en-CA" sz="1150" dirty="0">
                        <a:latin typeface="Arial" panose="020B0604020202020204" pitchFamily="34" charset="0"/>
                        <a:cs typeface="Arial" panose="020B0604020202020204" pitchFamily="34" charset="0"/>
                      </a:endParaRPr>
                    </a:p>
                  </a:txBody>
                  <a:tcPr/>
                </a:tc>
                <a:tc>
                  <a:txBody>
                    <a:bodyPr/>
                    <a:lstStyle/>
                    <a:p>
                      <a:pPr algn="ctr"/>
                      <a:r>
                        <a:rPr lang="en-CA" sz="1150" dirty="0">
                          <a:latin typeface="Arial" panose="020B0604020202020204" pitchFamily="34" charset="0"/>
                          <a:cs typeface="Arial" panose="020B0604020202020204" pitchFamily="34" charset="0"/>
                        </a:rPr>
                        <a:t>2020</a:t>
                      </a:r>
                    </a:p>
                  </a:txBody>
                  <a:tcPr/>
                </a:tc>
                <a:tc>
                  <a:txBody>
                    <a:bodyPr/>
                    <a:lstStyle/>
                    <a:p>
                      <a:pPr algn="ctr"/>
                      <a:r>
                        <a:rPr lang="en-CA" sz="1150" dirty="0">
                          <a:latin typeface="Arial" panose="020B0604020202020204" pitchFamily="34" charset="0"/>
                          <a:cs typeface="Arial" panose="020B0604020202020204" pitchFamily="34" charset="0"/>
                        </a:rPr>
                        <a:t>2021</a:t>
                      </a:r>
                    </a:p>
                  </a:txBody>
                  <a:tcPr/>
                </a:tc>
                <a:tc>
                  <a:txBody>
                    <a:bodyPr/>
                    <a:lstStyle/>
                    <a:p>
                      <a:pPr algn="ctr"/>
                      <a:r>
                        <a:rPr lang="en-CA" sz="1150" dirty="0">
                          <a:latin typeface="Arial" panose="020B0604020202020204" pitchFamily="34" charset="0"/>
                          <a:cs typeface="Arial" panose="020B0604020202020204" pitchFamily="34" charset="0"/>
                        </a:rPr>
                        <a:t>2022</a:t>
                      </a:r>
                    </a:p>
                  </a:txBody>
                  <a:tcPr/>
                </a:tc>
                <a:tc>
                  <a:txBody>
                    <a:bodyPr/>
                    <a:lstStyle/>
                    <a:p>
                      <a:pPr algn="ctr"/>
                      <a:r>
                        <a:rPr lang="en-CA" sz="1150" dirty="0">
                          <a:latin typeface="Arial" panose="020B0604020202020204" pitchFamily="34" charset="0"/>
                          <a:cs typeface="Arial" panose="020B0604020202020204" pitchFamily="34" charset="0"/>
                        </a:rPr>
                        <a:t>2023</a:t>
                      </a:r>
                    </a:p>
                  </a:txBody>
                  <a:tcPr/>
                </a:tc>
                <a:extLst>
                  <a:ext uri="{0D108BD9-81ED-4DB2-BD59-A6C34878D82A}">
                    <a16:rowId xmlns:a16="http://schemas.microsoft.com/office/drawing/2014/main" val="4155207089"/>
                  </a:ext>
                </a:extLst>
              </a:tr>
              <a:tr h="0">
                <a:tc>
                  <a:txBody>
                    <a:bodyPr/>
                    <a:lstStyle/>
                    <a:p>
                      <a:r>
                        <a:rPr lang="en-CA" sz="1150" dirty="0">
                          <a:latin typeface="Arial" panose="020B0604020202020204" pitchFamily="34" charset="0"/>
                          <a:cs typeface="Arial" panose="020B0604020202020204" pitchFamily="34" charset="0"/>
                        </a:rPr>
                        <a:t>January</a:t>
                      </a:r>
                    </a:p>
                  </a:txBody>
                  <a:tcPr/>
                </a:tc>
                <a:tc>
                  <a:txBody>
                    <a:bodyPr/>
                    <a:lstStyle/>
                    <a:p>
                      <a:pPr algn="ctr"/>
                      <a:r>
                        <a:rPr lang="en-CA" sz="1150" dirty="0">
                          <a:latin typeface="Arial" panose="020B0604020202020204" pitchFamily="34" charset="0"/>
                          <a:cs typeface="Arial" panose="020B0604020202020204" pitchFamily="34" charset="0"/>
                        </a:rPr>
                        <a:t>7.431</a:t>
                      </a:r>
                    </a:p>
                  </a:txBody>
                  <a:tcPr/>
                </a:tc>
                <a:tc>
                  <a:txBody>
                    <a:bodyPr/>
                    <a:lstStyle/>
                    <a:p>
                      <a:pPr algn="ctr"/>
                      <a:r>
                        <a:rPr lang="en-CA" sz="1150" dirty="0">
                          <a:latin typeface="Arial" panose="020B0604020202020204" pitchFamily="34" charset="0"/>
                          <a:cs typeface="Arial" panose="020B0604020202020204" pitchFamily="34" charset="0"/>
                        </a:rPr>
                        <a:t>7.981 </a:t>
                      </a:r>
                    </a:p>
                  </a:txBody>
                  <a:tcPr/>
                </a:tc>
                <a:tc>
                  <a:txBody>
                    <a:bodyPr/>
                    <a:lstStyle/>
                    <a:p>
                      <a:pPr algn="ctr"/>
                      <a:r>
                        <a:rPr lang="en-CA" sz="1150" dirty="0">
                          <a:latin typeface="Arial" panose="020B0604020202020204" pitchFamily="34" charset="0"/>
                          <a:cs typeface="Arial" panose="020B0604020202020204" pitchFamily="34" charset="0"/>
                        </a:rPr>
                        <a:t>15.239</a:t>
                      </a:r>
                    </a:p>
                  </a:txBody>
                  <a:tcPr/>
                </a:tc>
                <a:tc>
                  <a:txBody>
                    <a:bodyPr/>
                    <a:lstStyle/>
                    <a:p>
                      <a:pPr algn="ctr"/>
                      <a:r>
                        <a:rPr lang="en-CA" sz="1150" dirty="0">
                          <a:latin typeface="Arial" panose="020B0604020202020204" pitchFamily="34" charset="0"/>
                          <a:cs typeface="Arial" panose="020B0604020202020204" pitchFamily="34" charset="0"/>
                        </a:rPr>
                        <a:t>13.500* (28.369)</a:t>
                      </a:r>
                    </a:p>
                  </a:txBody>
                  <a:tcPr/>
                </a:tc>
                <a:extLst>
                  <a:ext uri="{0D108BD9-81ED-4DB2-BD59-A6C34878D82A}">
                    <a16:rowId xmlns:a16="http://schemas.microsoft.com/office/drawing/2014/main" val="3647414074"/>
                  </a:ext>
                </a:extLst>
              </a:tr>
              <a:tr h="210737">
                <a:tc>
                  <a:txBody>
                    <a:bodyPr/>
                    <a:lstStyle/>
                    <a:p>
                      <a:r>
                        <a:rPr lang="en-CA" sz="1150" dirty="0">
                          <a:latin typeface="Arial" panose="020B0604020202020204" pitchFamily="34" charset="0"/>
                          <a:cs typeface="Arial" panose="020B0604020202020204" pitchFamily="34" charset="0"/>
                        </a:rPr>
                        <a:t>February</a:t>
                      </a:r>
                    </a:p>
                  </a:txBody>
                  <a:tcPr/>
                </a:tc>
                <a:tc>
                  <a:txBody>
                    <a:bodyPr/>
                    <a:lstStyle/>
                    <a:p>
                      <a:pPr algn="ctr"/>
                      <a:r>
                        <a:rPr lang="en-CA" sz="1150" dirty="0">
                          <a:latin typeface="Arial" panose="020B0604020202020204" pitchFamily="34" charset="0"/>
                          <a:cs typeface="Arial" panose="020B0604020202020204" pitchFamily="34" charset="0"/>
                        </a:rPr>
                        <a:t>7.837</a:t>
                      </a:r>
                    </a:p>
                  </a:txBody>
                  <a:tcPr/>
                </a:tc>
                <a:tc>
                  <a:txBody>
                    <a:bodyPr/>
                    <a:lstStyle/>
                    <a:p>
                      <a:pPr algn="ctr"/>
                      <a:r>
                        <a:rPr lang="en-CA" sz="1150" dirty="0">
                          <a:latin typeface="Arial" panose="020B0604020202020204" pitchFamily="34" charset="0"/>
                          <a:cs typeface="Arial" panose="020B0604020202020204" pitchFamily="34" charset="0"/>
                        </a:rPr>
                        <a:t>8.763</a:t>
                      </a:r>
                    </a:p>
                  </a:txBody>
                  <a:tcPr/>
                </a:tc>
                <a:tc>
                  <a:txBody>
                    <a:bodyPr/>
                    <a:lstStyle/>
                    <a:p>
                      <a:pPr algn="ctr"/>
                      <a:r>
                        <a:rPr lang="en-CA" sz="1150" dirty="0">
                          <a:latin typeface="Arial" panose="020B0604020202020204" pitchFamily="34" charset="0"/>
                          <a:cs typeface="Arial" panose="020B0604020202020204" pitchFamily="34" charset="0"/>
                        </a:rPr>
                        <a:t>15.248</a:t>
                      </a:r>
                    </a:p>
                  </a:txBody>
                  <a:tcPr/>
                </a:tc>
                <a:tc>
                  <a:txBody>
                    <a:bodyPr/>
                    <a:lstStyle/>
                    <a:p>
                      <a:pPr algn="ctr"/>
                      <a:r>
                        <a:rPr lang="en-CA" sz="1150" dirty="0">
                          <a:latin typeface="Arial" panose="020B0604020202020204" pitchFamily="34" charset="0"/>
                          <a:cs typeface="Arial" panose="020B0604020202020204" pitchFamily="34" charset="0"/>
                        </a:rPr>
                        <a:t>13.500* (31.914)</a:t>
                      </a:r>
                    </a:p>
                  </a:txBody>
                  <a:tcPr/>
                </a:tc>
                <a:extLst>
                  <a:ext uri="{0D108BD9-81ED-4DB2-BD59-A6C34878D82A}">
                    <a16:rowId xmlns:a16="http://schemas.microsoft.com/office/drawing/2014/main" val="1493248992"/>
                  </a:ext>
                </a:extLst>
              </a:tr>
              <a:tr h="0">
                <a:tc>
                  <a:txBody>
                    <a:bodyPr/>
                    <a:lstStyle/>
                    <a:p>
                      <a:r>
                        <a:rPr lang="en-CA" sz="1150" dirty="0">
                          <a:latin typeface="Arial" panose="020B0604020202020204" pitchFamily="34" charset="0"/>
                          <a:cs typeface="Arial" panose="020B0604020202020204" pitchFamily="34" charset="0"/>
                        </a:rPr>
                        <a:t>March</a:t>
                      </a:r>
                    </a:p>
                  </a:txBody>
                  <a:tcPr/>
                </a:tc>
                <a:tc>
                  <a:txBody>
                    <a:bodyPr/>
                    <a:lstStyle/>
                    <a:p>
                      <a:pPr algn="ctr"/>
                      <a:r>
                        <a:rPr lang="en-CA" sz="1150" dirty="0">
                          <a:latin typeface="Arial" panose="020B0604020202020204" pitchFamily="34" charset="0"/>
                          <a:cs typeface="Arial" panose="020B0604020202020204" pitchFamily="34" charset="0"/>
                        </a:rPr>
                        <a:t>6.570</a:t>
                      </a:r>
                    </a:p>
                  </a:txBody>
                  <a:tcPr/>
                </a:tc>
                <a:tc>
                  <a:txBody>
                    <a:bodyPr/>
                    <a:lstStyle/>
                    <a:p>
                      <a:pPr algn="ctr"/>
                      <a:r>
                        <a:rPr lang="en-CA" sz="1150" dirty="0">
                          <a:latin typeface="Arial" panose="020B0604020202020204" pitchFamily="34" charset="0"/>
                          <a:cs typeface="Arial" panose="020B0604020202020204" pitchFamily="34" charset="0"/>
                        </a:rPr>
                        <a:t>7.335</a:t>
                      </a:r>
                    </a:p>
                  </a:txBody>
                  <a:tcPr/>
                </a:tc>
                <a:tc>
                  <a:txBody>
                    <a:bodyPr/>
                    <a:lstStyle/>
                    <a:p>
                      <a:pPr algn="ctr"/>
                      <a:r>
                        <a:rPr lang="en-CA" sz="1150" dirty="0">
                          <a:latin typeface="Arial" panose="020B0604020202020204" pitchFamily="34" charset="0"/>
                          <a:cs typeface="Arial" panose="020B0604020202020204" pitchFamily="34" charset="0"/>
                        </a:rPr>
                        <a:t>10.487</a:t>
                      </a:r>
                    </a:p>
                  </a:txBody>
                  <a:tcPr/>
                </a:tc>
                <a:tc>
                  <a:txBody>
                    <a:bodyPr/>
                    <a:lstStyle/>
                    <a:p>
                      <a:pPr algn="ctr"/>
                      <a:r>
                        <a:rPr lang="en-CA" sz="1150" dirty="0">
                          <a:latin typeface="Arial" panose="020B0604020202020204" pitchFamily="34" charset="0"/>
                          <a:cs typeface="Arial" panose="020B0604020202020204" pitchFamily="34" charset="0"/>
                        </a:rPr>
                        <a:t>13.500* (20.054)</a:t>
                      </a:r>
                    </a:p>
                  </a:txBody>
                  <a:tcPr/>
                </a:tc>
                <a:extLst>
                  <a:ext uri="{0D108BD9-81ED-4DB2-BD59-A6C34878D82A}">
                    <a16:rowId xmlns:a16="http://schemas.microsoft.com/office/drawing/2014/main" val="2783176490"/>
                  </a:ext>
                </a:extLst>
              </a:tr>
              <a:tr h="0">
                <a:tc>
                  <a:txBody>
                    <a:bodyPr/>
                    <a:lstStyle/>
                    <a:p>
                      <a:r>
                        <a:rPr lang="en-CA" sz="1150" dirty="0">
                          <a:latin typeface="Arial" panose="020B0604020202020204" pitchFamily="34" charset="0"/>
                          <a:cs typeface="Arial" panose="020B0604020202020204" pitchFamily="34" charset="0"/>
                        </a:rPr>
                        <a:t>April</a:t>
                      </a:r>
                    </a:p>
                  </a:txBody>
                  <a:tcPr/>
                </a:tc>
                <a:tc>
                  <a:txBody>
                    <a:bodyPr/>
                    <a:lstStyle/>
                    <a:p>
                      <a:pPr algn="ctr"/>
                      <a:r>
                        <a:rPr lang="en-CA" sz="1150" dirty="0">
                          <a:latin typeface="Arial" panose="020B0604020202020204" pitchFamily="34" charset="0"/>
                          <a:cs typeface="Arial" panose="020B0604020202020204" pitchFamily="34" charset="0"/>
                        </a:rPr>
                        <a:t>5.564</a:t>
                      </a:r>
                    </a:p>
                  </a:txBody>
                  <a:tcPr/>
                </a:tc>
                <a:tc>
                  <a:txBody>
                    <a:bodyPr/>
                    <a:lstStyle/>
                    <a:p>
                      <a:pPr algn="ctr"/>
                      <a:r>
                        <a:rPr lang="en-CA" sz="1150" dirty="0">
                          <a:latin typeface="Arial" panose="020B0604020202020204" pitchFamily="34" charset="0"/>
                          <a:cs typeface="Arial" panose="020B0604020202020204" pitchFamily="34" charset="0"/>
                        </a:rPr>
                        <a:t>8.825</a:t>
                      </a:r>
                    </a:p>
                  </a:txBody>
                  <a:tcPr/>
                </a:tc>
                <a:tc>
                  <a:txBody>
                    <a:bodyPr/>
                    <a:lstStyle/>
                    <a:p>
                      <a:pPr algn="ctr"/>
                      <a:r>
                        <a:rPr lang="en-CA" sz="1150" dirty="0">
                          <a:latin typeface="Arial" panose="020B0604020202020204" pitchFamily="34" charset="0"/>
                          <a:cs typeface="Arial" panose="020B0604020202020204" pitchFamily="34" charset="0"/>
                        </a:rPr>
                        <a:t>10.407</a:t>
                      </a:r>
                    </a:p>
                  </a:txBody>
                  <a:tcPr/>
                </a:tc>
                <a:tc>
                  <a:txBody>
                    <a:bodyPr/>
                    <a:lstStyle/>
                    <a:p>
                      <a:pPr algn="ctr"/>
                      <a:r>
                        <a:rPr lang="en-US" sz="1150" dirty="0">
                          <a:latin typeface="Arial" panose="020B0604020202020204" pitchFamily="34" charset="0"/>
                          <a:cs typeface="Arial" panose="020B0604020202020204" pitchFamily="34" charset="0"/>
                        </a:rPr>
                        <a:t>15.775 (2.491)</a:t>
                      </a:r>
                    </a:p>
                  </a:txBody>
                  <a:tcPr/>
                </a:tc>
                <a:extLst>
                  <a:ext uri="{0D108BD9-81ED-4DB2-BD59-A6C34878D82A}">
                    <a16:rowId xmlns:a16="http://schemas.microsoft.com/office/drawing/2014/main" val="3494206881"/>
                  </a:ext>
                </a:extLst>
              </a:tr>
              <a:tr h="0">
                <a:tc>
                  <a:txBody>
                    <a:bodyPr/>
                    <a:lstStyle/>
                    <a:p>
                      <a:r>
                        <a:rPr lang="en-CA" sz="1150" dirty="0">
                          <a:latin typeface="Arial" panose="020B0604020202020204" pitchFamily="34" charset="0"/>
                          <a:cs typeface="Arial" panose="020B0604020202020204" pitchFamily="34" charset="0"/>
                        </a:rPr>
                        <a:t>May</a:t>
                      </a:r>
                    </a:p>
                  </a:txBody>
                  <a:tcPr/>
                </a:tc>
                <a:tc>
                  <a:txBody>
                    <a:bodyPr/>
                    <a:lstStyle/>
                    <a:p>
                      <a:pPr algn="ctr"/>
                      <a:r>
                        <a:rPr lang="en-CA" sz="1150" dirty="0">
                          <a:latin typeface="Arial" panose="020B0604020202020204" pitchFamily="34" charset="0"/>
                          <a:cs typeface="Arial" panose="020B0604020202020204" pitchFamily="34" charset="0"/>
                        </a:rPr>
                        <a:t>5.529</a:t>
                      </a:r>
                    </a:p>
                  </a:txBody>
                  <a:tcPr/>
                </a:tc>
                <a:tc>
                  <a:txBody>
                    <a:bodyPr/>
                    <a:lstStyle/>
                    <a:p>
                      <a:pPr algn="ctr"/>
                      <a:r>
                        <a:rPr lang="en-CA" sz="1150" dirty="0">
                          <a:latin typeface="Arial" panose="020B0604020202020204" pitchFamily="34" charset="0"/>
                          <a:cs typeface="Arial" panose="020B0604020202020204" pitchFamily="34" charset="0"/>
                        </a:rPr>
                        <a:t>7.504</a:t>
                      </a:r>
                    </a:p>
                  </a:txBody>
                  <a:tcPr/>
                </a:tc>
                <a:tc>
                  <a:txBody>
                    <a:bodyPr/>
                    <a:lstStyle/>
                    <a:p>
                      <a:pPr algn="ctr"/>
                      <a:r>
                        <a:rPr lang="en-CA" sz="1150" dirty="0">
                          <a:latin typeface="Arial" panose="020B0604020202020204" pitchFamily="34" charset="0"/>
                          <a:cs typeface="Arial" panose="020B0604020202020204" pitchFamily="34" charset="0"/>
                        </a:rPr>
                        <a:t>10.070</a:t>
                      </a:r>
                    </a:p>
                  </a:txBody>
                  <a:tcPr/>
                </a:tc>
                <a:tc>
                  <a:txBody>
                    <a:bodyPr/>
                    <a:lstStyle/>
                    <a:p>
                      <a:pPr algn="ctr"/>
                      <a:r>
                        <a:rPr lang="en-US" sz="1150" dirty="0">
                          <a:latin typeface="Arial" panose="020B0604020202020204" pitchFamily="34" charset="0"/>
                          <a:cs typeface="Arial" panose="020B0604020202020204" pitchFamily="34" charset="0"/>
                        </a:rPr>
                        <a:t>16.563 (2.598)</a:t>
                      </a:r>
                      <a:endParaRPr lang="en-CA" sz="11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9236930"/>
                  </a:ext>
                </a:extLst>
              </a:tr>
              <a:tr h="0">
                <a:tc>
                  <a:txBody>
                    <a:bodyPr/>
                    <a:lstStyle/>
                    <a:p>
                      <a:r>
                        <a:rPr lang="en-CA" sz="1150" dirty="0">
                          <a:latin typeface="Arial" panose="020B0604020202020204" pitchFamily="34" charset="0"/>
                          <a:cs typeface="Arial" panose="020B0604020202020204" pitchFamily="34" charset="0"/>
                        </a:rPr>
                        <a:t>June</a:t>
                      </a:r>
                    </a:p>
                  </a:txBody>
                  <a:tcPr/>
                </a:tc>
                <a:tc>
                  <a:txBody>
                    <a:bodyPr/>
                    <a:lstStyle/>
                    <a:p>
                      <a:pPr algn="ctr"/>
                      <a:r>
                        <a:rPr lang="en-CA" sz="1150" dirty="0">
                          <a:latin typeface="Arial" panose="020B0604020202020204" pitchFamily="34" charset="0"/>
                          <a:cs typeface="Arial" panose="020B0604020202020204" pitchFamily="34" charset="0"/>
                        </a:rPr>
                        <a:t>5.367</a:t>
                      </a:r>
                    </a:p>
                  </a:txBody>
                  <a:tcPr/>
                </a:tc>
                <a:tc>
                  <a:txBody>
                    <a:bodyPr/>
                    <a:lstStyle/>
                    <a:p>
                      <a:pPr algn="ctr"/>
                      <a:r>
                        <a:rPr lang="en-CA" sz="1150" dirty="0">
                          <a:latin typeface="Arial" panose="020B0604020202020204" pitchFamily="34" charset="0"/>
                          <a:cs typeface="Arial" panose="020B0604020202020204" pitchFamily="34" charset="0"/>
                        </a:rPr>
                        <a:t>6.782</a:t>
                      </a:r>
                    </a:p>
                  </a:txBody>
                  <a:tcPr/>
                </a:tc>
                <a:tc>
                  <a:txBody>
                    <a:bodyPr/>
                    <a:lstStyle/>
                    <a:p>
                      <a:pPr algn="ctr"/>
                      <a:r>
                        <a:rPr lang="en-CA" sz="1150" dirty="0">
                          <a:latin typeface="Arial" panose="020B0604020202020204" pitchFamily="34" charset="0"/>
                          <a:cs typeface="Arial" panose="020B0604020202020204" pitchFamily="34" charset="0"/>
                        </a:rPr>
                        <a:t>11.493</a:t>
                      </a:r>
                    </a:p>
                  </a:txBody>
                  <a:tcPr/>
                </a:tc>
                <a:tc>
                  <a:txBody>
                    <a:bodyPr/>
                    <a:lstStyle/>
                    <a:p>
                      <a:pPr algn="ctr"/>
                      <a:r>
                        <a:rPr lang="en-US" sz="1150" dirty="0">
                          <a:latin typeface="Arial" panose="020B0604020202020204" pitchFamily="34" charset="0"/>
                          <a:cs typeface="Arial" panose="020B0604020202020204" pitchFamily="34" charset="0"/>
                        </a:rPr>
                        <a:t>18.468 (2.666)</a:t>
                      </a:r>
                      <a:endParaRPr lang="en-CA" sz="11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00232637"/>
                  </a:ext>
                </a:extLst>
              </a:tr>
              <a:tr h="0">
                <a:tc>
                  <a:txBody>
                    <a:bodyPr/>
                    <a:lstStyle/>
                    <a:p>
                      <a:r>
                        <a:rPr lang="en-CA" sz="1150" dirty="0">
                          <a:latin typeface="Arial" panose="020B0604020202020204" pitchFamily="34" charset="0"/>
                          <a:cs typeface="Arial" panose="020B0604020202020204" pitchFamily="34" charset="0"/>
                        </a:rPr>
                        <a:t>July</a:t>
                      </a:r>
                    </a:p>
                  </a:txBody>
                  <a:tcPr/>
                </a:tc>
                <a:tc>
                  <a:txBody>
                    <a:bodyPr/>
                    <a:lstStyle/>
                    <a:p>
                      <a:pPr algn="ctr"/>
                      <a:r>
                        <a:rPr lang="en-CA" sz="1150" dirty="0">
                          <a:latin typeface="Arial" panose="020B0604020202020204" pitchFamily="34" charset="0"/>
                          <a:cs typeface="Arial" panose="020B0604020202020204" pitchFamily="34" charset="0"/>
                        </a:rPr>
                        <a:t>6.163</a:t>
                      </a:r>
                    </a:p>
                  </a:txBody>
                  <a:tcPr/>
                </a:tc>
                <a:tc>
                  <a:txBody>
                    <a:bodyPr/>
                    <a:lstStyle/>
                    <a:p>
                      <a:pPr algn="ctr"/>
                      <a:r>
                        <a:rPr lang="en-CA" sz="1150" dirty="0">
                          <a:latin typeface="Arial" panose="020B0604020202020204" pitchFamily="34" charset="0"/>
                          <a:cs typeface="Arial" panose="020B0604020202020204" pitchFamily="34" charset="0"/>
                        </a:rPr>
                        <a:t>10.071</a:t>
                      </a:r>
                    </a:p>
                  </a:txBody>
                  <a:tcPr/>
                </a:tc>
                <a:tc>
                  <a:txBody>
                    <a:bodyPr/>
                    <a:lstStyle/>
                    <a:p>
                      <a:pPr algn="ctr"/>
                      <a:r>
                        <a:rPr lang="en-CA" sz="1150" dirty="0">
                          <a:latin typeface="Arial" panose="020B0604020202020204" pitchFamily="34" charset="0"/>
                          <a:cs typeface="Arial" panose="020B0604020202020204" pitchFamily="34" charset="0"/>
                        </a:rPr>
                        <a:t>14.486</a:t>
                      </a:r>
                    </a:p>
                  </a:txBody>
                  <a:tcPr/>
                </a:tc>
                <a:tc>
                  <a:txBody>
                    <a:bodyPr/>
                    <a:lstStyle/>
                    <a:p>
                      <a:pPr algn="ctr"/>
                      <a:r>
                        <a:rPr lang="en-US" sz="1150" dirty="0">
                          <a:latin typeface="Arial" panose="020B0604020202020204" pitchFamily="34" charset="0"/>
                          <a:cs typeface="Arial" panose="020B0604020202020204" pitchFamily="34" charset="0"/>
                        </a:rPr>
                        <a:t>27.499 (2.576)</a:t>
                      </a:r>
                      <a:endParaRPr lang="en-CA" sz="11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3864405"/>
                  </a:ext>
                </a:extLst>
              </a:tr>
              <a:tr h="0">
                <a:tc>
                  <a:txBody>
                    <a:bodyPr/>
                    <a:lstStyle/>
                    <a:p>
                      <a:r>
                        <a:rPr lang="en-CA" sz="1150" dirty="0">
                          <a:latin typeface="Arial" panose="020B0604020202020204" pitchFamily="34" charset="0"/>
                          <a:cs typeface="Arial" panose="020B0604020202020204" pitchFamily="34" charset="0"/>
                        </a:rPr>
                        <a:t>August</a:t>
                      </a:r>
                    </a:p>
                  </a:txBody>
                  <a:tcPr/>
                </a:tc>
                <a:tc>
                  <a:txBody>
                    <a:bodyPr/>
                    <a:lstStyle/>
                    <a:p>
                      <a:pPr algn="ctr"/>
                      <a:r>
                        <a:rPr lang="en-CA" sz="1150" dirty="0">
                          <a:latin typeface="Arial" panose="020B0604020202020204" pitchFamily="34" charset="0"/>
                          <a:cs typeface="Arial" panose="020B0604020202020204" pitchFamily="34" charset="0"/>
                        </a:rPr>
                        <a:t>6.222</a:t>
                      </a:r>
                    </a:p>
                  </a:txBody>
                  <a:tcPr/>
                </a:tc>
                <a:tc>
                  <a:txBody>
                    <a:bodyPr/>
                    <a:lstStyle/>
                    <a:p>
                      <a:pPr algn="ctr"/>
                      <a:r>
                        <a:rPr lang="en-CA" sz="1150" dirty="0">
                          <a:latin typeface="Arial" panose="020B0604020202020204" pitchFamily="34" charset="0"/>
                          <a:cs typeface="Arial" panose="020B0604020202020204" pitchFamily="34" charset="0"/>
                        </a:rPr>
                        <a:t>12.024</a:t>
                      </a:r>
                    </a:p>
                  </a:txBody>
                  <a:tcPr/>
                </a:tc>
                <a:tc>
                  <a:txBody>
                    <a:bodyPr/>
                    <a:lstStyle/>
                    <a:p>
                      <a:pPr algn="ctr"/>
                      <a:r>
                        <a:rPr lang="en-CA" sz="1150" dirty="0">
                          <a:latin typeface="Arial" panose="020B0604020202020204" pitchFamily="34" charset="0"/>
                          <a:cs typeface="Arial" panose="020B0604020202020204" pitchFamily="34" charset="0"/>
                        </a:rPr>
                        <a:t>15.702</a:t>
                      </a:r>
                    </a:p>
                  </a:txBody>
                  <a:tcPr/>
                </a:tc>
                <a:tc>
                  <a:txBody>
                    <a:bodyPr/>
                    <a:lstStyle/>
                    <a:p>
                      <a:pPr algn="ctr"/>
                      <a:r>
                        <a:rPr lang="en-US" sz="1150" dirty="0">
                          <a:latin typeface="Arial" panose="020B0604020202020204" pitchFamily="34" charset="0"/>
                          <a:cs typeface="Arial" panose="020B0604020202020204" pitchFamily="34" charset="0"/>
                        </a:rPr>
                        <a:t>32.270 (2.597)</a:t>
                      </a:r>
                      <a:endParaRPr lang="en-CA" sz="11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98274643"/>
                  </a:ext>
                </a:extLst>
              </a:tr>
              <a:tr h="0">
                <a:tc>
                  <a:txBody>
                    <a:bodyPr/>
                    <a:lstStyle/>
                    <a:p>
                      <a:r>
                        <a:rPr lang="en-CA" sz="1150" dirty="0">
                          <a:latin typeface="Arial" panose="020B0604020202020204" pitchFamily="34" charset="0"/>
                          <a:cs typeface="Arial" panose="020B0604020202020204" pitchFamily="34" charset="0"/>
                        </a:rPr>
                        <a:t>September</a:t>
                      </a:r>
                    </a:p>
                  </a:txBody>
                  <a:tcPr/>
                </a:tc>
                <a:tc>
                  <a:txBody>
                    <a:bodyPr/>
                    <a:lstStyle/>
                    <a:p>
                      <a:pPr algn="ctr"/>
                      <a:r>
                        <a:rPr lang="en-CA" sz="1150" dirty="0">
                          <a:latin typeface="Arial" panose="020B0604020202020204" pitchFamily="34" charset="0"/>
                          <a:cs typeface="Arial" panose="020B0604020202020204" pitchFamily="34" charset="0"/>
                        </a:rPr>
                        <a:t>7.167</a:t>
                      </a:r>
                    </a:p>
                  </a:txBody>
                  <a:tcPr/>
                </a:tc>
                <a:tc>
                  <a:txBody>
                    <a:bodyPr/>
                    <a:lstStyle/>
                    <a:p>
                      <a:pPr algn="ctr"/>
                      <a:r>
                        <a:rPr lang="en-CA" sz="1150" dirty="0">
                          <a:latin typeface="Arial" panose="020B0604020202020204" pitchFamily="34" charset="0"/>
                          <a:cs typeface="Arial" panose="020B0604020202020204" pitchFamily="34" charset="0"/>
                        </a:rPr>
                        <a:t>10.518</a:t>
                      </a:r>
                    </a:p>
                  </a:txBody>
                  <a:tcPr/>
                </a:tc>
                <a:tc>
                  <a:txBody>
                    <a:bodyPr/>
                    <a:lstStyle/>
                    <a:p>
                      <a:pPr algn="ctr"/>
                      <a:r>
                        <a:rPr lang="en-CA" sz="1150" dirty="0">
                          <a:latin typeface="Arial" panose="020B0604020202020204" pitchFamily="34" charset="0"/>
                          <a:cs typeface="Arial" panose="020B0604020202020204" pitchFamily="34" charset="0"/>
                        </a:rPr>
                        <a:t>15.785</a:t>
                      </a:r>
                    </a:p>
                  </a:txBody>
                  <a:tcPr/>
                </a:tc>
                <a:tc>
                  <a:txBody>
                    <a:bodyPr/>
                    <a:lstStyle/>
                    <a:p>
                      <a:pPr algn="ctr"/>
                      <a:r>
                        <a:rPr lang="en-US" sz="1150" dirty="0">
                          <a:latin typeface="Arial" panose="020B0604020202020204" pitchFamily="34" charset="0"/>
                          <a:cs typeface="Arial" panose="020B0604020202020204" pitchFamily="34" charset="0"/>
                        </a:rPr>
                        <a:t>27.628 (2.560)</a:t>
                      </a:r>
                      <a:endParaRPr lang="en-CA" sz="11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44313080"/>
                  </a:ext>
                </a:extLst>
              </a:tr>
              <a:tr h="0">
                <a:tc>
                  <a:txBody>
                    <a:bodyPr/>
                    <a:lstStyle/>
                    <a:p>
                      <a:r>
                        <a:rPr lang="en-CA" sz="1150" dirty="0">
                          <a:latin typeface="Arial" panose="020B0604020202020204" pitchFamily="34" charset="0"/>
                          <a:cs typeface="Arial" panose="020B0604020202020204" pitchFamily="34" charset="0"/>
                        </a:rPr>
                        <a:t>October</a:t>
                      </a:r>
                    </a:p>
                  </a:txBody>
                  <a:tcPr/>
                </a:tc>
                <a:tc>
                  <a:txBody>
                    <a:bodyPr/>
                    <a:lstStyle/>
                    <a:p>
                      <a:pPr algn="ctr"/>
                      <a:r>
                        <a:rPr lang="en-CA" sz="1150" dirty="0">
                          <a:latin typeface="Arial" panose="020B0604020202020204" pitchFamily="34" charset="0"/>
                          <a:cs typeface="Arial" panose="020B0604020202020204" pitchFamily="34" charset="0"/>
                        </a:rPr>
                        <a:t>5.938</a:t>
                      </a:r>
                    </a:p>
                  </a:txBody>
                  <a:tcPr/>
                </a:tc>
                <a:tc>
                  <a:txBody>
                    <a:bodyPr/>
                    <a:lstStyle/>
                    <a:p>
                      <a:pPr algn="ctr"/>
                      <a:r>
                        <a:rPr lang="en-CA" sz="1150" dirty="0">
                          <a:latin typeface="Arial" panose="020B0604020202020204" pitchFamily="34" charset="0"/>
                          <a:cs typeface="Arial" panose="020B0604020202020204" pitchFamily="34" charset="0"/>
                        </a:rPr>
                        <a:t>10.384</a:t>
                      </a:r>
                    </a:p>
                  </a:txBody>
                  <a:tcPr/>
                </a:tc>
                <a:tc>
                  <a:txBody>
                    <a:bodyPr/>
                    <a:lstStyle/>
                    <a:p>
                      <a:pPr algn="ctr"/>
                      <a:r>
                        <a:rPr lang="en-CA" sz="1150" dirty="0">
                          <a:latin typeface="Arial" panose="020B0604020202020204" pitchFamily="34" charset="0"/>
                          <a:cs typeface="Arial" panose="020B0604020202020204" pitchFamily="34" charset="0"/>
                        </a:rPr>
                        <a:t>18.722</a:t>
                      </a:r>
                    </a:p>
                  </a:txBody>
                  <a:tcPr/>
                </a:tc>
                <a:tc>
                  <a:txBody>
                    <a:bodyPr/>
                    <a:lstStyle/>
                    <a:p>
                      <a:pPr algn="ctr"/>
                      <a:r>
                        <a:rPr lang="en-US" sz="1150" dirty="0">
                          <a:latin typeface="Arial" panose="020B0604020202020204" pitchFamily="34" charset="0"/>
                          <a:cs typeface="Arial" panose="020B0604020202020204" pitchFamily="34" charset="0"/>
                        </a:rPr>
                        <a:t>19.631 (2.338)</a:t>
                      </a:r>
                      <a:endParaRPr lang="en-CA" sz="11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2297655"/>
                  </a:ext>
                </a:extLst>
              </a:tr>
              <a:tr h="0">
                <a:tc>
                  <a:txBody>
                    <a:bodyPr/>
                    <a:lstStyle/>
                    <a:p>
                      <a:r>
                        <a:rPr lang="en-CA" sz="1150" dirty="0">
                          <a:latin typeface="Arial" panose="020B0604020202020204" pitchFamily="34" charset="0"/>
                          <a:cs typeface="Arial" panose="020B0604020202020204" pitchFamily="34" charset="0"/>
                        </a:rPr>
                        <a:t>November</a:t>
                      </a:r>
                    </a:p>
                  </a:txBody>
                  <a:tcPr/>
                </a:tc>
                <a:tc>
                  <a:txBody>
                    <a:bodyPr/>
                    <a:lstStyle/>
                    <a:p>
                      <a:pPr algn="ctr"/>
                      <a:r>
                        <a:rPr lang="en-CA" sz="1150" dirty="0">
                          <a:latin typeface="Arial" panose="020B0604020202020204" pitchFamily="34" charset="0"/>
                          <a:cs typeface="Arial" panose="020B0604020202020204" pitchFamily="34" charset="0"/>
                        </a:rPr>
                        <a:t>5.758</a:t>
                      </a:r>
                    </a:p>
                  </a:txBody>
                  <a:tcPr/>
                </a:tc>
                <a:tc>
                  <a:txBody>
                    <a:bodyPr/>
                    <a:lstStyle/>
                    <a:p>
                      <a:pPr algn="ctr"/>
                      <a:r>
                        <a:rPr lang="en-CA" sz="1150" dirty="0">
                          <a:latin typeface="Arial" panose="020B0604020202020204" pitchFamily="34" charset="0"/>
                          <a:cs typeface="Arial" panose="020B0604020202020204" pitchFamily="34" charset="0"/>
                        </a:rPr>
                        <a:t>10.669</a:t>
                      </a:r>
                    </a:p>
                  </a:txBody>
                  <a:tcPr/>
                </a:tc>
                <a:tc>
                  <a:txBody>
                    <a:bodyPr/>
                    <a:lstStyle/>
                    <a:p>
                      <a:pPr algn="ctr"/>
                      <a:r>
                        <a:rPr lang="en-CA" sz="1150" dirty="0">
                          <a:latin typeface="Arial" panose="020B0604020202020204" pitchFamily="34" charset="0"/>
                          <a:cs typeface="Arial" panose="020B0604020202020204" pitchFamily="34" charset="0"/>
                        </a:rPr>
                        <a:t>17.734</a:t>
                      </a:r>
                    </a:p>
                  </a:txBody>
                  <a:tcPr/>
                </a:tc>
                <a:tc>
                  <a:txBody>
                    <a:bodyPr/>
                    <a:lstStyle/>
                    <a:p>
                      <a:pPr algn="ctr"/>
                      <a:endParaRPr lang="en-CA" sz="11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24978471"/>
                  </a:ext>
                </a:extLst>
              </a:tr>
              <a:tr h="0">
                <a:tc>
                  <a:txBody>
                    <a:bodyPr/>
                    <a:lstStyle/>
                    <a:p>
                      <a:r>
                        <a:rPr lang="en-CA" sz="1150" dirty="0">
                          <a:latin typeface="Arial" panose="020B0604020202020204" pitchFamily="34" charset="0"/>
                          <a:cs typeface="Arial" panose="020B0604020202020204" pitchFamily="34" charset="0"/>
                        </a:rPr>
                        <a:t>December</a:t>
                      </a:r>
                    </a:p>
                  </a:txBody>
                  <a:tcPr/>
                </a:tc>
                <a:tc>
                  <a:txBody>
                    <a:bodyPr/>
                    <a:lstStyle/>
                    <a:p>
                      <a:pPr algn="ctr"/>
                      <a:r>
                        <a:rPr lang="en-CA" sz="1150" dirty="0">
                          <a:latin typeface="Arial" panose="020B0604020202020204" pitchFamily="34" charset="0"/>
                          <a:cs typeface="Arial" panose="020B0604020202020204" pitchFamily="34" charset="0"/>
                        </a:rPr>
                        <a:t>6.777</a:t>
                      </a:r>
                    </a:p>
                  </a:txBody>
                  <a:tcPr/>
                </a:tc>
                <a:tc>
                  <a:txBody>
                    <a:bodyPr/>
                    <a:lstStyle/>
                    <a:p>
                      <a:pPr algn="ctr"/>
                      <a:r>
                        <a:rPr lang="en-CA" sz="1150" dirty="0">
                          <a:latin typeface="Arial" panose="020B0604020202020204" pitchFamily="34" charset="0"/>
                          <a:cs typeface="Arial" panose="020B0604020202020204" pitchFamily="34" charset="0"/>
                        </a:rPr>
                        <a:t>11.972</a:t>
                      </a:r>
                    </a:p>
                  </a:txBody>
                  <a:tcPr/>
                </a:tc>
                <a:tc>
                  <a:txBody>
                    <a:bodyPr/>
                    <a:lstStyle/>
                    <a:p>
                      <a:pPr algn="ctr"/>
                      <a:r>
                        <a:rPr lang="en-CA" sz="1150" dirty="0">
                          <a:latin typeface="Arial" panose="020B0604020202020204" pitchFamily="34" charset="0"/>
                          <a:cs typeface="Arial" panose="020B0604020202020204" pitchFamily="34" charset="0"/>
                        </a:rPr>
                        <a:t>22.990</a:t>
                      </a:r>
                    </a:p>
                  </a:txBody>
                  <a:tcPr/>
                </a:tc>
                <a:tc>
                  <a:txBody>
                    <a:bodyPr/>
                    <a:lstStyle/>
                    <a:p>
                      <a:pPr algn="ctr"/>
                      <a:endParaRPr lang="en-CA" sz="11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6367552"/>
                  </a:ext>
                </a:extLst>
              </a:tr>
              <a:tr h="0">
                <a:tc>
                  <a:txBody>
                    <a:bodyPr/>
                    <a:lstStyle/>
                    <a:p>
                      <a:r>
                        <a:rPr lang="en-US" sz="1150" b="1" dirty="0">
                          <a:latin typeface="Arial" panose="020B0604020202020204" pitchFamily="34" charset="0"/>
                          <a:cs typeface="Arial" panose="020B0604020202020204" pitchFamily="34" charset="0"/>
                        </a:rPr>
                        <a:t>Average</a:t>
                      </a:r>
                      <a:endParaRPr lang="en-CA" sz="1150" b="1" dirty="0">
                        <a:latin typeface="Arial" panose="020B0604020202020204" pitchFamily="34" charset="0"/>
                        <a:cs typeface="Arial" panose="020B0604020202020204" pitchFamily="34" charset="0"/>
                      </a:endParaRPr>
                    </a:p>
                  </a:txBody>
                  <a:tcPr/>
                </a:tc>
                <a:tc>
                  <a:txBody>
                    <a:bodyPr/>
                    <a:lstStyle/>
                    <a:p>
                      <a:pPr algn="ctr"/>
                      <a:r>
                        <a:rPr lang="en-US" sz="1150" b="1" dirty="0">
                          <a:latin typeface="Arial" panose="020B0604020202020204" pitchFamily="34" charset="0"/>
                          <a:cs typeface="Arial" panose="020B0604020202020204" pitchFamily="34" charset="0"/>
                        </a:rPr>
                        <a:t>6.360</a:t>
                      </a:r>
                      <a:endParaRPr lang="en-CA" sz="1150" b="1" dirty="0">
                        <a:latin typeface="Arial" panose="020B0604020202020204" pitchFamily="34" charset="0"/>
                        <a:cs typeface="Arial" panose="020B0604020202020204" pitchFamily="34" charset="0"/>
                      </a:endParaRPr>
                    </a:p>
                  </a:txBody>
                  <a:tcPr/>
                </a:tc>
                <a:tc>
                  <a:txBody>
                    <a:bodyPr/>
                    <a:lstStyle/>
                    <a:p>
                      <a:pPr algn="ctr"/>
                      <a:r>
                        <a:rPr lang="en-US" sz="1150" b="1" dirty="0">
                          <a:latin typeface="Arial" panose="020B0604020202020204" pitchFamily="34" charset="0"/>
                          <a:cs typeface="Arial" panose="020B0604020202020204" pitchFamily="34" charset="0"/>
                        </a:rPr>
                        <a:t>9.402</a:t>
                      </a:r>
                      <a:endParaRPr lang="en-CA" sz="1150" b="1" dirty="0">
                        <a:latin typeface="Arial" panose="020B0604020202020204" pitchFamily="34" charset="0"/>
                        <a:cs typeface="Arial" panose="020B0604020202020204" pitchFamily="34" charset="0"/>
                      </a:endParaRPr>
                    </a:p>
                  </a:txBody>
                  <a:tcPr/>
                </a:tc>
                <a:tc>
                  <a:txBody>
                    <a:bodyPr/>
                    <a:lstStyle/>
                    <a:p>
                      <a:pPr algn="ctr"/>
                      <a:r>
                        <a:rPr lang="en-US" sz="1150" b="1" dirty="0">
                          <a:latin typeface="Arial" panose="020B0604020202020204" pitchFamily="34" charset="0"/>
                          <a:cs typeface="Arial" panose="020B0604020202020204" pitchFamily="34" charset="0"/>
                        </a:rPr>
                        <a:t>14.864</a:t>
                      </a:r>
                      <a:endParaRPr lang="en-CA" sz="1150" b="1" dirty="0">
                        <a:latin typeface="Arial" panose="020B0604020202020204" pitchFamily="34" charset="0"/>
                        <a:cs typeface="Arial" panose="020B0604020202020204" pitchFamily="34" charset="0"/>
                      </a:endParaRPr>
                    </a:p>
                  </a:txBody>
                  <a:tcPr/>
                </a:tc>
                <a:tc>
                  <a:txBody>
                    <a:bodyPr/>
                    <a:lstStyle/>
                    <a:p>
                      <a:pPr algn="ctr"/>
                      <a:r>
                        <a:rPr lang="en-CA" sz="1150" b="1" dirty="0">
                          <a:latin typeface="Arial" panose="020B0604020202020204" pitchFamily="34" charset="0"/>
                          <a:cs typeface="Arial" panose="020B0604020202020204" pitchFamily="34" charset="0"/>
                        </a:rPr>
                        <a:t>19.833* (23.817)</a:t>
                      </a:r>
                    </a:p>
                  </a:txBody>
                  <a:tcPr/>
                </a:tc>
                <a:extLst>
                  <a:ext uri="{0D108BD9-81ED-4DB2-BD59-A6C34878D82A}">
                    <a16:rowId xmlns:a16="http://schemas.microsoft.com/office/drawing/2014/main" val="117839582"/>
                  </a:ext>
                </a:extLst>
              </a:tr>
            </a:tbl>
          </a:graphicData>
        </a:graphic>
      </p:graphicFrame>
      <p:sp>
        <p:nvSpPr>
          <p:cNvPr id="5" name="TextBox 4"/>
          <p:cNvSpPr txBox="1"/>
          <p:nvPr/>
        </p:nvSpPr>
        <p:spPr>
          <a:xfrm>
            <a:off x="1327567" y="4807721"/>
            <a:ext cx="6499210" cy="261610"/>
          </a:xfrm>
          <a:prstGeom prst="rect">
            <a:avLst/>
          </a:prstGeom>
          <a:noFill/>
        </p:spPr>
        <p:txBody>
          <a:bodyPr wrap="square" rtlCol="0">
            <a:spAutoFit/>
          </a:bodyPr>
          <a:lstStyle/>
          <a:p>
            <a:pPr algn="ctr"/>
            <a:r>
              <a:rPr lang="en-CA" sz="1100" i="1" dirty="0">
                <a:latin typeface="Arial" panose="020B0604020202020204" pitchFamily="34" charset="0"/>
                <a:cs typeface="Arial" panose="020B0604020202020204" pitchFamily="34" charset="0"/>
              </a:rPr>
              <a:t>*Government of Alberta implemented a 13.5¢/kWh regulated rate ceiling in January-March 2023.</a:t>
            </a:r>
          </a:p>
        </p:txBody>
      </p:sp>
      <p:sp>
        <p:nvSpPr>
          <p:cNvPr id="6" name="Rectangle 5"/>
          <p:cNvSpPr/>
          <p:nvPr/>
        </p:nvSpPr>
        <p:spPr>
          <a:xfrm>
            <a:off x="107504" y="4938526"/>
            <a:ext cx="1548000" cy="13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2627784" y="4587974"/>
            <a:ext cx="1296144" cy="253359"/>
          </a:xfrm>
          <a:prstGeom prst="rect">
            <a:avLst/>
          </a:prstGeom>
          <a:noFill/>
          <a:ln>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3929100" y="4587974"/>
            <a:ext cx="1296144" cy="253359"/>
          </a:xfrm>
          <a:prstGeom prst="rect">
            <a:avLst/>
          </a:prstGeom>
          <a:noFill/>
          <a:ln>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5224145" y="4587974"/>
            <a:ext cx="1296144" cy="253359"/>
          </a:xfrm>
          <a:prstGeom prst="rect">
            <a:avLst/>
          </a:prstGeom>
          <a:noFill/>
          <a:ln>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6519190" y="4587974"/>
            <a:ext cx="1296144" cy="253359"/>
          </a:xfrm>
          <a:prstGeom prst="rect">
            <a:avLst/>
          </a:prstGeom>
          <a:noFill/>
          <a:ln>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1198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Average Natural Gas Default Rates ($/GJ)</a:t>
            </a:r>
          </a:p>
        </p:txBody>
      </p:sp>
      <p:sp>
        <p:nvSpPr>
          <p:cNvPr id="4" name="Slide Number Placeholder 3"/>
          <p:cNvSpPr>
            <a:spLocks noGrp="1"/>
          </p:cNvSpPr>
          <p:nvPr>
            <p:ph type="sldNum" sz="quarter" idx="4"/>
          </p:nvPr>
        </p:nvSpPr>
        <p:spPr/>
        <p:txBody>
          <a:bodyPr/>
          <a:lstStyle/>
          <a:p>
            <a:fld id="{3A2281A5-0AAD-5C43-9874-F8F3A9F5B29A}" type="slidenum">
              <a:rPr lang="en-US" smtClean="0"/>
              <a:pPr/>
              <a:t>25</a:t>
            </a:fld>
            <a:endParaRPr lang="en-US"/>
          </a:p>
        </p:txBody>
      </p:sp>
      <p:graphicFrame>
        <p:nvGraphicFramePr>
          <p:cNvPr id="7" name="Table 6"/>
          <p:cNvGraphicFramePr>
            <a:graphicFrameLocks noGrp="1"/>
          </p:cNvGraphicFramePr>
          <p:nvPr/>
        </p:nvGraphicFramePr>
        <p:xfrm>
          <a:off x="1328172" y="1135508"/>
          <a:ext cx="6498000" cy="3733800"/>
        </p:xfrm>
        <a:graphic>
          <a:graphicData uri="http://schemas.openxmlformats.org/drawingml/2006/table">
            <a:tbl>
              <a:tblPr firstRow="1" bandRow="1">
                <a:tableStyleId>{F5AB1C69-6EDB-4FF4-983F-18BD219EF322}</a:tableStyleId>
              </a:tblPr>
              <a:tblGrid>
                <a:gridCol w="1299600">
                  <a:extLst>
                    <a:ext uri="{9D8B030D-6E8A-4147-A177-3AD203B41FA5}">
                      <a16:colId xmlns:a16="http://schemas.microsoft.com/office/drawing/2014/main" val="588869957"/>
                    </a:ext>
                  </a:extLst>
                </a:gridCol>
                <a:gridCol w="1299600">
                  <a:extLst>
                    <a:ext uri="{9D8B030D-6E8A-4147-A177-3AD203B41FA5}">
                      <a16:colId xmlns:a16="http://schemas.microsoft.com/office/drawing/2014/main" val="3151653691"/>
                    </a:ext>
                  </a:extLst>
                </a:gridCol>
                <a:gridCol w="1299600">
                  <a:extLst>
                    <a:ext uri="{9D8B030D-6E8A-4147-A177-3AD203B41FA5}">
                      <a16:colId xmlns:a16="http://schemas.microsoft.com/office/drawing/2014/main" val="3153382344"/>
                    </a:ext>
                  </a:extLst>
                </a:gridCol>
                <a:gridCol w="1299600">
                  <a:extLst>
                    <a:ext uri="{9D8B030D-6E8A-4147-A177-3AD203B41FA5}">
                      <a16:colId xmlns:a16="http://schemas.microsoft.com/office/drawing/2014/main" val="2092043674"/>
                    </a:ext>
                  </a:extLst>
                </a:gridCol>
                <a:gridCol w="1299600">
                  <a:extLst>
                    <a:ext uri="{9D8B030D-6E8A-4147-A177-3AD203B41FA5}">
                      <a16:colId xmlns:a16="http://schemas.microsoft.com/office/drawing/2014/main" val="1972474179"/>
                    </a:ext>
                  </a:extLst>
                </a:gridCol>
              </a:tblGrid>
              <a:tr h="0">
                <a:tc>
                  <a:txBody>
                    <a:bodyPr/>
                    <a:lstStyle/>
                    <a:p>
                      <a:endParaRPr lang="en-CA" sz="1150" dirty="0">
                        <a:latin typeface="Arial" panose="020B0604020202020204" pitchFamily="34" charset="0"/>
                        <a:cs typeface="Arial" panose="020B0604020202020204" pitchFamily="34" charset="0"/>
                      </a:endParaRPr>
                    </a:p>
                  </a:txBody>
                  <a:tcPr/>
                </a:tc>
                <a:tc>
                  <a:txBody>
                    <a:bodyPr/>
                    <a:lstStyle/>
                    <a:p>
                      <a:pPr algn="ctr"/>
                      <a:r>
                        <a:rPr lang="en-CA" sz="1150" dirty="0">
                          <a:latin typeface="Arial" panose="020B0604020202020204" pitchFamily="34" charset="0"/>
                          <a:cs typeface="Arial" panose="020B0604020202020204" pitchFamily="34" charset="0"/>
                        </a:rPr>
                        <a:t>2020</a:t>
                      </a:r>
                    </a:p>
                  </a:txBody>
                  <a:tcPr/>
                </a:tc>
                <a:tc>
                  <a:txBody>
                    <a:bodyPr/>
                    <a:lstStyle/>
                    <a:p>
                      <a:pPr algn="ctr"/>
                      <a:r>
                        <a:rPr lang="en-CA" sz="1150" dirty="0">
                          <a:latin typeface="Arial" panose="020B0604020202020204" pitchFamily="34" charset="0"/>
                          <a:cs typeface="Arial" panose="020B0604020202020204" pitchFamily="34" charset="0"/>
                        </a:rPr>
                        <a:t>2021</a:t>
                      </a:r>
                    </a:p>
                  </a:txBody>
                  <a:tcPr/>
                </a:tc>
                <a:tc>
                  <a:txBody>
                    <a:bodyPr/>
                    <a:lstStyle/>
                    <a:p>
                      <a:pPr algn="ctr"/>
                      <a:r>
                        <a:rPr lang="en-CA" sz="1150" dirty="0">
                          <a:latin typeface="Arial" panose="020B0604020202020204" pitchFamily="34" charset="0"/>
                          <a:cs typeface="Arial" panose="020B0604020202020204" pitchFamily="34" charset="0"/>
                        </a:rPr>
                        <a:t>2022</a:t>
                      </a:r>
                    </a:p>
                  </a:txBody>
                  <a:tcPr/>
                </a:tc>
                <a:tc>
                  <a:txBody>
                    <a:bodyPr/>
                    <a:lstStyle/>
                    <a:p>
                      <a:pPr algn="ctr"/>
                      <a:r>
                        <a:rPr lang="en-CA" sz="1150" dirty="0">
                          <a:latin typeface="Arial" panose="020B0604020202020204" pitchFamily="34" charset="0"/>
                          <a:cs typeface="Arial" panose="020B0604020202020204" pitchFamily="34" charset="0"/>
                        </a:rPr>
                        <a:t>2023</a:t>
                      </a:r>
                    </a:p>
                  </a:txBody>
                  <a:tcPr/>
                </a:tc>
                <a:extLst>
                  <a:ext uri="{0D108BD9-81ED-4DB2-BD59-A6C34878D82A}">
                    <a16:rowId xmlns:a16="http://schemas.microsoft.com/office/drawing/2014/main" val="4155207089"/>
                  </a:ext>
                </a:extLst>
              </a:tr>
              <a:tr h="0">
                <a:tc>
                  <a:txBody>
                    <a:bodyPr/>
                    <a:lstStyle/>
                    <a:p>
                      <a:r>
                        <a:rPr lang="en-CA" sz="1150" dirty="0">
                          <a:latin typeface="Arial" panose="020B0604020202020204" pitchFamily="34" charset="0"/>
                          <a:cs typeface="Arial" panose="020B0604020202020204" pitchFamily="34" charset="0"/>
                        </a:rPr>
                        <a:t>January</a:t>
                      </a:r>
                    </a:p>
                  </a:txBody>
                  <a:tcPr/>
                </a:tc>
                <a:tc>
                  <a:txBody>
                    <a:bodyPr/>
                    <a:lstStyle/>
                    <a:p>
                      <a:pPr algn="ctr"/>
                      <a:r>
                        <a:rPr lang="en-CA" sz="1150" dirty="0">
                          <a:latin typeface="Arial" panose="020B0604020202020204" pitchFamily="34" charset="0"/>
                          <a:cs typeface="Arial" panose="020B0604020202020204" pitchFamily="34" charset="0"/>
                        </a:rPr>
                        <a:t>2.259</a:t>
                      </a:r>
                    </a:p>
                  </a:txBody>
                  <a:tcPr/>
                </a:tc>
                <a:tc>
                  <a:txBody>
                    <a:bodyPr/>
                    <a:lstStyle/>
                    <a:p>
                      <a:pPr algn="ctr"/>
                      <a:r>
                        <a:rPr lang="en-CA" sz="1150" dirty="0">
                          <a:latin typeface="Arial" panose="020B0604020202020204" pitchFamily="34" charset="0"/>
                          <a:cs typeface="Arial" panose="020B0604020202020204" pitchFamily="34" charset="0"/>
                        </a:rPr>
                        <a:t>2.784 </a:t>
                      </a:r>
                    </a:p>
                  </a:txBody>
                  <a:tcPr/>
                </a:tc>
                <a:tc>
                  <a:txBody>
                    <a:bodyPr/>
                    <a:lstStyle/>
                    <a:p>
                      <a:pPr algn="ctr"/>
                      <a:r>
                        <a:rPr lang="en-CA" sz="1150" dirty="0">
                          <a:latin typeface="Arial" panose="020B0604020202020204" pitchFamily="34" charset="0"/>
                          <a:cs typeface="Arial" panose="020B0604020202020204" pitchFamily="34" charset="0"/>
                        </a:rPr>
                        <a:t>3.645</a:t>
                      </a:r>
                    </a:p>
                  </a:txBody>
                  <a:tcPr/>
                </a:tc>
                <a:tc>
                  <a:txBody>
                    <a:bodyPr/>
                    <a:lstStyle/>
                    <a:p>
                      <a:pPr algn="ctr"/>
                      <a:r>
                        <a:rPr lang="en-CA" sz="1150" dirty="0">
                          <a:latin typeface="Arial" panose="020B0604020202020204" pitchFamily="34" charset="0"/>
                          <a:cs typeface="Arial" panose="020B0604020202020204" pitchFamily="34" charset="0"/>
                        </a:rPr>
                        <a:t>6.426</a:t>
                      </a:r>
                    </a:p>
                  </a:txBody>
                  <a:tcPr/>
                </a:tc>
                <a:extLst>
                  <a:ext uri="{0D108BD9-81ED-4DB2-BD59-A6C34878D82A}">
                    <a16:rowId xmlns:a16="http://schemas.microsoft.com/office/drawing/2014/main" val="3647414074"/>
                  </a:ext>
                </a:extLst>
              </a:tr>
              <a:tr h="0">
                <a:tc>
                  <a:txBody>
                    <a:bodyPr/>
                    <a:lstStyle/>
                    <a:p>
                      <a:r>
                        <a:rPr lang="en-CA" sz="1150" dirty="0">
                          <a:latin typeface="Arial" panose="020B0604020202020204" pitchFamily="34" charset="0"/>
                          <a:cs typeface="Arial" panose="020B0604020202020204" pitchFamily="34" charset="0"/>
                        </a:rPr>
                        <a:t>February</a:t>
                      </a:r>
                    </a:p>
                  </a:txBody>
                  <a:tcPr/>
                </a:tc>
                <a:tc>
                  <a:txBody>
                    <a:bodyPr/>
                    <a:lstStyle/>
                    <a:p>
                      <a:pPr algn="ctr"/>
                      <a:r>
                        <a:rPr lang="en-CA" sz="1150" dirty="0">
                          <a:latin typeface="Arial" panose="020B0604020202020204" pitchFamily="34" charset="0"/>
                          <a:cs typeface="Arial" panose="020B0604020202020204" pitchFamily="34" charset="0"/>
                        </a:rPr>
                        <a:t>2.242</a:t>
                      </a:r>
                    </a:p>
                  </a:txBody>
                  <a:tcPr/>
                </a:tc>
                <a:tc>
                  <a:txBody>
                    <a:bodyPr/>
                    <a:lstStyle/>
                    <a:p>
                      <a:pPr algn="ctr"/>
                      <a:r>
                        <a:rPr lang="en-CA" sz="1150" dirty="0">
                          <a:latin typeface="Arial" panose="020B0604020202020204" pitchFamily="34" charset="0"/>
                          <a:cs typeface="Arial" panose="020B0604020202020204" pitchFamily="34" charset="0"/>
                        </a:rPr>
                        <a:t>2.766</a:t>
                      </a:r>
                    </a:p>
                  </a:txBody>
                  <a:tcPr/>
                </a:tc>
                <a:tc>
                  <a:txBody>
                    <a:bodyPr/>
                    <a:lstStyle/>
                    <a:p>
                      <a:pPr algn="ctr"/>
                      <a:r>
                        <a:rPr lang="en-CA" sz="1150" dirty="0">
                          <a:latin typeface="Arial" panose="020B0604020202020204" pitchFamily="34" charset="0"/>
                          <a:cs typeface="Arial" panose="020B0604020202020204" pitchFamily="34" charset="0"/>
                        </a:rPr>
                        <a:t>5.050</a:t>
                      </a:r>
                    </a:p>
                  </a:txBody>
                  <a:tcPr/>
                </a:tc>
                <a:tc>
                  <a:txBody>
                    <a:bodyPr/>
                    <a:lstStyle/>
                    <a:p>
                      <a:pPr algn="ctr"/>
                      <a:r>
                        <a:rPr lang="en-CA" sz="1150" dirty="0">
                          <a:latin typeface="Arial" panose="020B0604020202020204" pitchFamily="34" charset="0"/>
                          <a:cs typeface="Arial" panose="020B0604020202020204" pitchFamily="34" charset="0"/>
                        </a:rPr>
                        <a:t>3.446</a:t>
                      </a:r>
                    </a:p>
                  </a:txBody>
                  <a:tcPr/>
                </a:tc>
                <a:extLst>
                  <a:ext uri="{0D108BD9-81ED-4DB2-BD59-A6C34878D82A}">
                    <a16:rowId xmlns:a16="http://schemas.microsoft.com/office/drawing/2014/main" val="1493248992"/>
                  </a:ext>
                </a:extLst>
              </a:tr>
              <a:tr h="0">
                <a:tc>
                  <a:txBody>
                    <a:bodyPr/>
                    <a:lstStyle/>
                    <a:p>
                      <a:r>
                        <a:rPr lang="en-CA" sz="1150" dirty="0">
                          <a:latin typeface="Arial" panose="020B0604020202020204" pitchFamily="34" charset="0"/>
                          <a:cs typeface="Arial" panose="020B0604020202020204" pitchFamily="34" charset="0"/>
                        </a:rPr>
                        <a:t>March</a:t>
                      </a:r>
                    </a:p>
                  </a:txBody>
                  <a:tcPr/>
                </a:tc>
                <a:tc>
                  <a:txBody>
                    <a:bodyPr/>
                    <a:lstStyle/>
                    <a:p>
                      <a:pPr algn="ctr"/>
                      <a:r>
                        <a:rPr lang="en-CA" sz="1150" dirty="0">
                          <a:latin typeface="Arial" panose="020B0604020202020204" pitchFamily="34" charset="0"/>
                          <a:cs typeface="Arial" panose="020B0604020202020204" pitchFamily="34" charset="0"/>
                        </a:rPr>
                        <a:t>1.660</a:t>
                      </a:r>
                    </a:p>
                  </a:txBody>
                  <a:tcPr/>
                </a:tc>
                <a:tc>
                  <a:txBody>
                    <a:bodyPr/>
                    <a:lstStyle/>
                    <a:p>
                      <a:pPr algn="ctr"/>
                      <a:r>
                        <a:rPr lang="en-CA" sz="1150" dirty="0">
                          <a:latin typeface="Arial" panose="020B0604020202020204" pitchFamily="34" charset="0"/>
                          <a:cs typeface="Arial" panose="020B0604020202020204" pitchFamily="34" charset="0"/>
                        </a:rPr>
                        <a:t>4.102</a:t>
                      </a:r>
                    </a:p>
                  </a:txBody>
                  <a:tcPr/>
                </a:tc>
                <a:tc>
                  <a:txBody>
                    <a:bodyPr/>
                    <a:lstStyle/>
                    <a:p>
                      <a:pPr algn="ctr"/>
                      <a:r>
                        <a:rPr lang="en-CA" sz="1150" dirty="0">
                          <a:latin typeface="Arial" panose="020B0604020202020204" pitchFamily="34" charset="0"/>
                          <a:cs typeface="Arial" panose="020B0604020202020204" pitchFamily="34" charset="0"/>
                        </a:rPr>
                        <a:t>4.939</a:t>
                      </a:r>
                    </a:p>
                  </a:txBody>
                  <a:tcPr/>
                </a:tc>
                <a:tc>
                  <a:txBody>
                    <a:bodyPr/>
                    <a:lstStyle/>
                    <a:p>
                      <a:pPr algn="ctr"/>
                      <a:r>
                        <a:rPr lang="en-US" sz="1150" dirty="0">
                          <a:latin typeface="Arial" panose="020B0604020202020204" pitchFamily="34" charset="0"/>
                          <a:cs typeface="Arial" panose="020B0604020202020204" pitchFamily="34" charset="0"/>
                        </a:rPr>
                        <a:t>2.537</a:t>
                      </a:r>
                      <a:endParaRPr lang="en-CA" sz="11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83176490"/>
                  </a:ext>
                </a:extLst>
              </a:tr>
              <a:tr h="0">
                <a:tc>
                  <a:txBody>
                    <a:bodyPr/>
                    <a:lstStyle/>
                    <a:p>
                      <a:r>
                        <a:rPr lang="en-CA" sz="1150" dirty="0">
                          <a:latin typeface="Arial" panose="020B0604020202020204" pitchFamily="34" charset="0"/>
                          <a:cs typeface="Arial" panose="020B0604020202020204" pitchFamily="34" charset="0"/>
                        </a:rPr>
                        <a:t>April</a:t>
                      </a:r>
                    </a:p>
                  </a:txBody>
                  <a:tcPr/>
                </a:tc>
                <a:tc>
                  <a:txBody>
                    <a:bodyPr/>
                    <a:lstStyle/>
                    <a:p>
                      <a:pPr algn="ctr"/>
                      <a:r>
                        <a:rPr lang="en-CA" sz="1150" dirty="0">
                          <a:latin typeface="Arial" panose="020B0604020202020204" pitchFamily="34" charset="0"/>
                          <a:cs typeface="Arial" panose="020B0604020202020204" pitchFamily="34" charset="0"/>
                        </a:rPr>
                        <a:t>2.140</a:t>
                      </a:r>
                    </a:p>
                  </a:txBody>
                  <a:tcPr/>
                </a:tc>
                <a:tc>
                  <a:txBody>
                    <a:bodyPr/>
                    <a:lstStyle/>
                    <a:p>
                      <a:pPr algn="ctr"/>
                      <a:r>
                        <a:rPr lang="en-CA" sz="1150" dirty="0">
                          <a:latin typeface="Arial" panose="020B0604020202020204" pitchFamily="34" charset="0"/>
                          <a:cs typeface="Arial" panose="020B0604020202020204" pitchFamily="34" charset="0"/>
                        </a:rPr>
                        <a:t>2.603</a:t>
                      </a:r>
                    </a:p>
                  </a:txBody>
                  <a:tcPr/>
                </a:tc>
                <a:tc>
                  <a:txBody>
                    <a:bodyPr/>
                    <a:lstStyle/>
                    <a:p>
                      <a:pPr algn="ctr"/>
                      <a:r>
                        <a:rPr lang="en-CA" sz="1150" dirty="0">
                          <a:latin typeface="Arial" panose="020B0604020202020204" pitchFamily="34" charset="0"/>
                          <a:cs typeface="Arial" panose="020B0604020202020204" pitchFamily="34" charset="0"/>
                        </a:rPr>
                        <a:t>4.594</a:t>
                      </a:r>
                    </a:p>
                  </a:txBody>
                  <a:tcPr/>
                </a:tc>
                <a:tc>
                  <a:txBody>
                    <a:bodyPr/>
                    <a:lstStyle/>
                    <a:p>
                      <a:pPr algn="ctr"/>
                      <a:r>
                        <a:rPr lang="en-US" sz="1150" dirty="0">
                          <a:latin typeface="Arial" panose="020B0604020202020204" pitchFamily="34" charset="0"/>
                          <a:cs typeface="Arial" panose="020B0604020202020204" pitchFamily="34" charset="0"/>
                        </a:rPr>
                        <a:t>3.569</a:t>
                      </a:r>
                      <a:endParaRPr lang="en-CA" sz="11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94206881"/>
                  </a:ext>
                </a:extLst>
              </a:tr>
              <a:tr h="0">
                <a:tc>
                  <a:txBody>
                    <a:bodyPr/>
                    <a:lstStyle/>
                    <a:p>
                      <a:r>
                        <a:rPr lang="en-CA" sz="1150" dirty="0">
                          <a:latin typeface="Arial" panose="020B0604020202020204" pitchFamily="34" charset="0"/>
                          <a:cs typeface="Arial" panose="020B0604020202020204" pitchFamily="34" charset="0"/>
                        </a:rPr>
                        <a:t>May</a:t>
                      </a:r>
                    </a:p>
                  </a:txBody>
                  <a:tcPr/>
                </a:tc>
                <a:tc>
                  <a:txBody>
                    <a:bodyPr/>
                    <a:lstStyle/>
                    <a:p>
                      <a:pPr algn="ctr"/>
                      <a:r>
                        <a:rPr lang="en-CA" sz="1150" dirty="0">
                          <a:latin typeface="Arial" panose="020B0604020202020204" pitchFamily="34" charset="0"/>
                          <a:cs typeface="Arial" panose="020B0604020202020204" pitchFamily="34" charset="0"/>
                        </a:rPr>
                        <a:t>2.564</a:t>
                      </a:r>
                    </a:p>
                  </a:txBody>
                  <a:tcPr/>
                </a:tc>
                <a:tc>
                  <a:txBody>
                    <a:bodyPr/>
                    <a:lstStyle/>
                    <a:p>
                      <a:pPr algn="ctr"/>
                      <a:r>
                        <a:rPr lang="en-CA" sz="1150" dirty="0">
                          <a:latin typeface="Arial" panose="020B0604020202020204" pitchFamily="34" charset="0"/>
                          <a:cs typeface="Arial" panose="020B0604020202020204" pitchFamily="34" charset="0"/>
                        </a:rPr>
                        <a:t>3.293</a:t>
                      </a:r>
                    </a:p>
                  </a:txBody>
                  <a:tcPr/>
                </a:tc>
                <a:tc>
                  <a:txBody>
                    <a:bodyPr/>
                    <a:lstStyle/>
                    <a:p>
                      <a:pPr algn="ctr"/>
                      <a:r>
                        <a:rPr lang="en-CA" sz="1150" dirty="0">
                          <a:latin typeface="Arial" panose="020B0604020202020204" pitchFamily="34" charset="0"/>
                          <a:cs typeface="Arial" panose="020B0604020202020204" pitchFamily="34" charset="0"/>
                        </a:rPr>
                        <a:t>7.039</a:t>
                      </a:r>
                    </a:p>
                  </a:txBody>
                  <a:tcPr/>
                </a:tc>
                <a:tc>
                  <a:txBody>
                    <a:bodyPr/>
                    <a:lstStyle/>
                    <a:p>
                      <a:pPr algn="ctr"/>
                      <a:r>
                        <a:rPr lang="en-US" sz="1150" dirty="0">
                          <a:latin typeface="Arial" panose="020B0604020202020204" pitchFamily="34" charset="0"/>
                          <a:cs typeface="Arial" panose="020B0604020202020204" pitchFamily="34" charset="0"/>
                        </a:rPr>
                        <a:t>2.249</a:t>
                      </a:r>
                      <a:endParaRPr lang="en-CA" sz="11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9236930"/>
                  </a:ext>
                </a:extLst>
              </a:tr>
              <a:tr h="0">
                <a:tc>
                  <a:txBody>
                    <a:bodyPr/>
                    <a:lstStyle/>
                    <a:p>
                      <a:r>
                        <a:rPr lang="en-CA" sz="1150" dirty="0">
                          <a:latin typeface="Arial" panose="020B0604020202020204" pitchFamily="34" charset="0"/>
                          <a:cs typeface="Arial" panose="020B0604020202020204" pitchFamily="34" charset="0"/>
                        </a:rPr>
                        <a:t>June</a:t>
                      </a:r>
                    </a:p>
                  </a:txBody>
                  <a:tcPr/>
                </a:tc>
                <a:tc>
                  <a:txBody>
                    <a:bodyPr/>
                    <a:lstStyle/>
                    <a:p>
                      <a:pPr algn="ctr"/>
                      <a:r>
                        <a:rPr lang="en-CA" sz="1150" dirty="0">
                          <a:latin typeface="Arial" panose="020B0604020202020204" pitchFamily="34" charset="0"/>
                          <a:cs typeface="Arial" panose="020B0604020202020204" pitchFamily="34" charset="0"/>
                        </a:rPr>
                        <a:t>2.381</a:t>
                      </a:r>
                    </a:p>
                  </a:txBody>
                  <a:tcPr/>
                </a:tc>
                <a:tc>
                  <a:txBody>
                    <a:bodyPr/>
                    <a:lstStyle/>
                    <a:p>
                      <a:pPr algn="ctr"/>
                      <a:r>
                        <a:rPr lang="en-CA" sz="1150" dirty="0">
                          <a:latin typeface="Arial" panose="020B0604020202020204" pitchFamily="34" charset="0"/>
                          <a:cs typeface="Arial" panose="020B0604020202020204" pitchFamily="34" charset="0"/>
                        </a:rPr>
                        <a:t>3.352</a:t>
                      </a:r>
                    </a:p>
                  </a:txBody>
                  <a:tcPr/>
                </a:tc>
                <a:tc>
                  <a:txBody>
                    <a:bodyPr/>
                    <a:lstStyle/>
                    <a:p>
                      <a:pPr algn="ctr"/>
                      <a:r>
                        <a:rPr lang="en-CA" sz="1150" dirty="0">
                          <a:latin typeface="Arial" panose="020B0604020202020204" pitchFamily="34" charset="0"/>
                          <a:cs typeface="Arial" panose="020B0604020202020204" pitchFamily="34" charset="0"/>
                        </a:rPr>
                        <a:t>8.699</a:t>
                      </a:r>
                    </a:p>
                  </a:txBody>
                  <a:tcPr/>
                </a:tc>
                <a:tc>
                  <a:txBody>
                    <a:bodyPr/>
                    <a:lstStyle/>
                    <a:p>
                      <a:pPr algn="ctr"/>
                      <a:r>
                        <a:rPr lang="en-US" sz="1150" dirty="0">
                          <a:latin typeface="Arial" panose="020B0604020202020204" pitchFamily="34" charset="0"/>
                          <a:cs typeface="Arial" panose="020B0604020202020204" pitchFamily="34" charset="0"/>
                        </a:rPr>
                        <a:t>3.363</a:t>
                      </a:r>
                      <a:endParaRPr lang="en-CA" sz="11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00232637"/>
                  </a:ext>
                </a:extLst>
              </a:tr>
              <a:tr h="0">
                <a:tc>
                  <a:txBody>
                    <a:bodyPr/>
                    <a:lstStyle/>
                    <a:p>
                      <a:r>
                        <a:rPr lang="en-CA" sz="1150" dirty="0">
                          <a:latin typeface="Arial" panose="020B0604020202020204" pitchFamily="34" charset="0"/>
                          <a:cs typeface="Arial" panose="020B0604020202020204" pitchFamily="34" charset="0"/>
                        </a:rPr>
                        <a:t>July</a:t>
                      </a:r>
                    </a:p>
                  </a:txBody>
                  <a:tcPr/>
                </a:tc>
                <a:tc>
                  <a:txBody>
                    <a:bodyPr/>
                    <a:lstStyle/>
                    <a:p>
                      <a:pPr algn="ctr"/>
                      <a:r>
                        <a:rPr lang="en-CA" sz="1150" dirty="0">
                          <a:latin typeface="Arial" panose="020B0604020202020204" pitchFamily="34" charset="0"/>
                          <a:cs typeface="Arial" panose="020B0604020202020204" pitchFamily="34" charset="0"/>
                        </a:rPr>
                        <a:t>1.530</a:t>
                      </a:r>
                    </a:p>
                  </a:txBody>
                  <a:tcPr/>
                </a:tc>
                <a:tc>
                  <a:txBody>
                    <a:bodyPr/>
                    <a:lstStyle/>
                    <a:p>
                      <a:pPr algn="ctr"/>
                      <a:r>
                        <a:rPr lang="en-CA" sz="1150" dirty="0">
                          <a:latin typeface="Arial" panose="020B0604020202020204" pitchFamily="34" charset="0"/>
                          <a:cs typeface="Arial" panose="020B0604020202020204" pitchFamily="34" charset="0"/>
                        </a:rPr>
                        <a:t>3.028</a:t>
                      </a:r>
                    </a:p>
                  </a:txBody>
                  <a:tcPr/>
                </a:tc>
                <a:tc>
                  <a:txBody>
                    <a:bodyPr/>
                    <a:lstStyle/>
                    <a:p>
                      <a:pPr algn="ctr"/>
                      <a:r>
                        <a:rPr lang="en-CA" sz="1150" dirty="0">
                          <a:latin typeface="Arial" panose="020B0604020202020204" pitchFamily="34" charset="0"/>
                          <a:cs typeface="Arial" panose="020B0604020202020204" pitchFamily="34" charset="0"/>
                        </a:rPr>
                        <a:t>9.094</a:t>
                      </a:r>
                    </a:p>
                  </a:txBody>
                  <a:tcPr/>
                </a:tc>
                <a:tc>
                  <a:txBody>
                    <a:bodyPr/>
                    <a:lstStyle/>
                    <a:p>
                      <a:pPr algn="ctr"/>
                      <a:r>
                        <a:rPr lang="en-US" sz="1150" dirty="0">
                          <a:latin typeface="Arial" panose="020B0604020202020204" pitchFamily="34" charset="0"/>
                          <a:cs typeface="Arial" panose="020B0604020202020204" pitchFamily="34" charset="0"/>
                        </a:rPr>
                        <a:t>2.447</a:t>
                      </a:r>
                      <a:endParaRPr lang="en-CA" sz="11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3864405"/>
                  </a:ext>
                </a:extLst>
              </a:tr>
              <a:tr h="0">
                <a:tc>
                  <a:txBody>
                    <a:bodyPr/>
                    <a:lstStyle/>
                    <a:p>
                      <a:r>
                        <a:rPr lang="en-CA" sz="1150" dirty="0">
                          <a:latin typeface="Arial" panose="020B0604020202020204" pitchFamily="34" charset="0"/>
                          <a:cs typeface="Arial" panose="020B0604020202020204" pitchFamily="34" charset="0"/>
                        </a:rPr>
                        <a:t>August</a:t>
                      </a:r>
                    </a:p>
                  </a:txBody>
                  <a:tcPr/>
                </a:tc>
                <a:tc>
                  <a:txBody>
                    <a:bodyPr/>
                    <a:lstStyle/>
                    <a:p>
                      <a:pPr algn="ctr"/>
                      <a:r>
                        <a:rPr lang="en-CA" sz="1150" dirty="0">
                          <a:latin typeface="Arial" panose="020B0604020202020204" pitchFamily="34" charset="0"/>
                          <a:cs typeface="Arial" panose="020B0604020202020204" pitchFamily="34" charset="0"/>
                        </a:rPr>
                        <a:t>1.359</a:t>
                      </a:r>
                    </a:p>
                  </a:txBody>
                  <a:tcPr/>
                </a:tc>
                <a:tc>
                  <a:txBody>
                    <a:bodyPr/>
                    <a:lstStyle/>
                    <a:p>
                      <a:pPr algn="ctr"/>
                      <a:r>
                        <a:rPr lang="en-CA" sz="1150" dirty="0">
                          <a:latin typeface="Arial" panose="020B0604020202020204" pitchFamily="34" charset="0"/>
                          <a:cs typeface="Arial" panose="020B0604020202020204" pitchFamily="34" charset="0"/>
                        </a:rPr>
                        <a:t>3.328</a:t>
                      </a:r>
                    </a:p>
                  </a:txBody>
                  <a:tcPr/>
                </a:tc>
                <a:tc>
                  <a:txBody>
                    <a:bodyPr/>
                    <a:lstStyle/>
                    <a:p>
                      <a:pPr algn="ctr"/>
                      <a:r>
                        <a:rPr lang="en-CA" sz="1150" dirty="0">
                          <a:latin typeface="Arial" panose="020B0604020202020204" pitchFamily="34" charset="0"/>
                          <a:cs typeface="Arial" panose="020B0604020202020204" pitchFamily="34" charset="0"/>
                        </a:rPr>
                        <a:t>6.679</a:t>
                      </a:r>
                    </a:p>
                  </a:txBody>
                  <a:tcPr/>
                </a:tc>
                <a:tc>
                  <a:txBody>
                    <a:bodyPr/>
                    <a:lstStyle/>
                    <a:p>
                      <a:pPr algn="ctr"/>
                      <a:r>
                        <a:rPr lang="en-US" sz="1150" dirty="0">
                          <a:latin typeface="Arial" panose="020B0604020202020204" pitchFamily="34" charset="0"/>
                          <a:cs typeface="Arial" panose="020B0604020202020204" pitchFamily="34" charset="0"/>
                        </a:rPr>
                        <a:t>3.215</a:t>
                      </a:r>
                      <a:endParaRPr lang="en-CA" sz="11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98274643"/>
                  </a:ext>
                </a:extLst>
              </a:tr>
              <a:tr h="0">
                <a:tc>
                  <a:txBody>
                    <a:bodyPr/>
                    <a:lstStyle/>
                    <a:p>
                      <a:r>
                        <a:rPr lang="en-CA" sz="1150" dirty="0">
                          <a:latin typeface="Arial" panose="020B0604020202020204" pitchFamily="34" charset="0"/>
                          <a:cs typeface="Arial" panose="020B0604020202020204" pitchFamily="34" charset="0"/>
                        </a:rPr>
                        <a:t>September</a:t>
                      </a:r>
                    </a:p>
                  </a:txBody>
                  <a:tcPr/>
                </a:tc>
                <a:tc>
                  <a:txBody>
                    <a:bodyPr/>
                    <a:lstStyle/>
                    <a:p>
                      <a:pPr algn="ctr"/>
                      <a:r>
                        <a:rPr lang="en-CA" sz="1150" dirty="0">
                          <a:latin typeface="Arial" panose="020B0604020202020204" pitchFamily="34" charset="0"/>
                          <a:cs typeface="Arial" panose="020B0604020202020204" pitchFamily="34" charset="0"/>
                        </a:rPr>
                        <a:t>2.492</a:t>
                      </a:r>
                    </a:p>
                  </a:txBody>
                  <a:tcPr/>
                </a:tc>
                <a:tc>
                  <a:txBody>
                    <a:bodyPr/>
                    <a:lstStyle/>
                    <a:p>
                      <a:pPr algn="ctr"/>
                      <a:r>
                        <a:rPr lang="en-CA" sz="1150" dirty="0">
                          <a:latin typeface="Arial" panose="020B0604020202020204" pitchFamily="34" charset="0"/>
                          <a:cs typeface="Arial" panose="020B0604020202020204" pitchFamily="34" charset="0"/>
                        </a:rPr>
                        <a:t>3.454</a:t>
                      </a:r>
                    </a:p>
                  </a:txBody>
                  <a:tcPr/>
                </a:tc>
                <a:tc>
                  <a:txBody>
                    <a:bodyPr/>
                    <a:lstStyle/>
                    <a:p>
                      <a:pPr algn="ctr"/>
                      <a:r>
                        <a:rPr lang="en-CA" sz="1150" dirty="0">
                          <a:latin typeface="Arial" panose="020B0604020202020204" pitchFamily="34" charset="0"/>
                          <a:cs typeface="Arial" panose="020B0604020202020204" pitchFamily="34" charset="0"/>
                        </a:rPr>
                        <a:t>7.212</a:t>
                      </a:r>
                    </a:p>
                  </a:txBody>
                  <a:tcPr/>
                </a:tc>
                <a:tc>
                  <a:txBody>
                    <a:bodyPr/>
                    <a:lstStyle/>
                    <a:p>
                      <a:pPr algn="ctr"/>
                      <a:r>
                        <a:rPr lang="en-US" sz="1150" dirty="0">
                          <a:latin typeface="Arial" panose="020B0604020202020204" pitchFamily="34" charset="0"/>
                          <a:cs typeface="Arial" panose="020B0604020202020204" pitchFamily="34" charset="0"/>
                        </a:rPr>
                        <a:t>2.849</a:t>
                      </a:r>
                      <a:endParaRPr lang="en-CA" sz="11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44313080"/>
                  </a:ext>
                </a:extLst>
              </a:tr>
              <a:tr h="0">
                <a:tc>
                  <a:txBody>
                    <a:bodyPr/>
                    <a:lstStyle/>
                    <a:p>
                      <a:r>
                        <a:rPr lang="en-CA" sz="1150" dirty="0">
                          <a:latin typeface="Arial" panose="020B0604020202020204" pitchFamily="34" charset="0"/>
                          <a:cs typeface="Arial" panose="020B0604020202020204" pitchFamily="34" charset="0"/>
                        </a:rPr>
                        <a:t>October</a:t>
                      </a:r>
                    </a:p>
                  </a:txBody>
                  <a:tcPr/>
                </a:tc>
                <a:tc>
                  <a:txBody>
                    <a:bodyPr/>
                    <a:lstStyle/>
                    <a:p>
                      <a:pPr algn="ctr"/>
                      <a:r>
                        <a:rPr lang="en-CA" sz="1150" dirty="0">
                          <a:latin typeface="Arial" panose="020B0604020202020204" pitchFamily="34" charset="0"/>
                          <a:cs typeface="Arial" panose="020B0604020202020204" pitchFamily="34" charset="0"/>
                        </a:rPr>
                        <a:t>2.251</a:t>
                      </a:r>
                    </a:p>
                  </a:txBody>
                  <a:tcPr/>
                </a:tc>
                <a:tc>
                  <a:txBody>
                    <a:bodyPr/>
                    <a:lstStyle/>
                    <a:p>
                      <a:pPr algn="ctr"/>
                      <a:r>
                        <a:rPr lang="en-CA" sz="1150" dirty="0">
                          <a:latin typeface="Arial" panose="020B0604020202020204" pitchFamily="34" charset="0"/>
                          <a:cs typeface="Arial" panose="020B0604020202020204" pitchFamily="34" charset="0"/>
                        </a:rPr>
                        <a:t>4.079</a:t>
                      </a:r>
                    </a:p>
                  </a:txBody>
                  <a:tcPr/>
                </a:tc>
                <a:tc>
                  <a:txBody>
                    <a:bodyPr/>
                    <a:lstStyle/>
                    <a:p>
                      <a:pPr algn="ctr"/>
                      <a:r>
                        <a:rPr lang="en-CA" sz="1150" dirty="0">
                          <a:latin typeface="Arial" panose="020B0604020202020204" pitchFamily="34" charset="0"/>
                          <a:cs typeface="Arial" panose="020B0604020202020204" pitchFamily="34" charset="0"/>
                        </a:rPr>
                        <a:t>5.113</a:t>
                      </a:r>
                    </a:p>
                  </a:txBody>
                  <a:tcPr/>
                </a:tc>
                <a:tc>
                  <a:txBody>
                    <a:bodyPr/>
                    <a:lstStyle/>
                    <a:p>
                      <a:pPr algn="ctr"/>
                      <a:r>
                        <a:rPr lang="en-US" sz="1150" dirty="0">
                          <a:latin typeface="Arial" panose="020B0604020202020204" pitchFamily="34" charset="0"/>
                          <a:cs typeface="Arial" panose="020B0604020202020204" pitchFamily="34" charset="0"/>
                        </a:rPr>
                        <a:t>2.495</a:t>
                      </a:r>
                      <a:endParaRPr lang="en-CA" sz="11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2297655"/>
                  </a:ext>
                </a:extLst>
              </a:tr>
              <a:tr h="0">
                <a:tc>
                  <a:txBody>
                    <a:bodyPr/>
                    <a:lstStyle/>
                    <a:p>
                      <a:r>
                        <a:rPr lang="en-CA" sz="1150" dirty="0">
                          <a:latin typeface="Arial" panose="020B0604020202020204" pitchFamily="34" charset="0"/>
                          <a:cs typeface="Arial" panose="020B0604020202020204" pitchFamily="34" charset="0"/>
                        </a:rPr>
                        <a:t>November</a:t>
                      </a:r>
                    </a:p>
                  </a:txBody>
                  <a:tcPr/>
                </a:tc>
                <a:tc>
                  <a:txBody>
                    <a:bodyPr/>
                    <a:lstStyle/>
                    <a:p>
                      <a:pPr algn="ctr"/>
                      <a:r>
                        <a:rPr lang="en-CA" sz="1150" dirty="0">
                          <a:latin typeface="Arial" panose="020B0604020202020204" pitchFamily="34" charset="0"/>
                          <a:cs typeface="Arial" panose="020B0604020202020204" pitchFamily="34" charset="0"/>
                        </a:rPr>
                        <a:t>3.277</a:t>
                      </a:r>
                    </a:p>
                  </a:txBody>
                  <a:tcPr/>
                </a:tc>
                <a:tc>
                  <a:txBody>
                    <a:bodyPr/>
                    <a:lstStyle/>
                    <a:p>
                      <a:pPr algn="ctr"/>
                      <a:r>
                        <a:rPr lang="en-CA" sz="1150" dirty="0">
                          <a:latin typeface="Arial" panose="020B0604020202020204" pitchFamily="34" charset="0"/>
                          <a:cs typeface="Arial" panose="020B0604020202020204" pitchFamily="34" charset="0"/>
                        </a:rPr>
                        <a:t>5.328</a:t>
                      </a:r>
                    </a:p>
                  </a:txBody>
                  <a:tcPr/>
                </a:tc>
                <a:tc>
                  <a:txBody>
                    <a:bodyPr/>
                    <a:lstStyle/>
                    <a:p>
                      <a:pPr algn="ctr"/>
                      <a:r>
                        <a:rPr lang="en-CA" sz="1150" dirty="0">
                          <a:latin typeface="Arial" panose="020B0604020202020204" pitchFamily="34" charset="0"/>
                          <a:cs typeface="Arial" panose="020B0604020202020204" pitchFamily="34" charset="0"/>
                        </a:rPr>
                        <a:t>5.507</a:t>
                      </a:r>
                    </a:p>
                  </a:txBody>
                  <a:tcPr/>
                </a:tc>
                <a:tc>
                  <a:txBody>
                    <a:bodyPr/>
                    <a:lstStyle/>
                    <a:p>
                      <a:pPr algn="ctr"/>
                      <a:endParaRPr lang="en-CA" sz="11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24978471"/>
                  </a:ext>
                </a:extLst>
              </a:tr>
              <a:tr h="0">
                <a:tc>
                  <a:txBody>
                    <a:bodyPr/>
                    <a:lstStyle/>
                    <a:p>
                      <a:r>
                        <a:rPr lang="en-CA" sz="1150" dirty="0">
                          <a:latin typeface="Arial" panose="020B0604020202020204" pitchFamily="34" charset="0"/>
                          <a:cs typeface="Arial" panose="020B0604020202020204" pitchFamily="34" charset="0"/>
                        </a:rPr>
                        <a:t>December</a:t>
                      </a:r>
                    </a:p>
                  </a:txBody>
                  <a:tcPr/>
                </a:tc>
                <a:tc>
                  <a:txBody>
                    <a:bodyPr/>
                    <a:lstStyle/>
                    <a:p>
                      <a:pPr algn="ctr"/>
                      <a:r>
                        <a:rPr lang="en-CA" sz="1150" dirty="0">
                          <a:latin typeface="Arial" panose="020B0604020202020204" pitchFamily="34" charset="0"/>
                          <a:cs typeface="Arial" panose="020B0604020202020204" pitchFamily="34" charset="0"/>
                        </a:rPr>
                        <a:t>2.705</a:t>
                      </a:r>
                    </a:p>
                  </a:txBody>
                  <a:tcPr/>
                </a:tc>
                <a:tc>
                  <a:txBody>
                    <a:bodyPr/>
                    <a:lstStyle/>
                    <a:p>
                      <a:pPr algn="ctr"/>
                      <a:r>
                        <a:rPr lang="en-CA" sz="1150" dirty="0">
                          <a:latin typeface="Arial" panose="020B0604020202020204" pitchFamily="34" charset="0"/>
                          <a:cs typeface="Arial" panose="020B0604020202020204" pitchFamily="34" charset="0"/>
                        </a:rPr>
                        <a:t>4.936</a:t>
                      </a:r>
                    </a:p>
                  </a:txBody>
                  <a:tcPr/>
                </a:tc>
                <a:tc>
                  <a:txBody>
                    <a:bodyPr/>
                    <a:lstStyle/>
                    <a:p>
                      <a:pPr algn="ctr"/>
                      <a:r>
                        <a:rPr lang="en-CA" sz="1150" dirty="0">
                          <a:latin typeface="Arial" panose="020B0604020202020204" pitchFamily="34" charset="0"/>
                          <a:cs typeface="Arial" panose="020B0604020202020204" pitchFamily="34" charset="0"/>
                        </a:rPr>
                        <a:t>6.167</a:t>
                      </a:r>
                    </a:p>
                  </a:txBody>
                  <a:tcPr/>
                </a:tc>
                <a:tc>
                  <a:txBody>
                    <a:bodyPr/>
                    <a:lstStyle/>
                    <a:p>
                      <a:pPr algn="ctr"/>
                      <a:endParaRPr lang="en-CA" sz="115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6367552"/>
                  </a:ext>
                </a:extLst>
              </a:tr>
              <a:tr h="0">
                <a:tc>
                  <a:txBody>
                    <a:bodyPr/>
                    <a:lstStyle/>
                    <a:p>
                      <a:r>
                        <a:rPr lang="en-US" sz="1150" b="1" dirty="0">
                          <a:latin typeface="Arial" panose="020B0604020202020204" pitchFamily="34" charset="0"/>
                          <a:cs typeface="Arial" panose="020B0604020202020204" pitchFamily="34" charset="0"/>
                        </a:rPr>
                        <a:t>Average:</a:t>
                      </a:r>
                      <a:endParaRPr lang="en-CA" sz="1150" b="1" dirty="0">
                        <a:latin typeface="Arial" panose="020B0604020202020204" pitchFamily="34" charset="0"/>
                        <a:cs typeface="Arial" panose="020B0604020202020204" pitchFamily="34" charset="0"/>
                      </a:endParaRPr>
                    </a:p>
                  </a:txBody>
                  <a:tcPr/>
                </a:tc>
                <a:tc>
                  <a:txBody>
                    <a:bodyPr/>
                    <a:lstStyle/>
                    <a:p>
                      <a:pPr algn="ctr"/>
                      <a:r>
                        <a:rPr lang="en-US" sz="1150" b="1" dirty="0">
                          <a:latin typeface="Arial" panose="020B0604020202020204" pitchFamily="34" charset="0"/>
                          <a:cs typeface="Arial" panose="020B0604020202020204" pitchFamily="34" charset="0"/>
                        </a:rPr>
                        <a:t>2.238</a:t>
                      </a:r>
                      <a:endParaRPr lang="en-CA" sz="1150" b="1" dirty="0">
                        <a:latin typeface="Arial" panose="020B0604020202020204" pitchFamily="34" charset="0"/>
                        <a:cs typeface="Arial" panose="020B0604020202020204" pitchFamily="34" charset="0"/>
                      </a:endParaRPr>
                    </a:p>
                  </a:txBody>
                  <a:tcPr/>
                </a:tc>
                <a:tc>
                  <a:txBody>
                    <a:bodyPr/>
                    <a:lstStyle/>
                    <a:p>
                      <a:pPr algn="ctr"/>
                      <a:r>
                        <a:rPr lang="en-US" sz="1150" b="1" dirty="0">
                          <a:latin typeface="Arial" panose="020B0604020202020204" pitchFamily="34" charset="0"/>
                          <a:cs typeface="Arial" panose="020B0604020202020204" pitchFamily="34" charset="0"/>
                        </a:rPr>
                        <a:t>3.588</a:t>
                      </a:r>
                      <a:endParaRPr lang="en-CA" sz="1150" b="1" dirty="0">
                        <a:latin typeface="Arial" panose="020B0604020202020204" pitchFamily="34" charset="0"/>
                        <a:cs typeface="Arial" panose="020B0604020202020204" pitchFamily="34" charset="0"/>
                      </a:endParaRPr>
                    </a:p>
                  </a:txBody>
                  <a:tcPr/>
                </a:tc>
                <a:tc>
                  <a:txBody>
                    <a:bodyPr/>
                    <a:lstStyle/>
                    <a:p>
                      <a:pPr algn="ctr"/>
                      <a:r>
                        <a:rPr lang="en-CA" sz="1150" b="1" dirty="0">
                          <a:latin typeface="Arial" panose="020B0604020202020204" pitchFamily="34" charset="0"/>
                          <a:cs typeface="Arial" panose="020B0604020202020204" pitchFamily="34" charset="0"/>
                        </a:rPr>
                        <a:t>6.144</a:t>
                      </a:r>
                    </a:p>
                  </a:txBody>
                  <a:tcPr/>
                </a:tc>
                <a:tc>
                  <a:txBody>
                    <a:bodyPr/>
                    <a:lstStyle/>
                    <a:p>
                      <a:pPr algn="ctr"/>
                      <a:r>
                        <a:rPr lang="en-CA" sz="1150" b="1" dirty="0">
                          <a:latin typeface="Arial" panose="020B0604020202020204" pitchFamily="34" charset="0"/>
                          <a:cs typeface="Arial" panose="020B0604020202020204" pitchFamily="34" charset="0"/>
                        </a:rPr>
                        <a:t>3.260</a:t>
                      </a:r>
                    </a:p>
                  </a:txBody>
                  <a:tcPr/>
                </a:tc>
                <a:extLst>
                  <a:ext uri="{0D108BD9-81ED-4DB2-BD59-A6C34878D82A}">
                    <a16:rowId xmlns:a16="http://schemas.microsoft.com/office/drawing/2014/main" val="799546919"/>
                  </a:ext>
                </a:extLst>
              </a:tr>
            </a:tbl>
          </a:graphicData>
        </a:graphic>
      </p:graphicFrame>
      <p:sp>
        <p:nvSpPr>
          <p:cNvPr id="5" name="Rectangle 4"/>
          <p:cNvSpPr/>
          <p:nvPr/>
        </p:nvSpPr>
        <p:spPr>
          <a:xfrm>
            <a:off x="2627784" y="4605310"/>
            <a:ext cx="1296144" cy="253359"/>
          </a:xfrm>
          <a:prstGeom prst="rect">
            <a:avLst/>
          </a:prstGeom>
          <a:noFill/>
          <a:ln>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3929100" y="4605310"/>
            <a:ext cx="1296144" cy="253359"/>
          </a:xfrm>
          <a:prstGeom prst="rect">
            <a:avLst/>
          </a:prstGeom>
          <a:noFill/>
          <a:ln>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5224145" y="4605310"/>
            <a:ext cx="1296144" cy="253359"/>
          </a:xfrm>
          <a:prstGeom prst="rect">
            <a:avLst/>
          </a:prstGeom>
          <a:noFill/>
          <a:ln>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6519190" y="4605310"/>
            <a:ext cx="1296144" cy="253359"/>
          </a:xfrm>
          <a:prstGeom prst="rect">
            <a:avLst/>
          </a:prstGeom>
          <a:noFill/>
          <a:ln>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04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P spid="8" grpId="1"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Comparing Rate Types - Usage</a:t>
            </a:r>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graphicFrame>
        <p:nvGraphicFramePr>
          <p:cNvPr id="5" name="Table 4"/>
          <p:cNvGraphicFramePr>
            <a:graphicFrameLocks noGrp="1"/>
          </p:cNvGraphicFramePr>
          <p:nvPr/>
        </p:nvGraphicFramePr>
        <p:xfrm>
          <a:off x="497496" y="1281058"/>
          <a:ext cx="8147248" cy="1285240"/>
        </p:xfrm>
        <a:graphic>
          <a:graphicData uri="http://schemas.openxmlformats.org/drawingml/2006/table">
            <a:tbl>
              <a:tblPr firstRow="1" bandRow="1">
                <a:tableStyleId>{F5AB1C69-6EDB-4FF4-983F-18BD219EF322}</a:tableStyleId>
              </a:tblPr>
              <a:tblGrid>
                <a:gridCol w="2036812">
                  <a:extLst>
                    <a:ext uri="{9D8B030D-6E8A-4147-A177-3AD203B41FA5}">
                      <a16:colId xmlns:a16="http://schemas.microsoft.com/office/drawing/2014/main" val="3089612735"/>
                    </a:ext>
                  </a:extLst>
                </a:gridCol>
                <a:gridCol w="2036812">
                  <a:extLst>
                    <a:ext uri="{9D8B030D-6E8A-4147-A177-3AD203B41FA5}">
                      <a16:colId xmlns:a16="http://schemas.microsoft.com/office/drawing/2014/main" val="2621971065"/>
                    </a:ext>
                  </a:extLst>
                </a:gridCol>
                <a:gridCol w="2036812">
                  <a:extLst>
                    <a:ext uri="{9D8B030D-6E8A-4147-A177-3AD203B41FA5}">
                      <a16:colId xmlns:a16="http://schemas.microsoft.com/office/drawing/2014/main" val="1061554045"/>
                    </a:ext>
                  </a:extLst>
                </a:gridCol>
                <a:gridCol w="2036812">
                  <a:extLst>
                    <a:ext uri="{9D8B030D-6E8A-4147-A177-3AD203B41FA5}">
                      <a16:colId xmlns:a16="http://schemas.microsoft.com/office/drawing/2014/main" val="2010928317"/>
                    </a:ext>
                  </a:extLst>
                </a:gridCol>
              </a:tblGrid>
              <a:tr h="370840">
                <a:tc>
                  <a:txBody>
                    <a:bodyPr/>
                    <a:lstStyle/>
                    <a:p>
                      <a:r>
                        <a:rPr lang="en-CA" sz="1600" baseline="0" dirty="0"/>
                        <a:t>2022 Averages</a:t>
                      </a:r>
                      <a:endParaRPr lang="en-CA" sz="1600" dirty="0"/>
                    </a:p>
                  </a:txBody>
                  <a:tcPr/>
                </a:tc>
                <a:tc>
                  <a:txBody>
                    <a:bodyPr/>
                    <a:lstStyle/>
                    <a:p>
                      <a:pPr algn="ctr"/>
                      <a:r>
                        <a:rPr lang="en-CA" sz="1600" dirty="0"/>
                        <a:t>Regulated</a:t>
                      </a:r>
                      <a:r>
                        <a:rPr lang="en-CA" sz="1600" baseline="0" dirty="0"/>
                        <a:t> Rate</a:t>
                      </a:r>
                      <a:endParaRPr lang="en-CA" sz="1600" dirty="0"/>
                    </a:p>
                  </a:txBody>
                  <a:tcPr/>
                </a:tc>
                <a:tc>
                  <a:txBody>
                    <a:bodyPr/>
                    <a:lstStyle/>
                    <a:p>
                      <a:pPr algn="ctr"/>
                      <a:r>
                        <a:rPr lang="en-CA" sz="1600" dirty="0"/>
                        <a:t>Fixed</a:t>
                      </a:r>
                      <a:r>
                        <a:rPr lang="en-CA" sz="1600" baseline="0" dirty="0"/>
                        <a:t> Rate Plan</a:t>
                      </a:r>
                      <a:endParaRPr lang="en-CA" sz="1600" dirty="0"/>
                    </a:p>
                  </a:txBody>
                  <a:tcPr/>
                </a:tc>
                <a:tc>
                  <a:txBody>
                    <a:bodyPr/>
                    <a:lstStyle/>
                    <a:p>
                      <a:pPr algn="ctr"/>
                      <a:r>
                        <a:rPr lang="en-CA" sz="1600" baseline="0" dirty="0"/>
                        <a:t>Variable Rate Plan</a:t>
                      </a:r>
                      <a:endParaRPr lang="en-CA" sz="1600" dirty="0"/>
                    </a:p>
                  </a:txBody>
                  <a:tcPr/>
                </a:tc>
                <a:extLst>
                  <a:ext uri="{0D108BD9-81ED-4DB2-BD59-A6C34878D82A}">
                    <a16:rowId xmlns:a16="http://schemas.microsoft.com/office/drawing/2014/main" val="410706520"/>
                  </a:ext>
                </a:extLst>
              </a:tr>
              <a:tr h="370840">
                <a:tc>
                  <a:txBody>
                    <a:bodyPr/>
                    <a:lstStyle/>
                    <a:p>
                      <a:r>
                        <a:rPr lang="en-CA" sz="1200" dirty="0">
                          <a:latin typeface="Arial" panose="020B0604020202020204" pitchFamily="34" charset="0"/>
                          <a:cs typeface="Arial" panose="020B0604020202020204" pitchFamily="34" charset="0"/>
                        </a:rPr>
                        <a:t>Electricit</a:t>
                      </a:r>
                      <a:r>
                        <a:rPr lang="en-CA" sz="1200" baseline="0" dirty="0">
                          <a:latin typeface="Arial" panose="020B0604020202020204" pitchFamily="34" charset="0"/>
                          <a:cs typeface="Arial" panose="020B0604020202020204" pitchFamily="34" charset="0"/>
                        </a:rPr>
                        <a:t>y Usage </a:t>
                      </a:r>
                    </a:p>
                    <a:p>
                      <a:r>
                        <a:rPr lang="en-CA" sz="1200" dirty="0">
                          <a:latin typeface="Arial" panose="020B0604020202020204" pitchFamily="34" charset="0"/>
                          <a:cs typeface="Arial" panose="020B0604020202020204" pitchFamily="34" charset="0"/>
                        </a:rPr>
                        <a:t>(570 kWh)</a:t>
                      </a:r>
                    </a:p>
                  </a:txBody>
                  <a:tcPr/>
                </a:tc>
                <a:tc>
                  <a:txBody>
                    <a:bodyPr/>
                    <a:lstStyle/>
                    <a:p>
                      <a:pPr algn="ctr"/>
                      <a:r>
                        <a:rPr lang="en-CA" sz="1200" baseline="0" dirty="0">
                          <a:latin typeface="Arial" panose="020B0604020202020204" pitchFamily="34" charset="0"/>
                          <a:cs typeface="Arial" panose="020B0604020202020204" pitchFamily="34" charset="0"/>
                        </a:rPr>
                        <a:t>$83.85</a:t>
                      </a:r>
                      <a:br>
                        <a:rPr lang="en-CA" sz="1200" baseline="0" dirty="0">
                          <a:latin typeface="Arial" panose="020B0604020202020204" pitchFamily="34" charset="0"/>
                          <a:cs typeface="Arial" panose="020B0604020202020204" pitchFamily="34" charset="0"/>
                        </a:rPr>
                      </a:br>
                      <a:r>
                        <a:rPr lang="en-CA" sz="1200" dirty="0">
                          <a:latin typeface="Arial" panose="020B0604020202020204" pitchFamily="34" charset="0"/>
                          <a:cs typeface="Arial" panose="020B0604020202020204" pitchFamily="34" charset="0"/>
                        </a:rPr>
                        <a:t>(14.711¢/kWh)</a:t>
                      </a:r>
                    </a:p>
                  </a:txBody>
                  <a:tcPr/>
                </a:tc>
                <a:tc>
                  <a:txBody>
                    <a:bodyPr/>
                    <a:lstStyle/>
                    <a:p>
                      <a:pPr algn="ctr"/>
                      <a:r>
                        <a:rPr lang="en-CA" sz="1200" baseline="0" dirty="0">
                          <a:latin typeface="Arial" panose="020B0604020202020204" pitchFamily="34" charset="0"/>
                          <a:cs typeface="Arial" panose="020B0604020202020204" pitchFamily="34" charset="0"/>
                        </a:rPr>
                        <a:t>$46.04</a:t>
                      </a:r>
                    </a:p>
                    <a:p>
                      <a:pPr algn="ctr"/>
                      <a:r>
                        <a:rPr lang="en-CA" sz="1200" dirty="0">
                          <a:latin typeface="Arial" panose="020B0604020202020204" pitchFamily="34" charset="0"/>
                          <a:cs typeface="Arial" panose="020B0604020202020204" pitchFamily="34" charset="0"/>
                        </a:rPr>
                        <a:t>(8.077</a:t>
                      </a:r>
                      <a:r>
                        <a:rPr lang="en-CA" sz="1200" baseline="0" dirty="0">
                          <a:latin typeface="Arial" panose="020B0604020202020204" pitchFamily="34" charset="0"/>
                          <a:cs typeface="Arial" panose="020B0604020202020204" pitchFamily="34" charset="0"/>
                        </a:rPr>
                        <a:t>¢/kWh) </a:t>
                      </a:r>
                      <a:endParaRPr lang="en-CA" sz="1200" dirty="0">
                        <a:latin typeface="Arial" panose="020B0604020202020204" pitchFamily="34" charset="0"/>
                        <a:cs typeface="Arial" panose="020B0604020202020204" pitchFamily="34" charset="0"/>
                      </a:endParaRPr>
                    </a:p>
                  </a:txBody>
                  <a:tcPr/>
                </a:tc>
                <a:tc>
                  <a:txBody>
                    <a:bodyPr/>
                    <a:lstStyle/>
                    <a:p>
                      <a:pPr algn="ctr"/>
                      <a:r>
                        <a:rPr lang="en-CA" sz="1200" dirty="0">
                          <a:latin typeface="Arial" panose="020B0604020202020204" pitchFamily="34" charset="0"/>
                          <a:cs typeface="Arial" panose="020B0604020202020204" pitchFamily="34" charset="0"/>
                        </a:rPr>
                        <a:t>$106.98</a:t>
                      </a:r>
                    </a:p>
                    <a:p>
                      <a:pPr algn="ctr"/>
                      <a:r>
                        <a:rPr lang="en-CA" sz="1200" dirty="0">
                          <a:latin typeface="Arial" panose="020B0604020202020204" pitchFamily="34" charset="0"/>
                          <a:cs typeface="Arial" panose="020B0604020202020204" pitchFamily="34" charset="0"/>
                        </a:rPr>
                        <a:t>(18.769¢/kWh)</a:t>
                      </a:r>
                    </a:p>
                  </a:txBody>
                  <a:tcPr/>
                </a:tc>
                <a:extLst>
                  <a:ext uri="{0D108BD9-81ED-4DB2-BD59-A6C34878D82A}">
                    <a16:rowId xmlns:a16="http://schemas.microsoft.com/office/drawing/2014/main" val="2730459769"/>
                  </a:ext>
                </a:extLst>
              </a:tr>
              <a:tr h="370840">
                <a:tc>
                  <a:txBody>
                    <a:bodyPr/>
                    <a:lstStyle/>
                    <a:p>
                      <a:r>
                        <a:rPr lang="en-CA" sz="1200" dirty="0">
                          <a:latin typeface="Arial" panose="020B0604020202020204" pitchFamily="34" charset="0"/>
                          <a:cs typeface="Arial" panose="020B0604020202020204" pitchFamily="34" charset="0"/>
                        </a:rPr>
                        <a:t>Natural</a:t>
                      </a:r>
                      <a:r>
                        <a:rPr lang="en-CA" sz="1200" baseline="0" dirty="0">
                          <a:latin typeface="Arial" panose="020B0604020202020204" pitchFamily="34" charset="0"/>
                          <a:cs typeface="Arial" panose="020B0604020202020204" pitchFamily="34" charset="0"/>
                        </a:rPr>
                        <a:t> Gas</a:t>
                      </a:r>
                    </a:p>
                    <a:p>
                      <a:r>
                        <a:rPr lang="en-CA" sz="1200" baseline="0" dirty="0">
                          <a:latin typeface="Arial" panose="020B0604020202020204" pitchFamily="34" charset="0"/>
                          <a:cs typeface="Arial" panose="020B0604020202020204" pitchFamily="34" charset="0"/>
                        </a:rPr>
                        <a:t>(10.6 GJ)</a:t>
                      </a:r>
                      <a:endParaRPr lang="en-CA" sz="1200" dirty="0">
                        <a:latin typeface="Arial" panose="020B0604020202020204" pitchFamily="34" charset="0"/>
                        <a:cs typeface="Arial" panose="020B0604020202020204" pitchFamily="34" charset="0"/>
                      </a:endParaRPr>
                    </a:p>
                  </a:txBody>
                  <a:tcPr/>
                </a:tc>
                <a:tc>
                  <a:txBody>
                    <a:bodyPr/>
                    <a:lstStyle/>
                    <a:p>
                      <a:pPr algn="ctr"/>
                      <a:r>
                        <a:rPr lang="en-CA" sz="1200" dirty="0">
                          <a:latin typeface="Arial" panose="020B0604020202020204" pitchFamily="34" charset="0"/>
                          <a:cs typeface="Arial" panose="020B0604020202020204" pitchFamily="34" charset="0"/>
                        </a:rPr>
                        <a:t>$65.17</a:t>
                      </a:r>
                    </a:p>
                    <a:p>
                      <a:pPr algn="ctr"/>
                      <a:r>
                        <a:rPr lang="en-CA" sz="1200" dirty="0">
                          <a:latin typeface="Arial" panose="020B0604020202020204" pitchFamily="34" charset="0"/>
                          <a:cs typeface="Arial" panose="020B0604020202020204" pitchFamily="34" charset="0"/>
                        </a:rPr>
                        <a:t>($6.144/GJ)</a:t>
                      </a:r>
                    </a:p>
                  </a:txBody>
                  <a:tcPr/>
                </a:tc>
                <a:tc>
                  <a:txBody>
                    <a:bodyPr/>
                    <a:lstStyle/>
                    <a:p>
                      <a:pPr algn="ctr"/>
                      <a:r>
                        <a:rPr lang="en-CA" sz="1200" dirty="0">
                          <a:latin typeface="Arial" panose="020B0604020202020204" pitchFamily="34" charset="0"/>
                          <a:cs typeface="Arial" panose="020B0604020202020204" pitchFamily="34" charset="0"/>
                        </a:rPr>
                        <a:t>$57.52</a:t>
                      </a:r>
                    </a:p>
                    <a:p>
                      <a:pPr algn="ctr"/>
                      <a:r>
                        <a:rPr lang="en-CA" sz="1200" dirty="0">
                          <a:latin typeface="Arial" panose="020B0604020202020204" pitchFamily="34" charset="0"/>
                          <a:cs typeface="Arial" panose="020B0604020202020204" pitchFamily="34" charset="0"/>
                        </a:rPr>
                        <a:t>($5.423/GJ)</a:t>
                      </a:r>
                    </a:p>
                  </a:txBody>
                  <a:tcPr/>
                </a:tc>
                <a:tc>
                  <a:txBody>
                    <a:bodyPr/>
                    <a:lstStyle/>
                    <a:p>
                      <a:pPr algn="ctr"/>
                      <a:r>
                        <a:rPr lang="en-CA" sz="1200" dirty="0">
                          <a:latin typeface="Arial" panose="020B0604020202020204" pitchFamily="34" charset="0"/>
                          <a:cs typeface="Arial" panose="020B0604020202020204" pitchFamily="34" charset="0"/>
                        </a:rPr>
                        <a:t>$71.28</a:t>
                      </a:r>
                    </a:p>
                    <a:p>
                      <a:pPr algn="ctr"/>
                      <a:r>
                        <a:rPr lang="en-CA" sz="1200" dirty="0">
                          <a:latin typeface="Arial" panose="020B0604020202020204" pitchFamily="34" charset="0"/>
                          <a:cs typeface="Arial" panose="020B0604020202020204" pitchFamily="34" charset="0"/>
                        </a:rPr>
                        <a:t>($6.720/GJ)</a:t>
                      </a:r>
                    </a:p>
                  </a:txBody>
                  <a:tcPr/>
                </a:tc>
                <a:extLst>
                  <a:ext uri="{0D108BD9-81ED-4DB2-BD59-A6C34878D82A}">
                    <a16:rowId xmlns:a16="http://schemas.microsoft.com/office/drawing/2014/main" val="3702177383"/>
                  </a:ext>
                </a:extLst>
              </a:tr>
            </a:tbl>
          </a:graphicData>
        </a:graphic>
      </p:graphicFrame>
      <p:sp>
        <p:nvSpPr>
          <p:cNvPr id="2" name="TextBox 1"/>
          <p:cNvSpPr txBox="1"/>
          <p:nvPr/>
        </p:nvSpPr>
        <p:spPr>
          <a:xfrm>
            <a:off x="504213" y="4005221"/>
            <a:ext cx="8147248"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0" i="1" u="none" strike="noStrike" kern="1200" cap="none" spc="0" normalizeH="0" baseline="0" noProof="0" dirty="0">
                <a:ln>
                  <a:noFill/>
                </a:ln>
                <a:solidFill>
                  <a:srgbClr val="36424A"/>
                </a:solidFill>
                <a:effectLst/>
                <a:uLnTx/>
                <a:uFillTx/>
                <a:latin typeface="Calibri" pitchFamily="34" charset="0"/>
                <a:ea typeface="+mn-ea"/>
                <a:cs typeface="Arial" charset="0"/>
              </a:rPr>
              <a:t>Note: Costs are for electricity</a:t>
            </a:r>
            <a:r>
              <a:rPr kumimoji="0" lang="en-CA" sz="1200" b="0" i="1" u="none" strike="noStrike" kern="1200" cap="none" spc="0" normalizeH="0" noProof="0" dirty="0">
                <a:ln>
                  <a:noFill/>
                </a:ln>
                <a:solidFill>
                  <a:srgbClr val="36424A"/>
                </a:solidFill>
                <a:effectLst/>
                <a:uLnTx/>
                <a:uFillTx/>
                <a:latin typeface="Calibri" pitchFamily="34" charset="0"/>
                <a:ea typeface="+mn-ea"/>
                <a:cs typeface="Arial" charset="0"/>
              </a:rPr>
              <a:t> and natural gas </a:t>
            </a:r>
            <a:r>
              <a:rPr kumimoji="0" lang="en-CA" sz="1200" b="0" i="1" u="none" strike="noStrike" kern="1200" cap="none" spc="0" normalizeH="0" baseline="0" noProof="0" dirty="0">
                <a:ln>
                  <a:noFill/>
                </a:ln>
                <a:solidFill>
                  <a:srgbClr val="36424A"/>
                </a:solidFill>
                <a:effectLst/>
                <a:uLnTx/>
                <a:uFillTx/>
                <a:latin typeface="Calibri" pitchFamily="34" charset="0"/>
                <a:ea typeface="+mn-ea"/>
                <a:cs typeface="Arial" charset="0"/>
              </a:rPr>
              <a:t>usage only, table</a:t>
            </a:r>
            <a:r>
              <a:rPr kumimoji="0" lang="en-CA" sz="1200" b="0" i="1" u="none" strike="noStrike" kern="1200" cap="none" spc="0" normalizeH="0" noProof="0" dirty="0">
                <a:ln>
                  <a:noFill/>
                </a:ln>
                <a:solidFill>
                  <a:srgbClr val="36424A"/>
                </a:solidFill>
                <a:effectLst/>
                <a:uLnTx/>
                <a:uFillTx/>
                <a:latin typeface="Calibri" pitchFamily="34" charset="0"/>
                <a:ea typeface="+mn-ea"/>
                <a:cs typeface="Arial" charset="0"/>
              </a:rPr>
              <a:t> </a:t>
            </a:r>
            <a:r>
              <a:rPr kumimoji="0" lang="en-CA" sz="1200" b="0" i="1" u="none" strike="noStrike" kern="1200" cap="none" spc="0" normalizeH="0" baseline="0" noProof="0" dirty="0">
                <a:ln>
                  <a:noFill/>
                </a:ln>
                <a:solidFill>
                  <a:srgbClr val="36424A"/>
                </a:solidFill>
                <a:effectLst/>
                <a:uLnTx/>
                <a:uFillTx/>
                <a:latin typeface="Calibri" pitchFamily="34" charset="0"/>
                <a:ea typeface="+mn-ea"/>
                <a:cs typeface="Arial" charset="0"/>
              </a:rPr>
              <a:t>does not include delivery and administration charges</a:t>
            </a:r>
          </a:p>
        </p:txBody>
      </p:sp>
      <p:graphicFrame>
        <p:nvGraphicFramePr>
          <p:cNvPr id="6" name="Table 5"/>
          <p:cNvGraphicFramePr>
            <a:graphicFrameLocks noGrp="1"/>
          </p:cNvGraphicFramePr>
          <p:nvPr/>
        </p:nvGraphicFramePr>
        <p:xfrm>
          <a:off x="500200" y="2722042"/>
          <a:ext cx="8144544" cy="1285240"/>
        </p:xfrm>
        <a:graphic>
          <a:graphicData uri="http://schemas.openxmlformats.org/drawingml/2006/table">
            <a:tbl>
              <a:tblPr firstRow="1" bandRow="1">
                <a:tableStyleId>{F5AB1C69-6EDB-4FF4-983F-18BD219EF322}</a:tableStyleId>
              </a:tblPr>
              <a:tblGrid>
                <a:gridCol w="2036136">
                  <a:extLst>
                    <a:ext uri="{9D8B030D-6E8A-4147-A177-3AD203B41FA5}">
                      <a16:colId xmlns:a16="http://schemas.microsoft.com/office/drawing/2014/main" val="3089612735"/>
                    </a:ext>
                  </a:extLst>
                </a:gridCol>
                <a:gridCol w="2036136">
                  <a:extLst>
                    <a:ext uri="{9D8B030D-6E8A-4147-A177-3AD203B41FA5}">
                      <a16:colId xmlns:a16="http://schemas.microsoft.com/office/drawing/2014/main" val="2621971065"/>
                    </a:ext>
                  </a:extLst>
                </a:gridCol>
                <a:gridCol w="2036136">
                  <a:extLst>
                    <a:ext uri="{9D8B030D-6E8A-4147-A177-3AD203B41FA5}">
                      <a16:colId xmlns:a16="http://schemas.microsoft.com/office/drawing/2014/main" val="1061554045"/>
                    </a:ext>
                  </a:extLst>
                </a:gridCol>
                <a:gridCol w="2036136">
                  <a:extLst>
                    <a:ext uri="{9D8B030D-6E8A-4147-A177-3AD203B41FA5}">
                      <a16:colId xmlns:a16="http://schemas.microsoft.com/office/drawing/2014/main" val="2010928317"/>
                    </a:ext>
                  </a:extLst>
                </a:gridCol>
              </a:tblGrid>
              <a:tr h="370840">
                <a:tc>
                  <a:txBody>
                    <a:bodyPr/>
                    <a:lstStyle/>
                    <a:p>
                      <a:r>
                        <a:rPr lang="en-CA" sz="1600" baseline="0" dirty="0"/>
                        <a:t>September 2023</a:t>
                      </a:r>
                      <a:endParaRPr lang="en-CA" sz="1600" dirty="0"/>
                    </a:p>
                  </a:txBody>
                  <a:tcPr/>
                </a:tc>
                <a:tc>
                  <a:txBody>
                    <a:bodyPr/>
                    <a:lstStyle/>
                    <a:p>
                      <a:pPr algn="ctr"/>
                      <a:r>
                        <a:rPr lang="en-CA" sz="1600" dirty="0"/>
                        <a:t>Regulated</a:t>
                      </a:r>
                      <a:r>
                        <a:rPr lang="en-CA" sz="1600" baseline="0" dirty="0"/>
                        <a:t> Rate</a:t>
                      </a:r>
                    </a:p>
                  </a:txBody>
                  <a:tcPr/>
                </a:tc>
                <a:tc>
                  <a:txBody>
                    <a:bodyPr/>
                    <a:lstStyle/>
                    <a:p>
                      <a:pPr algn="ctr"/>
                      <a:r>
                        <a:rPr lang="en-CA" sz="1600" dirty="0"/>
                        <a:t>Fixed</a:t>
                      </a:r>
                      <a:r>
                        <a:rPr lang="en-CA" sz="1600" baseline="0" dirty="0"/>
                        <a:t> Rate Plan</a:t>
                      </a:r>
                      <a:endParaRPr lang="en-CA" sz="1600" dirty="0"/>
                    </a:p>
                  </a:txBody>
                  <a:tcPr/>
                </a:tc>
                <a:tc>
                  <a:txBody>
                    <a:bodyPr/>
                    <a:lstStyle/>
                    <a:p>
                      <a:pPr algn="ctr"/>
                      <a:r>
                        <a:rPr lang="en-CA" sz="1600" baseline="0" dirty="0"/>
                        <a:t>Variable Rate Plan</a:t>
                      </a:r>
                      <a:endParaRPr lang="en-CA" sz="1600" dirty="0"/>
                    </a:p>
                  </a:txBody>
                  <a:tcPr/>
                </a:tc>
                <a:extLst>
                  <a:ext uri="{0D108BD9-81ED-4DB2-BD59-A6C34878D82A}">
                    <a16:rowId xmlns:a16="http://schemas.microsoft.com/office/drawing/2014/main" val="410706520"/>
                  </a:ext>
                </a:extLst>
              </a:tr>
              <a:tr h="370840">
                <a:tc>
                  <a:txBody>
                    <a:bodyPr/>
                    <a:lstStyle/>
                    <a:p>
                      <a:r>
                        <a:rPr lang="en-CA" sz="1200" dirty="0">
                          <a:latin typeface="Arial" panose="020B0604020202020204" pitchFamily="34" charset="0"/>
                          <a:cs typeface="Arial" panose="020B0604020202020204" pitchFamily="34" charset="0"/>
                        </a:rPr>
                        <a:t>Electricit</a:t>
                      </a:r>
                      <a:r>
                        <a:rPr lang="en-CA" sz="1200" baseline="0" dirty="0">
                          <a:latin typeface="Arial" panose="020B0604020202020204" pitchFamily="34" charset="0"/>
                          <a:cs typeface="Arial" panose="020B0604020202020204" pitchFamily="34" charset="0"/>
                        </a:rPr>
                        <a:t>y Usage </a:t>
                      </a:r>
                    </a:p>
                    <a:p>
                      <a:r>
                        <a:rPr lang="en-CA" sz="1200" dirty="0">
                          <a:latin typeface="Arial" panose="020B0604020202020204" pitchFamily="34" charset="0"/>
                          <a:cs typeface="Arial" panose="020B0604020202020204" pitchFamily="34" charset="0"/>
                        </a:rPr>
                        <a:t>(510 kWh)</a:t>
                      </a:r>
                    </a:p>
                  </a:txBody>
                  <a:tcPr/>
                </a:tc>
                <a:tc>
                  <a:txBody>
                    <a:bodyPr/>
                    <a:lstStyle/>
                    <a:p>
                      <a:pPr algn="ctr"/>
                      <a:r>
                        <a:rPr lang="en-CA" sz="1200" baseline="0" dirty="0">
                          <a:latin typeface="Arial" panose="020B0604020202020204" pitchFamily="34" charset="0"/>
                          <a:cs typeface="Arial" panose="020B0604020202020204" pitchFamily="34" charset="0"/>
                        </a:rPr>
                        <a:t>$137.89</a:t>
                      </a:r>
                    </a:p>
                    <a:p>
                      <a:pPr algn="ctr"/>
                      <a:r>
                        <a:rPr lang="en-CA" sz="1200" dirty="0">
                          <a:latin typeface="Arial" panose="020B0604020202020204" pitchFamily="34" charset="0"/>
                          <a:cs typeface="Arial" panose="020B0604020202020204" pitchFamily="34" charset="0"/>
                        </a:rPr>
                        <a:t>(27.628¢/kWh)</a:t>
                      </a:r>
                    </a:p>
                  </a:txBody>
                  <a:tcPr/>
                </a:tc>
                <a:tc>
                  <a:txBody>
                    <a:bodyPr/>
                    <a:lstStyle/>
                    <a:p>
                      <a:pPr algn="ctr"/>
                      <a:r>
                        <a:rPr lang="en-CA" sz="1200" baseline="0" dirty="0">
                          <a:latin typeface="Arial" panose="020B0604020202020204" pitchFamily="34" charset="0"/>
                          <a:cs typeface="Arial" panose="020B0604020202020204" pitchFamily="34" charset="0"/>
                        </a:rPr>
                        <a:t>$54.61</a:t>
                      </a:r>
                      <a:br>
                        <a:rPr lang="en-CA" sz="1200" baseline="0" dirty="0">
                          <a:latin typeface="Arial" panose="020B0604020202020204" pitchFamily="34" charset="0"/>
                          <a:cs typeface="Arial" panose="020B0604020202020204" pitchFamily="34" charset="0"/>
                        </a:rPr>
                      </a:br>
                      <a:r>
                        <a:rPr lang="en-CA" sz="1200" baseline="0" dirty="0">
                          <a:latin typeface="Arial" panose="020B0604020202020204" pitchFamily="34" charset="0"/>
                          <a:cs typeface="Arial" panose="020B0604020202020204" pitchFamily="34" charset="0"/>
                        </a:rPr>
                        <a:t> </a:t>
                      </a:r>
                      <a:r>
                        <a:rPr lang="en-CA" sz="1200" dirty="0">
                          <a:latin typeface="Arial" panose="020B0604020202020204" pitchFamily="34" charset="0"/>
                          <a:cs typeface="Arial" panose="020B0604020202020204" pitchFamily="34" charset="0"/>
                        </a:rPr>
                        <a:t>(10.941</a:t>
                      </a:r>
                      <a:r>
                        <a:rPr lang="en-CA" sz="1200" baseline="0" dirty="0">
                          <a:latin typeface="Arial" panose="020B0604020202020204" pitchFamily="34" charset="0"/>
                          <a:cs typeface="Arial" panose="020B0604020202020204" pitchFamily="34" charset="0"/>
                        </a:rPr>
                        <a:t>¢/kWh) </a:t>
                      </a:r>
                      <a:endParaRPr lang="en-CA" sz="1200" dirty="0">
                        <a:latin typeface="Arial" panose="020B0604020202020204" pitchFamily="34" charset="0"/>
                        <a:cs typeface="Arial" panose="020B0604020202020204" pitchFamily="34" charset="0"/>
                      </a:endParaRPr>
                    </a:p>
                  </a:txBody>
                  <a:tcPr/>
                </a:tc>
                <a:tc>
                  <a:txBody>
                    <a:bodyPr/>
                    <a:lstStyle/>
                    <a:p>
                      <a:pPr algn="ctr"/>
                      <a:r>
                        <a:rPr lang="en-CA" sz="1200" dirty="0">
                          <a:latin typeface="Arial" panose="020B0604020202020204" pitchFamily="34" charset="0"/>
                          <a:cs typeface="Arial" panose="020B0604020202020204" pitchFamily="34" charset="0"/>
                        </a:rPr>
                        <a:t>$76.06</a:t>
                      </a:r>
                    </a:p>
                    <a:p>
                      <a:pPr algn="ctr"/>
                      <a:r>
                        <a:rPr lang="en-CA" sz="1200" dirty="0">
                          <a:latin typeface="Arial" panose="020B0604020202020204" pitchFamily="34" charset="0"/>
                          <a:cs typeface="Arial" panose="020B0604020202020204" pitchFamily="34" charset="0"/>
                        </a:rPr>
                        <a:t>(15.240¢/kWh)</a:t>
                      </a:r>
                    </a:p>
                  </a:txBody>
                  <a:tcPr/>
                </a:tc>
                <a:extLst>
                  <a:ext uri="{0D108BD9-81ED-4DB2-BD59-A6C34878D82A}">
                    <a16:rowId xmlns:a16="http://schemas.microsoft.com/office/drawing/2014/main" val="2730459769"/>
                  </a:ext>
                </a:extLst>
              </a:tr>
              <a:tr h="370840">
                <a:tc>
                  <a:txBody>
                    <a:bodyPr/>
                    <a:lstStyle/>
                    <a:p>
                      <a:r>
                        <a:rPr lang="en-CA" sz="1200" dirty="0">
                          <a:latin typeface="Arial" panose="020B0604020202020204" pitchFamily="34" charset="0"/>
                          <a:cs typeface="Arial" panose="020B0604020202020204" pitchFamily="34" charset="0"/>
                        </a:rPr>
                        <a:t>Natural</a:t>
                      </a:r>
                      <a:r>
                        <a:rPr lang="en-CA" sz="1200" baseline="0" dirty="0">
                          <a:latin typeface="Arial" panose="020B0604020202020204" pitchFamily="34" charset="0"/>
                          <a:cs typeface="Arial" panose="020B0604020202020204" pitchFamily="34" charset="0"/>
                        </a:rPr>
                        <a:t> Gas</a:t>
                      </a:r>
                    </a:p>
                    <a:p>
                      <a:r>
                        <a:rPr lang="en-CA" sz="1200" baseline="0" dirty="0">
                          <a:latin typeface="Arial" panose="020B0604020202020204" pitchFamily="34" charset="0"/>
                          <a:cs typeface="Arial" panose="020B0604020202020204" pitchFamily="34" charset="0"/>
                        </a:rPr>
                        <a:t>(5.1 GJ)</a:t>
                      </a:r>
                      <a:endParaRPr lang="en-CA" sz="1200" dirty="0">
                        <a:latin typeface="Arial" panose="020B0604020202020204" pitchFamily="34" charset="0"/>
                        <a:cs typeface="Arial" panose="020B0604020202020204" pitchFamily="34" charset="0"/>
                      </a:endParaRPr>
                    </a:p>
                  </a:txBody>
                  <a:tcPr/>
                </a:tc>
                <a:tc>
                  <a:txBody>
                    <a:bodyPr/>
                    <a:lstStyle/>
                    <a:p>
                      <a:pPr algn="ctr"/>
                      <a:r>
                        <a:rPr lang="en-US" sz="1200" dirty="0">
                          <a:latin typeface="Arial" panose="020B0604020202020204" pitchFamily="34" charset="0"/>
                          <a:cs typeface="Arial" panose="020B0604020202020204" pitchFamily="34" charset="0"/>
                        </a:rPr>
                        <a:t>$19.91</a:t>
                      </a:r>
                      <a:endParaRPr lang="en-CA" sz="1200" dirty="0">
                        <a:latin typeface="Arial" panose="020B0604020202020204" pitchFamily="34" charset="0"/>
                        <a:cs typeface="Arial" panose="020B0604020202020204" pitchFamily="34" charset="0"/>
                      </a:endParaRPr>
                    </a:p>
                    <a:p>
                      <a:pPr algn="ctr"/>
                      <a:r>
                        <a:rPr lang="en-CA" sz="1200" dirty="0">
                          <a:latin typeface="Arial" panose="020B0604020202020204" pitchFamily="34" charset="0"/>
                          <a:cs typeface="Arial" panose="020B0604020202020204" pitchFamily="34" charset="0"/>
                        </a:rPr>
                        <a:t>($2.849/GJ)</a:t>
                      </a:r>
                    </a:p>
                  </a:txBody>
                  <a:tcPr/>
                </a:tc>
                <a:tc>
                  <a:txBody>
                    <a:bodyPr/>
                    <a:lstStyle/>
                    <a:p>
                      <a:pPr algn="ctr"/>
                      <a:r>
                        <a:rPr lang="en-CA" sz="1200" dirty="0">
                          <a:latin typeface="Arial" panose="020B0604020202020204" pitchFamily="34" charset="0"/>
                          <a:cs typeface="Arial" panose="020B0604020202020204" pitchFamily="34" charset="0"/>
                        </a:rPr>
                        <a:t>$24.91</a:t>
                      </a:r>
                    </a:p>
                    <a:p>
                      <a:pPr algn="ctr"/>
                      <a:r>
                        <a:rPr lang="en-CA" sz="1200" dirty="0">
                          <a:latin typeface="Arial" panose="020B0604020202020204" pitchFamily="34" charset="0"/>
                          <a:cs typeface="Arial" panose="020B0604020202020204" pitchFamily="34" charset="0"/>
                        </a:rPr>
                        <a:t>($4.884/GJ)</a:t>
                      </a:r>
                    </a:p>
                  </a:txBody>
                  <a:tcPr/>
                </a:tc>
                <a:tc>
                  <a:txBody>
                    <a:bodyPr/>
                    <a:lstStyle/>
                    <a:p>
                      <a:pPr algn="ctr"/>
                      <a:r>
                        <a:rPr lang="en-CA" sz="1200">
                          <a:latin typeface="Arial" panose="020B0604020202020204" pitchFamily="34" charset="0"/>
                          <a:cs typeface="Arial" panose="020B0604020202020204" pitchFamily="34" charset="0"/>
                        </a:rPr>
                        <a:t>$20.67</a:t>
                      </a:r>
                      <a:endParaRPr lang="en-CA" sz="1200" dirty="0">
                        <a:latin typeface="Arial" panose="020B0604020202020204" pitchFamily="34" charset="0"/>
                        <a:cs typeface="Arial" panose="020B0604020202020204" pitchFamily="34" charset="0"/>
                      </a:endParaRPr>
                    </a:p>
                    <a:p>
                      <a:pPr algn="ctr"/>
                      <a:r>
                        <a:rPr lang="en-CA" sz="1200" dirty="0">
                          <a:latin typeface="Arial" panose="020B0604020202020204" pitchFamily="34" charset="0"/>
                          <a:cs typeface="Arial" panose="020B0604020202020204" pitchFamily="34" charset="0"/>
                        </a:rPr>
                        <a:t>($4.052/GJ)</a:t>
                      </a:r>
                    </a:p>
                  </a:txBody>
                  <a:tcPr/>
                </a:tc>
                <a:extLst>
                  <a:ext uri="{0D108BD9-81ED-4DB2-BD59-A6C34878D82A}">
                    <a16:rowId xmlns:a16="http://schemas.microsoft.com/office/drawing/2014/main" val="3702177383"/>
                  </a:ext>
                </a:extLst>
              </a:tr>
            </a:tbl>
          </a:graphicData>
        </a:graphic>
      </p:graphicFrame>
      <p:sp>
        <p:nvSpPr>
          <p:cNvPr id="7" name="Rectangle 6"/>
          <p:cNvSpPr/>
          <p:nvPr/>
        </p:nvSpPr>
        <p:spPr>
          <a:xfrm>
            <a:off x="2555776" y="1675200"/>
            <a:ext cx="2015344" cy="432048"/>
          </a:xfrm>
          <a:prstGeom prst="rect">
            <a:avLst/>
          </a:prstGeom>
          <a:noFill/>
          <a:ln>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4571120" y="1675200"/>
            <a:ext cx="2036812" cy="432048"/>
          </a:xfrm>
          <a:prstGeom prst="rect">
            <a:avLst/>
          </a:prstGeom>
          <a:noFill/>
          <a:ln>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6607932" y="1675200"/>
            <a:ext cx="2015344" cy="432048"/>
          </a:xfrm>
          <a:prstGeom prst="rect">
            <a:avLst/>
          </a:prstGeom>
          <a:noFill/>
          <a:ln>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2555776" y="2119620"/>
            <a:ext cx="2015344" cy="432048"/>
          </a:xfrm>
          <a:prstGeom prst="rect">
            <a:avLst/>
          </a:prstGeom>
          <a:noFill/>
          <a:ln>
            <a:solidFill>
              <a:srgbClr val="6A73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4571120" y="2119620"/>
            <a:ext cx="2036812" cy="432048"/>
          </a:xfrm>
          <a:prstGeom prst="rect">
            <a:avLst/>
          </a:prstGeom>
          <a:noFill/>
          <a:ln>
            <a:solidFill>
              <a:srgbClr val="6A73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6607932" y="2119620"/>
            <a:ext cx="2015344" cy="432048"/>
          </a:xfrm>
          <a:prstGeom prst="rect">
            <a:avLst/>
          </a:prstGeom>
          <a:noFill/>
          <a:ln>
            <a:solidFill>
              <a:srgbClr val="6A73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2553292" y="3097446"/>
            <a:ext cx="2013255" cy="432000"/>
          </a:xfrm>
          <a:prstGeom prst="rect">
            <a:avLst/>
          </a:prstGeom>
          <a:noFill/>
          <a:ln>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4566547" y="3097446"/>
            <a:ext cx="2053092" cy="432000"/>
          </a:xfrm>
          <a:prstGeom prst="rect">
            <a:avLst/>
          </a:prstGeom>
          <a:noFill/>
          <a:ln>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6623247" y="3097446"/>
            <a:ext cx="2002587" cy="432000"/>
          </a:xfrm>
          <a:prstGeom prst="rect">
            <a:avLst/>
          </a:prstGeom>
          <a:noFill/>
          <a:ln>
            <a:solidFill>
              <a:srgbClr val="77B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2553292" y="3552340"/>
            <a:ext cx="2019265" cy="432048"/>
          </a:xfrm>
          <a:prstGeom prst="rect">
            <a:avLst/>
          </a:prstGeom>
          <a:noFill/>
          <a:ln>
            <a:solidFill>
              <a:srgbClr val="6A73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4573989" y="3552340"/>
            <a:ext cx="2045650" cy="432048"/>
          </a:xfrm>
          <a:prstGeom prst="rect">
            <a:avLst/>
          </a:prstGeom>
          <a:noFill/>
          <a:ln>
            <a:solidFill>
              <a:srgbClr val="6A73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6619639" y="3552340"/>
            <a:ext cx="2017244" cy="432048"/>
          </a:xfrm>
          <a:prstGeom prst="rect">
            <a:avLst/>
          </a:prstGeom>
          <a:noFill/>
          <a:ln>
            <a:solidFill>
              <a:srgbClr val="6A73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6858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7"/>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8"/>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7061FF-74AE-E34D-A4BE-C6A553A80BB3}"/>
              </a:ext>
            </a:extLst>
          </p:cNvPr>
          <p:cNvSpPr>
            <a:spLocks noGrp="1"/>
          </p:cNvSpPr>
          <p:nvPr>
            <p:ph idx="1"/>
          </p:nvPr>
        </p:nvSpPr>
        <p:spPr/>
        <p:txBody>
          <a:bodyPr/>
          <a:lstStyle/>
          <a:p>
            <a:r>
              <a:rPr lang="en-CA" dirty="0"/>
              <a:t>Consumer Knowledge = Consumer Power</a:t>
            </a:r>
          </a:p>
          <a:p>
            <a:r>
              <a:rPr lang="en-US" dirty="0"/>
              <a:t>The more you know, the easier it is to make informed decisions</a:t>
            </a:r>
          </a:p>
          <a:p>
            <a:r>
              <a:rPr lang="en-US" dirty="0"/>
              <a:t>Learn and understand the products and services you consume</a:t>
            </a:r>
          </a:p>
          <a:p>
            <a:r>
              <a:rPr lang="en-US" dirty="0"/>
              <a:t>Research resources available to you</a:t>
            </a:r>
          </a:p>
        </p:txBody>
      </p:sp>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CA" dirty="0"/>
              <a:t>Summary</a:t>
            </a:r>
            <a:endParaRPr lang="en-US" dirty="0"/>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27</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63238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1BEA0A-0435-114C-BCD7-79DF357B3C80}"/>
              </a:ext>
            </a:extLst>
          </p:cNvPr>
          <p:cNvSpPr>
            <a:spLocks noGrp="1"/>
          </p:cNvSpPr>
          <p:nvPr>
            <p:ph type="title"/>
          </p:nvPr>
        </p:nvSpPr>
        <p:spPr/>
        <p:txBody>
          <a:bodyPr/>
          <a:lstStyle/>
          <a:p>
            <a:r>
              <a:rPr lang="en-US" dirty="0"/>
              <a:t>Contact Us</a:t>
            </a:r>
          </a:p>
        </p:txBody>
      </p:sp>
      <p:sp>
        <p:nvSpPr>
          <p:cNvPr id="7" name="Slide Number Placeholder 6">
            <a:extLst>
              <a:ext uri="{FF2B5EF4-FFF2-40B4-BE49-F238E27FC236}">
                <a16:creationId xmlns:a16="http://schemas.microsoft.com/office/drawing/2014/main" id="{BF023654-FC5B-C346-BB76-B8CDCE82CE64}"/>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28</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sp>
        <p:nvSpPr>
          <p:cNvPr id="6" name="Content Placeholder 4"/>
          <p:cNvSpPr>
            <a:spLocks noGrp="1"/>
          </p:cNvSpPr>
          <p:nvPr>
            <p:ph idx="1"/>
          </p:nvPr>
        </p:nvSpPr>
        <p:spPr>
          <a:xfrm>
            <a:off x="466939" y="2787774"/>
            <a:ext cx="8219861" cy="1800200"/>
          </a:xfrm>
        </p:spPr>
        <p:txBody>
          <a:bodyPr/>
          <a:lstStyle/>
          <a:p>
            <a:pPr marL="0" indent="0" algn="ctr">
              <a:buNone/>
            </a:pPr>
            <a:r>
              <a:rPr lang="en-CA" sz="2400" b="0" u="sng" dirty="0">
                <a:hlinkClick r:id="rId3"/>
              </a:rPr>
              <a:t>facebook.com/ucahelps</a:t>
            </a:r>
            <a:endParaRPr lang="en-CA" sz="2400" b="0" u="sng" dirty="0"/>
          </a:p>
          <a:p>
            <a:pPr marL="0" indent="0" algn="ctr">
              <a:buNone/>
            </a:pPr>
            <a:r>
              <a:rPr lang="en-US" sz="2400" b="0" dirty="0">
                <a:solidFill>
                  <a:srgbClr val="36424A"/>
                </a:solidFill>
                <a:hlinkClick r:id="rId4"/>
              </a:rPr>
              <a:t>ucahelps.alberta.ca</a:t>
            </a:r>
            <a:endParaRPr lang="en-US" sz="2400" b="0" dirty="0">
              <a:solidFill>
                <a:srgbClr val="36424A"/>
              </a:solidFill>
            </a:endParaRPr>
          </a:p>
          <a:p>
            <a:pPr marL="0" indent="0" algn="ctr">
              <a:buNone/>
            </a:pPr>
            <a:r>
              <a:rPr lang="en-US" sz="2400" b="0" dirty="0">
                <a:solidFill>
                  <a:srgbClr val="36424A"/>
                </a:solidFill>
                <a:hlinkClick r:id="rId5"/>
              </a:rPr>
              <a:t>ucahelps@gov.ab.ca</a:t>
            </a:r>
            <a:endParaRPr lang="en-US" sz="2400" b="0" dirty="0">
              <a:solidFill>
                <a:srgbClr val="36424A"/>
              </a:solidFill>
            </a:endParaRPr>
          </a:p>
          <a:p>
            <a:pPr marL="0" indent="0" algn="ctr">
              <a:buNone/>
            </a:pPr>
            <a:r>
              <a:rPr lang="en-US" sz="2400" b="0" dirty="0">
                <a:solidFill>
                  <a:srgbClr val="36424A"/>
                </a:solidFill>
              </a:rPr>
              <a:t>310-4UCA (4822)</a:t>
            </a:r>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7710" y="1298036"/>
            <a:ext cx="2478924" cy="103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72040" y="2441279"/>
            <a:ext cx="1810263" cy="3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199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Advocacy</a:t>
            </a:r>
          </a:p>
        </p:txBody>
      </p:sp>
      <p:sp>
        <p:nvSpPr>
          <p:cNvPr id="4" name="Slide Number Placeholder 3"/>
          <p:cNvSpPr>
            <a:spLocks noGrp="1"/>
          </p:cNvSpPr>
          <p:nvPr>
            <p:ph type="sldNum" sz="quarter" idx="4"/>
          </p:nvPr>
        </p:nvSpPr>
        <p:spPr/>
        <p:txBody>
          <a:bodyPr/>
          <a:lstStyle/>
          <a:p>
            <a:fld id="{3A2281A5-0AAD-5C43-9874-F8F3A9F5B29A}" type="slidenum">
              <a:rPr lang="en-US" smtClean="0"/>
              <a:pPr/>
              <a:t>3</a:t>
            </a:fld>
            <a:endParaRPr lang="en-US"/>
          </a:p>
        </p:txBody>
      </p:sp>
      <p:sp>
        <p:nvSpPr>
          <p:cNvPr id="18" name="Isosceles Triangle 17"/>
          <p:cNvSpPr/>
          <p:nvPr/>
        </p:nvSpPr>
        <p:spPr>
          <a:xfrm>
            <a:off x="3092466" y="2845822"/>
            <a:ext cx="2969411" cy="1362912"/>
          </a:xfrm>
          <a:prstGeom prst="triangle">
            <a:avLst/>
          </a:prstGeom>
          <a:solidFill>
            <a:srgbClr val="A50069">
              <a:alpha val="74902"/>
            </a:srgbClr>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Alberta Utilities Commission</a:t>
            </a:r>
          </a:p>
          <a:p>
            <a:pPr algn="ctr"/>
            <a:endParaRPr lang="en-CA" sz="1600" dirty="0">
              <a:latin typeface="Arial" panose="020B0604020202020204" pitchFamily="34" charset="0"/>
              <a:cs typeface="Arial" panose="020B0604020202020204" pitchFamily="34" charset="0"/>
            </a:endParaRPr>
          </a:p>
        </p:txBody>
      </p:sp>
      <p:sp>
        <p:nvSpPr>
          <p:cNvPr id="19" name="Rounded Rectangle 18"/>
          <p:cNvSpPr/>
          <p:nvPr/>
        </p:nvSpPr>
        <p:spPr>
          <a:xfrm>
            <a:off x="1122134" y="2446504"/>
            <a:ext cx="7010400" cy="346653"/>
          </a:xfrm>
          <a:prstGeom prst="roundRect">
            <a:avLst/>
          </a:prstGeom>
          <a:solidFill>
            <a:srgbClr val="5F6A72">
              <a:alpha val="74902"/>
            </a:srgbClr>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Public Interest</a:t>
            </a:r>
            <a:endParaRPr lang="en-CA" dirty="0">
              <a:solidFill>
                <a:schemeClr val="bg1"/>
              </a:solidFill>
              <a:latin typeface="Arial" panose="020B0604020202020204" pitchFamily="34" charset="0"/>
              <a:cs typeface="Arial" panose="020B0604020202020204" pitchFamily="34" charset="0"/>
            </a:endParaRPr>
          </a:p>
        </p:txBody>
      </p:sp>
      <p:grpSp>
        <p:nvGrpSpPr>
          <p:cNvPr id="2" name="Group 1"/>
          <p:cNvGrpSpPr/>
          <p:nvPr/>
        </p:nvGrpSpPr>
        <p:grpSpPr>
          <a:xfrm>
            <a:off x="6194836" y="1582030"/>
            <a:ext cx="1937698" cy="798765"/>
            <a:chOff x="6194836" y="1582030"/>
            <a:chExt cx="1937698" cy="798765"/>
          </a:xfrm>
        </p:grpSpPr>
        <p:sp>
          <p:nvSpPr>
            <p:cNvPr id="27" name="Rounded Rectangle 26"/>
            <p:cNvSpPr/>
            <p:nvPr/>
          </p:nvSpPr>
          <p:spPr>
            <a:xfrm>
              <a:off x="6194836" y="1582030"/>
              <a:ext cx="1937698" cy="798765"/>
            </a:xfrm>
            <a:prstGeom prst="roundRect">
              <a:avLst/>
            </a:prstGeom>
            <a:solidFill>
              <a:srgbClr val="77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0"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7395" y="1627799"/>
              <a:ext cx="1692580" cy="70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6" name="Rounded Rectangle 25"/>
          <p:cNvSpPr/>
          <p:nvPr/>
        </p:nvSpPr>
        <p:spPr>
          <a:xfrm>
            <a:off x="1122134" y="1584781"/>
            <a:ext cx="1937698" cy="798765"/>
          </a:xfrm>
          <a:prstGeom prst="roundRect">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Utility </a:t>
            </a:r>
            <a:r>
              <a:rPr lang="en-CA" dirty="0">
                <a:latin typeface="Arial" panose="020B0604020202020204" pitchFamily="34" charset="0"/>
                <a:cs typeface="Arial" panose="020B0604020202020204" pitchFamily="34" charset="0"/>
              </a:rPr>
              <a:t>companies</a:t>
            </a:r>
          </a:p>
        </p:txBody>
      </p:sp>
      <p:sp>
        <p:nvSpPr>
          <p:cNvPr id="30" name="TextBox 29"/>
          <p:cNvSpPr txBox="1"/>
          <p:nvPr/>
        </p:nvSpPr>
        <p:spPr>
          <a:xfrm>
            <a:off x="6130361" y="1203598"/>
            <a:ext cx="2066648" cy="307777"/>
          </a:xfrm>
          <a:prstGeom prst="rect">
            <a:avLst/>
          </a:prstGeom>
          <a:noFill/>
        </p:spPr>
        <p:txBody>
          <a:bodyPr wrap="square" rtlCol="0">
            <a:spAutoFit/>
          </a:bodyPr>
          <a:lstStyle/>
          <a:p>
            <a:pPr marL="73022" lvl="1"/>
            <a:r>
              <a:rPr lang="en-US" sz="1400" b="1" dirty="0">
                <a:solidFill>
                  <a:srgbClr val="36424A"/>
                </a:solidFill>
                <a:latin typeface="Arial" panose="020B0604020202020204" pitchFamily="34" charset="0"/>
                <a:cs typeface="Arial" panose="020B0604020202020204" pitchFamily="34" charset="0"/>
              </a:rPr>
              <a:t>Ratepayer Interests</a:t>
            </a:r>
            <a:endParaRPr lang="en-US" sz="1400" dirty="0">
              <a:solidFill>
                <a:srgbClr val="36424A"/>
              </a:solidFill>
              <a:latin typeface="Arial" panose="020B0604020202020204" pitchFamily="34" charset="0"/>
              <a:cs typeface="Arial" panose="020B0604020202020204" pitchFamily="34" charset="0"/>
            </a:endParaRPr>
          </a:p>
        </p:txBody>
      </p:sp>
      <p:sp>
        <p:nvSpPr>
          <p:cNvPr id="31" name="TextBox 30"/>
          <p:cNvSpPr txBox="1"/>
          <p:nvPr/>
        </p:nvSpPr>
        <p:spPr>
          <a:xfrm>
            <a:off x="974859" y="1210797"/>
            <a:ext cx="2232248" cy="307777"/>
          </a:xfrm>
          <a:prstGeom prst="rect">
            <a:avLst/>
          </a:prstGeom>
          <a:noFill/>
        </p:spPr>
        <p:txBody>
          <a:bodyPr wrap="square" rtlCol="0">
            <a:spAutoFit/>
          </a:bodyPr>
          <a:lstStyle/>
          <a:p>
            <a:pPr marL="73022" lvl="1"/>
            <a:r>
              <a:rPr lang="en-US" sz="1400" b="1" dirty="0">
                <a:solidFill>
                  <a:srgbClr val="36424A"/>
                </a:solidFill>
                <a:latin typeface="Arial" panose="020B0604020202020204" pitchFamily="34" charset="0"/>
                <a:cs typeface="Arial" panose="020B0604020202020204" pitchFamily="34" charset="0"/>
              </a:rPr>
              <a:t>Shareholder Interests</a:t>
            </a:r>
            <a:endParaRPr lang="en-US" sz="1400" dirty="0">
              <a:solidFill>
                <a:srgbClr val="36424A"/>
              </a:solidFill>
              <a:latin typeface="Arial" panose="020B0604020202020204" pitchFamily="34" charset="0"/>
              <a:cs typeface="Arial" panose="020B0604020202020204" pitchFamily="34" charset="0"/>
            </a:endParaRPr>
          </a:p>
        </p:txBody>
      </p:sp>
      <p:sp>
        <p:nvSpPr>
          <p:cNvPr id="32" name="TextBox 31"/>
          <p:cNvSpPr txBox="1"/>
          <p:nvPr/>
        </p:nvSpPr>
        <p:spPr>
          <a:xfrm>
            <a:off x="837928" y="2880925"/>
            <a:ext cx="2221903" cy="1107996"/>
          </a:xfrm>
          <a:prstGeom prst="rect">
            <a:avLst/>
          </a:prstGeom>
          <a:noFill/>
        </p:spPr>
        <p:txBody>
          <a:bodyPr wrap="square" rtlCol="0">
            <a:spAutoFit/>
          </a:bodyPr>
          <a:lstStyle/>
          <a:p>
            <a:pPr marL="242222" lvl="1"/>
            <a:r>
              <a:rPr lang="en-US" sz="1100" i="1" dirty="0">
                <a:solidFill>
                  <a:srgbClr val="36424A"/>
                </a:solidFill>
                <a:latin typeface="Arial" panose="020B0604020202020204" pitchFamily="34" charset="0"/>
                <a:cs typeface="Arial" panose="020B0604020202020204" pitchFamily="34" charset="0"/>
              </a:rPr>
              <a:t>Utilities companies apply for rates and infrastructure approvals from the AUC to provide reliable service to customers and a reasonable return to their shareholders.</a:t>
            </a:r>
          </a:p>
        </p:txBody>
      </p:sp>
      <p:sp>
        <p:nvSpPr>
          <p:cNvPr id="33" name="TextBox 32"/>
          <p:cNvSpPr txBox="1"/>
          <p:nvPr/>
        </p:nvSpPr>
        <p:spPr>
          <a:xfrm>
            <a:off x="5892752" y="2888642"/>
            <a:ext cx="2423663" cy="938719"/>
          </a:xfrm>
          <a:prstGeom prst="rect">
            <a:avLst/>
          </a:prstGeom>
          <a:noFill/>
        </p:spPr>
        <p:txBody>
          <a:bodyPr wrap="square" rtlCol="0">
            <a:spAutoFit/>
          </a:bodyPr>
          <a:lstStyle/>
          <a:p>
            <a:pPr marL="242222" lvl="1"/>
            <a:r>
              <a:rPr lang="en-US" sz="1100" i="1" dirty="0">
                <a:solidFill>
                  <a:srgbClr val="36424A"/>
                </a:solidFill>
                <a:latin typeface="Arial" panose="020B0604020202020204" pitchFamily="34" charset="0"/>
                <a:cs typeface="Arial" panose="020B0604020202020204" pitchFamily="34" charset="0"/>
              </a:rPr>
              <a:t>The UCA intervenes in AUC proceedings to ensure residential, small business, and farm customers receive reliable services at reasonable prices.</a:t>
            </a:r>
          </a:p>
        </p:txBody>
      </p:sp>
      <p:sp>
        <p:nvSpPr>
          <p:cNvPr id="35" name="Rectangle 34"/>
          <p:cNvSpPr/>
          <p:nvPr/>
        </p:nvSpPr>
        <p:spPr>
          <a:xfrm>
            <a:off x="517706" y="4352786"/>
            <a:ext cx="8219256" cy="523220"/>
          </a:xfrm>
          <a:prstGeom prst="rect">
            <a:avLst/>
          </a:prstGeom>
        </p:spPr>
        <p:txBody>
          <a:bodyPr wrap="square">
            <a:spAutoFit/>
          </a:bodyPr>
          <a:lstStyle/>
          <a:p>
            <a:r>
              <a:rPr lang="en-CA" sz="1400" dirty="0">
                <a:latin typeface="Arial" panose="020B0604020202020204" pitchFamily="34" charset="0"/>
                <a:cs typeface="Arial" panose="020B0604020202020204" pitchFamily="34" charset="0"/>
              </a:rPr>
              <a:t>The AUC regulates the utilities sector, and natural gas and electricity markets to protect social, economic and environmental interests of Alberta </a:t>
            </a:r>
            <a:r>
              <a:rPr lang="en-CA" sz="1400" u="sng" dirty="0">
                <a:latin typeface="Arial" panose="020B0604020202020204" pitchFamily="34" charset="0"/>
                <a:cs typeface="Arial" panose="020B0604020202020204" pitchFamily="34" charset="0"/>
              </a:rPr>
              <a:t>where competitive market forces do not.</a:t>
            </a:r>
            <a:endParaRPr lang="en-US" sz="1400" dirty="0"/>
          </a:p>
        </p:txBody>
      </p:sp>
    </p:spTree>
    <p:extLst>
      <p:ext uri="{BB962C8B-B14F-4D97-AF65-F5344CB8AC3E}">
        <p14:creationId xmlns:p14="http://schemas.microsoft.com/office/powerpoint/2010/main" val="341363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7F51-059A-4248-A7B9-14BE72ECCBBE}"/>
              </a:ext>
            </a:extLst>
          </p:cNvPr>
          <p:cNvSpPr>
            <a:spLocks noGrp="1"/>
          </p:cNvSpPr>
          <p:nvPr>
            <p:ph type="ctrTitle"/>
          </p:nvPr>
        </p:nvSpPr>
        <p:spPr/>
        <p:txBody>
          <a:bodyPr/>
          <a:lstStyle/>
          <a:p>
            <a:r>
              <a:rPr lang="en-US" dirty="0"/>
              <a:t>How Alberta’s Utilities Market Works</a:t>
            </a:r>
          </a:p>
        </p:txBody>
      </p:sp>
      <p:sp>
        <p:nvSpPr>
          <p:cNvPr id="4" name="Slide Number Placeholder 3">
            <a:extLst>
              <a:ext uri="{FF2B5EF4-FFF2-40B4-BE49-F238E27FC236}">
                <a16:creationId xmlns:a16="http://schemas.microsoft.com/office/drawing/2014/main" id="{4F62868F-E498-6841-BEA8-9D07CEB496F5}"/>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0388" y="2900212"/>
            <a:ext cx="1080000" cy="109421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2516" y="2859782"/>
            <a:ext cx="1080000" cy="117507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5448" y="3010758"/>
            <a:ext cx="1080000" cy="87311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84131" y="3030452"/>
            <a:ext cx="1080000" cy="1004400"/>
          </a:xfrm>
          <a:prstGeom prst="rect">
            <a:avLst/>
          </a:prstGeom>
        </p:spPr>
      </p:pic>
    </p:spTree>
    <p:extLst>
      <p:ext uri="{BB962C8B-B14F-4D97-AF65-F5344CB8AC3E}">
        <p14:creationId xmlns:p14="http://schemas.microsoft.com/office/powerpoint/2010/main" val="4075314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2372" y="203793"/>
            <a:ext cx="8502116" cy="569218"/>
          </a:xfrm>
        </p:spPr>
        <p:txBody>
          <a:bodyPr/>
          <a:lstStyle/>
          <a:p>
            <a:r>
              <a:rPr lang="en-US" dirty="0"/>
              <a:t>How Electricity and Natural Gas are Delivered</a:t>
            </a:r>
            <a:endParaRPr lang="en-CA" dirty="0"/>
          </a:p>
        </p:txBody>
      </p:sp>
      <p:sp>
        <p:nvSpPr>
          <p:cNvPr id="4" name="Slide Number Placeholder 3"/>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srgbClr val="5F6A72"/>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en-US" sz="1300" b="0" i="0" u="none" strike="noStrike" kern="1200" cap="none" spc="0" normalizeH="0" baseline="0" noProof="0">
              <a:ln>
                <a:noFill/>
              </a:ln>
              <a:solidFill>
                <a:srgbClr val="5F6A72"/>
              </a:solidFill>
              <a:effectLst/>
              <a:uLnTx/>
              <a:uFillTx/>
              <a:latin typeface="Arial" panose="020B0604020202020204" pitchFamily="34" charset="0"/>
              <a:ea typeface="+mn-ea"/>
              <a:cs typeface="Arial" panose="020B0604020202020204" pitchFamily="34" charset="0"/>
            </a:endParaRPr>
          </a:p>
        </p:txBody>
      </p:sp>
      <p:grpSp>
        <p:nvGrpSpPr>
          <p:cNvPr id="58" name="Group 57"/>
          <p:cNvGrpSpPr/>
          <p:nvPr/>
        </p:nvGrpSpPr>
        <p:grpSpPr>
          <a:xfrm>
            <a:off x="1092525" y="1203598"/>
            <a:ext cx="1283955" cy="2203695"/>
            <a:chOff x="899592" y="1031887"/>
            <a:chExt cx="1283955" cy="2203695"/>
          </a:xfrm>
        </p:grpSpPr>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7043" y="1870433"/>
              <a:ext cx="665480" cy="656607"/>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592" y="1154046"/>
              <a:ext cx="693054" cy="653780"/>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3668" y="2579187"/>
              <a:ext cx="772230" cy="656395"/>
            </a:xfrm>
            <a:prstGeom prst="rect">
              <a:avLst/>
            </a:prstGeom>
          </p:spPr>
        </p:pic>
        <p:pic>
          <p:nvPicPr>
            <p:cNvPr id="66" name="Picture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2662" y="1031887"/>
              <a:ext cx="600885" cy="653780"/>
            </a:xfrm>
            <a:prstGeom prst="rect">
              <a:avLst/>
            </a:prstGeom>
          </p:spPr>
        </p:pic>
      </p:grpSp>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54052" t="48494" r="2139"/>
          <a:stretch/>
        </p:blipFill>
        <p:spPr>
          <a:xfrm>
            <a:off x="6090714" y="2257261"/>
            <a:ext cx="1869904" cy="1373997"/>
          </a:xfrm>
          <a:prstGeom prst="rect">
            <a:avLst/>
          </a:prstGeom>
          <a:solidFill>
            <a:schemeClr val="bg1"/>
          </a:solidFill>
        </p:spPr>
      </p:pic>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t="4121" r="45919"/>
          <a:stretch/>
        </p:blipFill>
        <p:spPr>
          <a:xfrm>
            <a:off x="2439903" y="1073515"/>
            <a:ext cx="2308317" cy="2557743"/>
          </a:xfrm>
          <a:prstGeom prst="rect">
            <a:avLst/>
          </a:prstGeom>
          <a:solidFill>
            <a:schemeClr val="bg1"/>
          </a:solidFill>
        </p:spPr>
      </p:pic>
      <p:grpSp>
        <p:nvGrpSpPr>
          <p:cNvPr id="17" name="Group 16"/>
          <p:cNvGrpSpPr/>
          <p:nvPr/>
        </p:nvGrpSpPr>
        <p:grpSpPr>
          <a:xfrm>
            <a:off x="4716016" y="2331840"/>
            <a:ext cx="1349190" cy="689670"/>
            <a:chOff x="3812127" y="2772591"/>
            <a:chExt cx="1767696" cy="903600"/>
          </a:xfrm>
        </p:grpSpPr>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12127" y="2772591"/>
              <a:ext cx="903600" cy="903600"/>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76223" y="2772591"/>
              <a:ext cx="903600" cy="903600"/>
            </a:xfrm>
            <a:prstGeom prst="rect">
              <a:avLst/>
            </a:prstGeom>
          </p:spPr>
        </p:pic>
      </p:grpSp>
      <p:grpSp>
        <p:nvGrpSpPr>
          <p:cNvPr id="16" name="Group 15"/>
          <p:cNvGrpSpPr/>
          <p:nvPr/>
        </p:nvGrpSpPr>
        <p:grpSpPr>
          <a:xfrm>
            <a:off x="4604600" y="3021511"/>
            <a:ext cx="1597203" cy="609749"/>
            <a:chOff x="3849000" y="3680981"/>
            <a:chExt cx="2092641" cy="798887"/>
          </a:xfrm>
        </p:grpSpPr>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l="46968" t="77338" r="15612"/>
            <a:stretch/>
          </p:blipFill>
          <p:spPr>
            <a:xfrm>
              <a:off x="3849000" y="3687780"/>
              <a:ext cx="2092641" cy="792088"/>
            </a:xfrm>
            <a:prstGeom prst="rect">
              <a:avLst/>
            </a:prstGeom>
            <a:solidFill>
              <a:schemeClr val="bg1"/>
            </a:solidFill>
          </p:spPr>
        </p:pic>
        <p:sp>
          <p:nvSpPr>
            <p:cNvPr id="13" name="Rounded Rectangle 12"/>
            <p:cNvSpPr/>
            <p:nvPr/>
          </p:nvSpPr>
          <p:spPr>
            <a:xfrm rot="5400000">
              <a:off x="4703940" y="3642534"/>
              <a:ext cx="67122" cy="144016"/>
            </a:xfrm>
            <a:prstGeom prst="roundRect">
              <a:avLst>
                <a:gd name="adj" fmla="val 254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3"/>
            <p:cNvSpPr/>
            <p:nvPr/>
          </p:nvSpPr>
          <p:spPr>
            <a:xfrm rot="5400000">
              <a:off x="5734365" y="3645525"/>
              <a:ext cx="61143" cy="144016"/>
            </a:xfrm>
            <a:prstGeom prst="roundRect">
              <a:avLst>
                <a:gd name="adj" fmla="val 254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8" name="Rectangle 17"/>
          <p:cNvSpPr/>
          <p:nvPr/>
        </p:nvSpPr>
        <p:spPr>
          <a:xfrm rot="20348739">
            <a:off x="6445449" y="2204859"/>
            <a:ext cx="152363" cy="378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rot="18365376">
            <a:off x="6941059" y="2130752"/>
            <a:ext cx="153407" cy="40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rot="17957011">
            <a:off x="7374415" y="2009109"/>
            <a:ext cx="193782" cy="525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4649921" y="1482633"/>
            <a:ext cx="164055" cy="219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6" name="Straight Connector 55"/>
          <p:cNvCxnSpPr>
            <a:cxnSpLocks noChangeAspect="1"/>
          </p:cNvCxnSpPr>
          <p:nvPr/>
        </p:nvCxnSpPr>
        <p:spPr>
          <a:xfrm>
            <a:off x="4642609" y="1482633"/>
            <a:ext cx="2000397" cy="10784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noChangeAspect="1"/>
          </p:cNvCxnSpPr>
          <p:nvPr/>
        </p:nvCxnSpPr>
        <p:spPr>
          <a:xfrm>
            <a:off x="4642609" y="1491513"/>
            <a:ext cx="2535179" cy="974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noChangeAspect="1"/>
          </p:cNvCxnSpPr>
          <p:nvPr/>
        </p:nvCxnSpPr>
        <p:spPr>
          <a:xfrm>
            <a:off x="4653379" y="1480948"/>
            <a:ext cx="3014965" cy="996737"/>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957681" y="2478236"/>
            <a:ext cx="494639" cy="501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8" name="Group 67"/>
          <p:cNvGrpSpPr/>
          <p:nvPr/>
        </p:nvGrpSpPr>
        <p:grpSpPr>
          <a:xfrm>
            <a:off x="6853607" y="2474658"/>
            <a:ext cx="648361" cy="508577"/>
            <a:chOff x="7266577" y="1415101"/>
            <a:chExt cx="648361" cy="508577"/>
          </a:xfrm>
        </p:grpSpPr>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15190" y="1641334"/>
              <a:ext cx="151137" cy="121696"/>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66577" y="1415101"/>
              <a:ext cx="648361" cy="508577"/>
            </a:xfrm>
            <a:prstGeom prst="rect">
              <a:avLst/>
            </a:prstGeom>
          </p:spPr>
        </p:pic>
      </p:grpSp>
      <p:sp>
        <p:nvSpPr>
          <p:cNvPr id="28" name="Rectangle 27"/>
          <p:cNvSpPr/>
          <p:nvPr/>
        </p:nvSpPr>
        <p:spPr>
          <a:xfrm>
            <a:off x="2482798" y="892373"/>
            <a:ext cx="2193228" cy="2665303"/>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0" name="Group 49"/>
          <p:cNvGrpSpPr/>
          <p:nvPr/>
        </p:nvGrpSpPr>
        <p:grpSpPr>
          <a:xfrm>
            <a:off x="899592" y="3579862"/>
            <a:ext cx="1260000" cy="630000"/>
            <a:chOff x="166643" y="4131518"/>
            <a:chExt cx="1576230" cy="721312"/>
          </a:xfrm>
        </p:grpSpPr>
        <p:sp>
          <p:nvSpPr>
            <p:cNvPr id="38" name="Up Arrow 37"/>
            <p:cNvSpPr/>
            <p:nvPr/>
          </p:nvSpPr>
          <p:spPr>
            <a:xfrm rot="5400000">
              <a:off x="644281" y="3754238"/>
              <a:ext cx="721312" cy="1475872"/>
            </a:xfrm>
            <a:prstGeom prst="upArrow">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TextBox 38"/>
            <p:cNvSpPr txBox="1"/>
            <p:nvPr/>
          </p:nvSpPr>
          <p:spPr>
            <a:xfrm>
              <a:off x="166643" y="4254916"/>
              <a:ext cx="1470128" cy="45810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Generation &amp; Production</a:t>
              </a:r>
            </a:p>
          </p:txBody>
        </p:sp>
      </p:grpSp>
      <p:grpSp>
        <p:nvGrpSpPr>
          <p:cNvPr id="49" name="Group 48"/>
          <p:cNvGrpSpPr/>
          <p:nvPr/>
        </p:nvGrpSpPr>
        <p:grpSpPr>
          <a:xfrm>
            <a:off x="2411760" y="3579862"/>
            <a:ext cx="1188000" cy="630000"/>
            <a:chOff x="1756725" y="4172102"/>
            <a:chExt cx="1475873" cy="679452"/>
          </a:xfrm>
        </p:grpSpPr>
        <p:sp>
          <p:nvSpPr>
            <p:cNvPr id="40" name="Up Arrow 39"/>
            <p:cNvSpPr/>
            <p:nvPr/>
          </p:nvSpPr>
          <p:spPr>
            <a:xfrm rot="5400000">
              <a:off x="2154936" y="3773892"/>
              <a:ext cx="679452" cy="1475872"/>
            </a:xfrm>
            <a:prstGeom prst="upArrow">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0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TextBox 32"/>
            <p:cNvSpPr txBox="1"/>
            <p:nvPr/>
          </p:nvSpPr>
          <p:spPr>
            <a:xfrm>
              <a:off x="1756725" y="4357938"/>
              <a:ext cx="1345461" cy="26554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Transmission</a:t>
              </a:r>
            </a:p>
          </p:txBody>
        </p:sp>
      </p:grpSp>
      <p:grpSp>
        <p:nvGrpSpPr>
          <p:cNvPr id="48" name="Group 47"/>
          <p:cNvGrpSpPr/>
          <p:nvPr/>
        </p:nvGrpSpPr>
        <p:grpSpPr>
          <a:xfrm>
            <a:off x="3744040" y="3579862"/>
            <a:ext cx="1188000" cy="630000"/>
            <a:chOff x="3422051" y="4165714"/>
            <a:chExt cx="1475873" cy="721312"/>
          </a:xfrm>
        </p:grpSpPr>
        <p:sp>
          <p:nvSpPr>
            <p:cNvPr id="41" name="Up Arrow 40"/>
            <p:cNvSpPr/>
            <p:nvPr/>
          </p:nvSpPr>
          <p:spPr>
            <a:xfrm rot="5400000">
              <a:off x="3799332" y="3788433"/>
              <a:ext cx="721312" cy="1475873"/>
            </a:xfrm>
            <a:prstGeom prst="upArrow">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TextBox 33"/>
            <p:cNvSpPr txBox="1"/>
            <p:nvPr/>
          </p:nvSpPr>
          <p:spPr>
            <a:xfrm>
              <a:off x="3422052" y="4384948"/>
              <a:ext cx="1270702" cy="29071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Distribution</a:t>
              </a:r>
            </a:p>
          </p:txBody>
        </p:sp>
      </p:grpSp>
      <p:grpSp>
        <p:nvGrpSpPr>
          <p:cNvPr id="46" name="Group 45"/>
          <p:cNvGrpSpPr/>
          <p:nvPr/>
        </p:nvGrpSpPr>
        <p:grpSpPr>
          <a:xfrm>
            <a:off x="5112200" y="3579862"/>
            <a:ext cx="1260000" cy="630000"/>
            <a:chOff x="4782524" y="4076306"/>
            <a:chExt cx="1634922" cy="721312"/>
          </a:xfrm>
        </p:grpSpPr>
        <p:sp>
          <p:nvSpPr>
            <p:cNvPr id="43" name="Up Arrow 42"/>
            <p:cNvSpPr/>
            <p:nvPr/>
          </p:nvSpPr>
          <p:spPr>
            <a:xfrm rot="5400000">
              <a:off x="5239329" y="3619501"/>
              <a:ext cx="721312" cy="1634922"/>
            </a:xfrm>
            <a:prstGeom prst="upArrow">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4782524" y="4293689"/>
              <a:ext cx="1396490" cy="28190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Retailers</a:t>
              </a:r>
            </a:p>
          </p:txBody>
        </p:sp>
      </p:grpSp>
      <p:grpSp>
        <p:nvGrpSpPr>
          <p:cNvPr id="47" name="Group 46"/>
          <p:cNvGrpSpPr/>
          <p:nvPr/>
        </p:nvGrpSpPr>
        <p:grpSpPr>
          <a:xfrm>
            <a:off x="6671440" y="3600898"/>
            <a:ext cx="1296000" cy="630000"/>
            <a:chOff x="6990415" y="4016936"/>
            <a:chExt cx="1475872" cy="721312"/>
          </a:xfrm>
        </p:grpSpPr>
        <p:sp>
          <p:nvSpPr>
            <p:cNvPr id="44" name="Up Arrow 43"/>
            <p:cNvSpPr/>
            <p:nvPr/>
          </p:nvSpPr>
          <p:spPr>
            <a:xfrm rot="5400000">
              <a:off x="7367695" y="3639656"/>
              <a:ext cx="721312" cy="1475872"/>
            </a:xfrm>
            <a:prstGeom prst="upArrow">
              <a:avLst/>
            </a:prstGeom>
            <a:solidFill>
              <a:srgbClr val="00A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5" name="TextBox 34"/>
            <p:cNvSpPr txBox="1"/>
            <p:nvPr/>
          </p:nvSpPr>
          <p:spPr>
            <a:xfrm>
              <a:off x="6990415" y="4223704"/>
              <a:ext cx="1302560" cy="29071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Consumers</a:t>
              </a:r>
            </a:p>
          </p:txBody>
        </p:sp>
      </p:grpSp>
      <p:sp>
        <p:nvSpPr>
          <p:cNvPr id="51" name="TextBox 50"/>
          <p:cNvSpPr txBox="1"/>
          <p:nvPr/>
        </p:nvSpPr>
        <p:spPr>
          <a:xfrm>
            <a:off x="683568" y="4208055"/>
            <a:ext cx="1714555" cy="400110"/>
          </a:xfrm>
          <a:prstGeom prst="rect">
            <a:avLst/>
          </a:prstGeom>
          <a:noFill/>
        </p:spPr>
        <p:txBody>
          <a:bodyPr wrap="square" rtlCol="0">
            <a:spAutoFit/>
          </a:bodyPr>
          <a:lstStyle/>
          <a:p>
            <a:pPr marL="104775" marR="0" lvl="0" indent="-10477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1000" b="0" i="0" u="none" strike="noStrike" kern="1200" cap="none" spc="0" normalizeH="0" baseline="0" noProof="0" dirty="0">
                <a:ln>
                  <a:noFill/>
                </a:ln>
                <a:solidFill>
                  <a:srgbClr val="36424A"/>
                </a:solidFill>
                <a:effectLst/>
                <a:uLnTx/>
                <a:uFillTx/>
                <a:latin typeface="Arial" panose="020B0604020202020204" pitchFamily="34" charset="0"/>
                <a:ea typeface="+mn-ea"/>
                <a:cs typeface="Arial" panose="020B0604020202020204" pitchFamily="34" charset="0"/>
              </a:rPr>
              <a:t>Where electricity</a:t>
            </a:r>
            <a:r>
              <a:rPr kumimoji="0" lang="en-CA" sz="1000" b="0" i="0" u="none" strike="noStrike" kern="1200" cap="none" spc="0" normalizeH="0" noProof="0" dirty="0">
                <a:ln>
                  <a:noFill/>
                </a:ln>
                <a:solidFill>
                  <a:srgbClr val="36424A"/>
                </a:solidFill>
                <a:effectLst/>
                <a:uLnTx/>
                <a:uFillTx/>
                <a:latin typeface="Arial" panose="020B0604020202020204" pitchFamily="34" charset="0"/>
                <a:ea typeface="+mn-ea"/>
                <a:cs typeface="Arial" panose="020B0604020202020204" pitchFamily="34" charset="0"/>
              </a:rPr>
              <a:t> and natural gas </a:t>
            </a:r>
            <a:r>
              <a:rPr lang="en-CA" sz="1000" dirty="0">
                <a:solidFill>
                  <a:srgbClr val="36424A"/>
                </a:solidFill>
                <a:latin typeface="Arial" panose="020B0604020202020204" pitchFamily="34" charset="0"/>
                <a:cs typeface="Arial" panose="020B0604020202020204" pitchFamily="34" charset="0"/>
              </a:rPr>
              <a:t>are </a:t>
            </a:r>
            <a:r>
              <a:rPr kumimoji="0" lang="en-CA" sz="1000" b="0" i="0" u="none" strike="noStrike" kern="1200" cap="none" spc="0" normalizeH="0" noProof="0" dirty="0">
                <a:ln>
                  <a:noFill/>
                </a:ln>
                <a:solidFill>
                  <a:srgbClr val="36424A"/>
                </a:solidFill>
                <a:effectLst/>
                <a:uLnTx/>
                <a:uFillTx/>
                <a:latin typeface="Arial" panose="020B0604020202020204" pitchFamily="34" charset="0"/>
                <a:ea typeface="+mn-ea"/>
                <a:cs typeface="Arial" panose="020B0604020202020204" pitchFamily="34" charset="0"/>
              </a:rPr>
              <a:t>made</a:t>
            </a:r>
            <a:r>
              <a:rPr lang="en-CA" sz="1000" dirty="0">
                <a:solidFill>
                  <a:srgbClr val="36424A"/>
                </a:solidFill>
                <a:latin typeface="Arial" panose="020B0604020202020204" pitchFamily="34" charset="0"/>
                <a:cs typeface="Arial" panose="020B0604020202020204" pitchFamily="34" charset="0"/>
              </a:rPr>
              <a:t> </a:t>
            </a:r>
          </a:p>
        </p:txBody>
      </p:sp>
      <p:sp>
        <p:nvSpPr>
          <p:cNvPr id="52" name="TextBox 51"/>
          <p:cNvSpPr txBox="1"/>
          <p:nvPr/>
        </p:nvSpPr>
        <p:spPr>
          <a:xfrm>
            <a:off x="2233752" y="4208053"/>
            <a:ext cx="1578124" cy="400110"/>
          </a:xfrm>
          <a:prstGeom prst="rect">
            <a:avLst/>
          </a:prstGeom>
          <a:noFill/>
        </p:spPr>
        <p:txBody>
          <a:bodyPr wrap="square" rtlCol="0">
            <a:spAutoFit/>
          </a:bodyPr>
          <a:lstStyle/>
          <a:p>
            <a:pPr marL="104775" marR="0" lvl="0" indent="-10477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1000" b="0" i="0" u="none" strike="noStrike" kern="1200" cap="none" spc="0" normalizeH="0" baseline="0" noProof="0" dirty="0">
                <a:ln>
                  <a:noFill/>
                </a:ln>
                <a:solidFill>
                  <a:srgbClr val="36424A"/>
                </a:solidFill>
                <a:effectLst/>
                <a:uLnTx/>
                <a:uFillTx/>
                <a:latin typeface="Arial" panose="020B0604020202020204" pitchFamily="34" charset="0"/>
                <a:ea typeface="+mn-ea"/>
                <a:cs typeface="Arial" panose="020B0604020202020204" pitchFamily="34" charset="0"/>
              </a:rPr>
              <a:t>Moves energy gets</a:t>
            </a:r>
            <a:r>
              <a:rPr kumimoji="0" lang="en-CA" sz="1000" b="0" i="0" u="none" strike="noStrike" kern="1200" cap="none" spc="0" normalizeH="0" noProof="0" dirty="0">
                <a:ln>
                  <a:noFill/>
                </a:ln>
                <a:solidFill>
                  <a:srgbClr val="36424A"/>
                </a:solidFill>
                <a:effectLst/>
                <a:uLnTx/>
                <a:uFillTx/>
                <a:latin typeface="Arial" panose="020B0604020202020204" pitchFamily="34" charset="0"/>
                <a:ea typeface="+mn-ea"/>
                <a:cs typeface="Arial" panose="020B0604020202020204" pitchFamily="34" charset="0"/>
              </a:rPr>
              <a:t> to cities and towns</a:t>
            </a:r>
            <a:endParaRPr kumimoji="0" lang="en-CA" sz="1000" b="0" i="0" u="none" strike="noStrike" kern="1200" cap="none" spc="0" normalizeH="0" baseline="0" noProof="0" dirty="0">
              <a:ln>
                <a:noFill/>
              </a:ln>
              <a:solidFill>
                <a:srgbClr val="36424A"/>
              </a:solidFill>
              <a:effectLst/>
              <a:uLnTx/>
              <a:uFillTx/>
              <a:latin typeface="Arial" panose="020B0604020202020204" pitchFamily="34" charset="0"/>
              <a:ea typeface="+mn-ea"/>
              <a:cs typeface="Arial" panose="020B0604020202020204" pitchFamily="34" charset="0"/>
            </a:endParaRPr>
          </a:p>
        </p:txBody>
      </p:sp>
      <p:sp>
        <p:nvSpPr>
          <p:cNvPr id="53" name="TextBox 52"/>
          <p:cNvSpPr txBox="1"/>
          <p:nvPr/>
        </p:nvSpPr>
        <p:spPr>
          <a:xfrm>
            <a:off x="3669947" y="4208055"/>
            <a:ext cx="1435628" cy="553998"/>
          </a:xfrm>
          <a:prstGeom prst="rect">
            <a:avLst/>
          </a:prstGeom>
          <a:noFill/>
        </p:spPr>
        <p:txBody>
          <a:bodyPr wrap="square" rtlCol="0">
            <a:spAutoFit/>
          </a:bodyPr>
          <a:lstStyle/>
          <a:p>
            <a:pPr marL="104775" marR="0" lvl="0" indent="-10477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CA" sz="1000" dirty="0">
                <a:solidFill>
                  <a:srgbClr val="36424A"/>
                </a:solidFill>
                <a:latin typeface="Arial" panose="020B0604020202020204" pitchFamily="34" charset="0"/>
                <a:cs typeface="Arial" panose="020B0604020202020204" pitchFamily="34" charset="0"/>
              </a:rPr>
              <a:t>Delivers </a:t>
            </a:r>
            <a:r>
              <a:rPr kumimoji="0" lang="en-CA" sz="1000" b="0" i="0" u="none" strike="noStrike" kern="1200" cap="none" spc="0" normalizeH="0" noProof="0" dirty="0">
                <a:ln>
                  <a:noFill/>
                </a:ln>
                <a:solidFill>
                  <a:srgbClr val="36424A"/>
                </a:solidFill>
                <a:effectLst/>
                <a:uLnTx/>
                <a:uFillTx/>
                <a:latin typeface="Arial" panose="020B0604020202020204" pitchFamily="34" charset="0"/>
                <a:ea typeface="+mn-ea"/>
                <a:cs typeface="Arial" panose="020B0604020202020204" pitchFamily="34" charset="0"/>
              </a:rPr>
              <a:t>energy to your residence, business or farm</a:t>
            </a:r>
            <a:endParaRPr kumimoji="0" lang="en-CA" sz="1000" b="0" i="0" u="none" strike="noStrike" kern="1200" cap="none" spc="0" normalizeH="0" baseline="0" noProof="0" dirty="0">
              <a:ln>
                <a:noFill/>
              </a:ln>
              <a:solidFill>
                <a:srgbClr val="36424A"/>
              </a:solidFill>
              <a:effectLst/>
              <a:uLnTx/>
              <a:uFillTx/>
              <a:latin typeface="Arial" panose="020B0604020202020204" pitchFamily="34" charset="0"/>
              <a:ea typeface="+mn-ea"/>
              <a:cs typeface="Arial" panose="020B0604020202020204" pitchFamily="34" charset="0"/>
            </a:endParaRPr>
          </a:p>
        </p:txBody>
      </p:sp>
      <p:sp>
        <p:nvSpPr>
          <p:cNvPr id="54" name="TextBox 53"/>
          <p:cNvSpPr txBox="1"/>
          <p:nvPr/>
        </p:nvSpPr>
        <p:spPr>
          <a:xfrm>
            <a:off x="5004048" y="4211902"/>
            <a:ext cx="1576615" cy="400110"/>
          </a:xfrm>
          <a:prstGeom prst="rect">
            <a:avLst/>
          </a:prstGeom>
          <a:noFill/>
        </p:spPr>
        <p:txBody>
          <a:bodyPr wrap="square" rtlCol="0">
            <a:spAutoFit/>
          </a:bodyPr>
          <a:lstStyle/>
          <a:p>
            <a:pPr marL="104775" marR="0" lvl="0" indent="-10477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CA" sz="1000" b="0" i="0" u="none" strike="noStrike" kern="1200" cap="none" spc="0" normalizeH="0" baseline="0" noProof="0" dirty="0">
                <a:ln>
                  <a:noFill/>
                </a:ln>
                <a:solidFill>
                  <a:srgbClr val="36424A"/>
                </a:solidFill>
                <a:effectLst/>
                <a:uLnTx/>
                <a:uFillTx/>
                <a:latin typeface="Arial" panose="020B0604020202020204" pitchFamily="34" charset="0"/>
                <a:ea typeface="+mn-ea"/>
                <a:cs typeface="Arial" panose="020B0604020202020204" pitchFamily="34" charset="0"/>
              </a:rPr>
              <a:t>Sells energy to consumers</a:t>
            </a:r>
          </a:p>
        </p:txBody>
      </p:sp>
      <p:sp>
        <p:nvSpPr>
          <p:cNvPr id="55" name="TextBox 54"/>
          <p:cNvSpPr txBox="1"/>
          <p:nvPr/>
        </p:nvSpPr>
        <p:spPr>
          <a:xfrm>
            <a:off x="6523777" y="4208055"/>
            <a:ext cx="1576615" cy="400110"/>
          </a:xfrm>
          <a:prstGeom prst="rect">
            <a:avLst/>
          </a:prstGeom>
          <a:noFill/>
        </p:spPr>
        <p:txBody>
          <a:bodyPr wrap="square" rtlCol="0">
            <a:spAutoFit/>
          </a:bodyPr>
          <a:lstStyle/>
          <a:p>
            <a:pPr marL="104775" marR="0" lvl="0" indent="-10477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CA" sz="1000" dirty="0">
                <a:solidFill>
                  <a:srgbClr val="36424A"/>
                </a:solidFill>
                <a:latin typeface="Arial" panose="020B0604020202020204" pitchFamily="34" charset="0"/>
                <a:cs typeface="Arial" panose="020B0604020202020204" pitchFamily="34" charset="0"/>
              </a:rPr>
              <a:t>Homes</a:t>
            </a:r>
            <a:r>
              <a:rPr kumimoji="0" lang="en-CA" sz="1000" b="0" i="0" u="none" strike="noStrike" kern="1200" cap="none" spc="0" normalizeH="0" baseline="0" noProof="0" dirty="0">
                <a:ln>
                  <a:noFill/>
                </a:ln>
                <a:solidFill>
                  <a:srgbClr val="36424A"/>
                </a:solidFill>
                <a:effectLst/>
                <a:uLnTx/>
                <a:uFillTx/>
                <a:latin typeface="Arial" panose="020B0604020202020204" pitchFamily="34" charset="0"/>
                <a:ea typeface="+mn-ea"/>
                <a:cs typeface="Arial" panose="020B0604020202020204" pitchFamily="34" charset="0"/>
              </a:rPr>
              <a:t>,</a:t>
            </a:r>
            <a:r>
              <a:rPr kumimoji="0" lang="en-CA" sz="1000" b="0" i="0" u="none" strike="noStrike" kern="1200" cap="none" spc="0" normalizeH="0" noProof="0" dirty="0">
                <a:ln>
                  <a:noFill/>
                </a:ln>
                <a:solidFill>
                  <a:srgbClr val="36424A"/>
                </a:solidFill>
                <a:effectLst/>
                <a:uLnTx/>
                <a:uFillTx/>
                <a:latin typeface="Arial" panose="020B0604020202020204" pitchFamily="34" charset="0"/>
                <a:ea typeface="+mn-ea"/>
                <a:cs typeface="Arial" panose="020B0604020202020204" pitchFamily="34" charset="0"/>
              </a:rPr>
              <a:t> businesses, and farms </a:t>
            </a:r>
            <a:endParaRPr kumimoji="0" lang="en-CA" sz="1000" b="0" i="0" u="none" strike="noStrike" kern="1200" cap="none" spc="0" normalizeH="0" baseline="0" noProof="0" dirty="0">
              <a:ln>
                <a:noFill/>
              </a:ln>
              <a:solidFill>
                <a:srgbClr val="36424A"/>
              </a:solidFill>
              <a:effectLst/>
              <a:uLnTx/>
              <a:uFillTx/>
              <a:latin typeface="Arial" panose="020B0604020202020204" pitchFamily="34" charset="0"/>
              <a:ea typeface="+mn-ea"/>
              <a:cs typeface="Arial" panose="020B0604020202020204" pitchFamily="34" charset="0"/>
            </a:endParaRPr>
          </a:p>
        </p:txBody>
      </p:sp>
      <p:sp>
        <p:nvSpPr>
          <p:cNvPr id="29" name="TextBox 28"/>
          <p:cNvSpPr txBox="1"/>
          <p:nvPr/>
        </p:nvSpPr>
        <p:spPr>
          <a:xfrm>
            <a:off x="2505536" y="877674"/>
            <a:ext cx="2117887"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81AB">
                    <a:lumMod val="75000"/>
                  </a:srgbClr>
                </a:solidFill>
                <a:effectLst/>
                <a:uLnTx/>
                <a:uFillTx/>
                <a:latin typeface="Arial" panose="020B0604020202020204" pitchFamily="34" charset="0"/>
                <a:ea typeface="+mn-ea"/>
                <a:cs typeface="Arial" panose="020B0604020202020204" pitchFamily="34" charset="0"/>
              </a:rPr>
              <a:t>Regulated Monopoly Utilities</a:t>
            </a:r>
          </a:p>
        </p:txBody>
      </p:sp>
    </p:spTree>
    <p:extLst>
      <p:ext uri="{BB962C8B-B14F-4D97-AF65-F5344CB8AC3E}">
        <p14:creationId xmlns:p14="http://schemas.microsoft.com/office/powerpoint/2010/main" val="294737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0"/>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1"/>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2"/>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4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5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54"/>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1" grpId="1"/>
      <p:bldP spid="52" grpId="0"/>
      <p:bldP spid="52" grpId="1"/>
      <p:bldP spid="53" grpId="0"/>
      <p:bldP spid="53" grpId="1"/>
      <p:bldP spid="54" grpId="0"/>
      <p:bldP spid="54" grpId="1"/>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7F51-059A-4248-A7B9-14BE72ECCBBE}"/>
              </a:ext>
            </a:extLst>
          </p:cNvPr>
          <p:cNvSpPr>
            <a:spLocks noGrp="1"/>
          </p:cNvSpPr>
          <p:nvPr>
            <p:ph type="ctrTitle"/>
          </p:nvPr>
        </p:nvSpPr>
        <p:spPr/>
        <p:txBody>
          <a:bodyPr/>
          <a:lstStyle/>
          <a:p>
            <a:r>
              <a:rPr lang="en-US" dirty="0"/>
              <a:t> Understanding Utility Bills</a:t>
            </a:r>
          </a:p>
        </p:txBody>
      </p:sp>
      <p:sp>
        <p:nvSpPr>
          <p:cNvPr id="4" name="Slide Number Placeholder 3">
            <a:extLst>
              <a:ext uri="{FF2B5EF4-FFF2-40B4-BE49-F238E27FC236}">
                <a16:creationId xmlns:a16="http://schemas.microsoft.com/office/drawing/2014/main" id="{4F62868F-E498-6841-BEA8-9D07CEB496F5}"/>
              </a:ext>
            </a:extLst>
          </p:cNvPr>
          <p:cNvSpPr>
            <a:spLocks noGrp="1"/>
          </p:cNvSpPr>
          <p:nvPr>
            <p:ph type="sldNum"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A2281A5-0AAD-5C43-9874-F8F3A9F5B29A}" type="slidenum">
              <a:rPr kumimoji="0" lang="en-US" sz="13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en-US" sz="13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 name="Picture 2"/>
          <p:cNvPicPr>
            <a:picLocks noChangeAspect="1"/>
          </p:cNvPicPr>
          <p:nvPr/>
        </p:nvPicPr>
        <p:blipFill>
          <a:blip r:embed="rId3">
            <a:duotone>
              <a:prstClr val="black"/>
              <a:srgbClr val="5FCEEA">
                <a:tint val="45000"/>
                <a:satMod val="400000"/>
              </a:srgbClr>
            </a:duotone>
          </a:blip>
          <a:stretch>
            <a:fillRect/>
          </a:stretch>
        </p:blipFill>
        <p:spPr>
          <a:xfrm>
            <a:off x="2735661" y="2853871"/>
            <a:ext cx="1080000" cy="1031998"/>
          </a:xfrm>
          <a:prstGeom prst="rect">
            <a:avLst/>
          </a:prstGeom>
        </p:spPr>
      </p:pic>
      <p:pic>
        <p:nvPicPr>
          <p:cNvPr id="5" name="Picture 4"/>
          <p:cNvPicPr>
            <a:picLocks noChangeAspect="1"/>
          </p:cNvPicPr>
          <p:nvPr/>
        </p:nvPicPr>
        <p:blipFill>
          <a:blip r:embed="rId4" cstate="print">
            <a:duotone>
              <a:prstClr val="black"/>
              <a:srgbClr val="5FCEEA">
                <a:tint val="45000"/>
                <a:satMod val="400000"/>
              </a:srgbClr>
            </a:duotone>
            <a:extLst>
              <a:ext uri="{28A0092B-C50C-407E-A947-70E740481C1C}">
                <a14:useLocalDpi xmlns:a14="http://schemas.microsoft.com/office/drawing/2010/main" val="0"/>
              </a:ext>
            </a:extLst>
          </a:blip>
          <a:stretch>
            <a:fillRect/>
          </a:stretch>
        </p:blipFill>
        <p:spPr>
          <a:xfrm>
            <a:off x="5400227" y="2855868"/>
            <a:ext cx="1080000" cy="1030001"/>
          </a:xfrm>
          <a:prstGeom prst="rect">
            <a:avLst/>
          </a:prstGeom>
        </p:spPr>
      </p:pic>
      <p:pic>
        <p:nvPicPr>
          <p:cNvPr id="6" name="Picture 5"/>
          <p:cNvPicPr>
            <a:picLocks noChangeAspect="1"/>
          </p:cNvPicPr>
          <p:nvPr/>
        </p:nvPicPr>
        <p:blipFill>
          <a:blip r:embed="rId5" cstate="print">
            <a:duotone>
              <a:prstClr val="black"/>
              <a:srgbClr val="5FCEEA">
                <a:tint val="45000"/>
                <a:satMod val="400000"/>
              </a:srgbClr>
            </a:duotone>
            <a:extLst>
              <a:ext uri="{28A0092B-C50C-407E-A947-70E740481C1C}">
                <a14:useLocalDpi xmlns:a14="http://schemas.microsoft.com/office/drawing/2010/main" val="0"/>
              </a:ext>
            </a:extLst>
          </a:blip>
          <a:stretch>
            <a:fillRect/>
          </a:stretch>
        </p:blipFill>
        <p:spPr>
          <a:xfrm>
            <a:off x="4067944" y="2859782"/>
            <a:ext cx="1080000" cy="1030001"/>
          </a:xfrm>
          <a:prstGeom prst="rect">
            <a:avLst/>
          </a:prstGeom>
        </p:spPr>
      </p:pic>
    </p:spTree>
    <p:extLst>
      <p:ext uri="{BB962C8B-B14F-4D97-AF65-F5344CB8AC3E}">
        <p14:creationId xmlns:p14="http://schemas.microsoft.com/office/powerpoint/2010/main" val="440871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2827393597"/>
              </p:ext>
            </p:extLst>
          </p:nvPr>
        </p:nvGraphicFramePr>
        <p:xfrm>
          <a:off x="107504" y="1298372"/>
          <a:ext cx="4144396" cy="302221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CA" dirty="0"/>
              <a:t>Electricity Breakdown</a:t>
            </a:r>
          </a:p>
        </p:txBody>
      </p:sp>
      <p:sp>
        <p:nvSpPr>
          <p:cNvPr id="4" name="Slide Number Placeholder 3"/>
          <p:cNvSpPr>
            <a:spLocks noGrp="1"/>
          </p:cNvSpPr>
          <p:nvPr>
            <p:ph type="sldNum" sz="quarter" idx="4"/>
          </p:nvPr>
        </p:nvSpPr>
        <p:spPr/>
        <p:txBody>
          <a:bodyPr/>
          <a:lstStyle/>
          <a:p>
            <a:fld id="{3A2281A5-0AAD-5C43-9874-F8F3A9F5B29A}" type="slidenum">
              <a:rPr lang="en-US" smtClean="0"/>
              <a:pPr/>
              <a:t>7</a:t>
            </a:fld>
            <a:endParaRPr lang="en-US"/>
          </a:p>
        </p:txBody>
      </p:sp>
      <p:graphicFrame>
        <p:nvGraphicFramePr>
          <p:cNvPr id="7" name="Chart 6"/>
          <p:cNvGraphicFramePr>
            <a:graphicFrameLocks/>
          </p:cNvGraphicFramePr>
          <p:nvPr>
            <p:extLst>
              <p:ext uri="{D42A27DB-BD31-4B8C-83A1-F6EECF244321}">
                <p14:modId xmlns:p14="http://schemas.microsoft.com/office/powerpoint/2010/main" val="3566046724"/>
              </p:ext>
            </p:extLst>
          </p:nvPr>
        </p:nvGraphicFramePr>
        <p:xfrm>
          <a:off x="4251900" y="1298372"/>
          <a:ext cx="4860032" cy="31121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6083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Natural Gas Breakdown</a:t>
            </a:r>
          </a:p>
        </p:txBody>
      </p:sp>
      <p:sp>
        <p:nvSpPr>
          <p:cNvPr id="4" name="Slide Number Placeholder 3"/>
          <p:cNvSpPr>
            <a:spLocks noGrp="1"/>
          </p:cNvSpPr>
          <p:nvPr>
            <p:ph type="sldNum" sz="quarter" idx="4"/>
          </p:nvPr>
        </p:nvSpPr>
        <p:spPr/>
        <p:txBody>
          <a:bodyPr/>
          <a:lstStyle/>
          <a:p>
            <a:fld id="{3A2281A5-0AAD-5C43-9874-F8F3A9F5B29A}" type="slidenum">
              <a:rPr lang="en-US" smtClean="0"/>
              <a:pPr/>
              <a:t>8</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460031605"/>
              </p:ext>
            </p:extLst>
          </p:nvPr>
        </p:nvGraphicFramePr>
        <p:xfrm>
          <a:off x="4253064" y="1292034"/>
          <a:ext cx="4860000" cy="311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2205893597"/>
              </p:ext>
            </p:extLst>
          </p:nvPr>
        </p:nvGraphicFramePr>
        <p:xfrm>
          <a:off x="109464" y="1292034"/>
          <a:ext cx="4143600" cy="302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5801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3359" y="1131590"/>
            <a:ext cx="3923437" cy="3480469"/>
          </a:xfrm>
          <a:prstGeom prst="rect">
            <a:avLst/>
          </a:prstGeom>
        </p:spPr>
      </p:pic>
      <p:sp>
        <p:nvSpPr>
          <p:cNvPr id="3" name="Title 2"/>
          <p:cNvSpPr>
            <a:spLocks noGrp="1"/>
          </p:cNvSpPr>
          <p:nvPr>
            <p:ph type="title"/>
          </p:nvPr>
        </p:nvSpPr>
        <p:spPr/>
        <p:txBody>
          <a:bodyPr/>
          <a:lstStyle/>
          <a:p>
            <a:r>
              <a:rPr lang="en-CA" dirty="0"/>
              <a:t>Sample Bill</a:t>
            </a:r>
          </a:p>
        </p:txBody>
      </p:sp>
      <p:sp>
        <p:nvSpPr>
          <p:cNvPr id="4" name="Slide Number Placeholder 3"/>
          <p:cNvSpPr>
            <a:spLocks noGrp="1"/>
          </p:cNvSpPr>
          <p:nvPr>
            <p:ph type="sldNum" sz="quarter" idx="4"/>
          </p:nvPr>
        </p:nvSpPr>
        <p:spPr/>
        <p:txBody>
          <a:bodyPr/>
          <a:lstStyle/>
          <a:p>
            <a:fld id="{3A2281A5-0AAD-5C43-9874-F8F3A9F5B29A}" type="slidenum">
              <a:rPr lang="en-US" smtClean="0"/>
              <a:pPr/>
              <a:t>9</a:t>
            </a:fld>
            <a:endParaRPr lang="en-US"/>
          </a:p>
        </p:txBody>
      </p:sp>
      <p:pic>
        <p:nvPicPr>
          <p:cNvPr id="12" name="Picture 11"/>
          <p:cNvPicPr>
            <a:picLocks noChangeAspect="1"/>
          </p:cNvPicPr>
          <p:nvPr/>
        </p:nvPicPr>
        <p:blipFill>
          <a:blip r:embed="rId4"/>
          <a:stretch>
            <a:fillRect/>
          </a:stretch>
        </p:blipFill>
        <p:spPr>
          <a:xfrm>
            <a:off x="4644010" y="1131590"/>
            <a:ext cx="3928272" cy="3501878"/>
          </a:xfrm>
          <a:prstGeom prst="rect">
            <a:avLst/>
          </a:prstGeom>
        </p:spPr>
      </p:pic>
      <p:sp>
        <p:nvSpPr>
          <p:cNvPr id="5" name="Rectangle 4"/>
          <p:cNvSpPr/>
          <p:nvPr/>
        </p:nvSpPr>
        <p:spPr>
          <a:xfrm>
            <a:off x="6804248" y="1827037"/>
            <a:ext cx="1512168" cy="324000"/>
          </a:xfrm>
          <a:prstGeom prst="rect">
            <a:avLst/>
          </a:prstGeom>
          <a:noFill/>
          <a:ln>
            <a:solidFill>
              <a:srgbClr val="00A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p:cNvSpPr/>
          <p:nvPr/>
        </p:nvSpPr>
        <p:spPr>
          <a:xfrm>
            <a:off x="6837530" y="3098552"/>
            <a:ext cx="1512168" cy="409301"/>
          </a:xfrm>
          <a:prstGeom prst="rect">
            <a:avLst/>
          </a:prstGeom>
          <a:noFill/>
          <a:ln>
            <a:solidFill>
              <a:srgbClr val="00A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6804248" y="2151276"/>
            <a:ext cx="1512168" cy="564489"/>
          </a:xfrm>
          <a:prstGeom prst="rect">
            <a:avLst/>
          </a:prstGeom>
          <a:noFill/>
          <a:ln>
            <a:solidFill>
              <a:srgbClr val="00A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p:cNvSpPr/>
          <p:nvPr/>
        </p:nvSpPr>
        <p:spPr>
          <a:xfrm>
            <a:off x="6837530" y="3505862"/>
            <a:ext cx="1512168" cy="506047"/>
          </a:xfrm>
          <a:prstGeom prst="rect">
            <a:avLst/>
          </a:prstGeom>
          <a:noFill/>
          <a:ln>
            <a:solidFill>
              <a:srgbClr val="00A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28"/>
          <p:cNvSpPr/>
          <p:nvPr/>
        </p:nvSpPr>
        <p:spPr>
          <a:xfrm>
            <a:off x="819420" y="2133872"/>
            <a:ext cx="1512168" cy="725910"/>
          </a:xfrm>
          <a:prstGeom prst="rect">
            <a:avLst/>
          </a:prstGeom>
          <a:noFill/>
          <a:ln>
            <a:solidFill>
              <a:srgbClr val="00A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2699792" y="2283718"/>
            <a:ext cx="1512168" cy="864096"/>
          </a:xfrm>
          <a:prstGeom prst="rect">
            <a:avLst/>
          </a:prstGeom>
          <a:noFill/>
          <a:ln>
            <a:solidFill>
              <a:srgbClr val="00A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2699792" y="1852246"/>
            <a:ext cx="1080120" cy="281626"/>
          </a:xfrm>
          <a:prstGeom prst="rect">
            <a:avLst/>
          </a:prstGeom>
          <a:noFill/>
          <a:ln>
            <a:solidFill>
              <a:srgbClr val="00AA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1669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6" grpId="0" animBg="1"/>
      <p:bldP spid="26" grpId="1" animBg="1"/>
      <p:bldP spid="27" grpId="0" animBg="1"/>
      <p:bldP spid="28" grpId="0" animBg="1"/>
      <p:bldP spid="29" grpId="0" animBg="1"/>
      <p:bldP spid="29" grpId="1" animBg="1"/>
      <p:bldP spid="30" grpId="0" animBg="1"/>
      <p:bldP spid="30" grpId="1" animBg="1"/>
      <p:bldP spid="32" grpId="0" animBg="1"/>
      <p:bldP spid="32" grpId="1" animBg="1"/>
    </p:bldLst>
  </p:timing>
</p:sld>
</file>

<file path=ppt/theme/theme1.xml><?xml version="1.0" encoding="utf-8"?>
<a:theme xmlns:a="http://schemas.openxmlformats.org/drawingml/2006/main" name="Title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dy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ody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ody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Body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Body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Body slides">
  <a:themeElements>
    <a:clrScheme name="Sky basic">
      <a:dk1>
        <a:srgbClr val="36424A"/>
      </a:dk1>
      <a:lt1>
        <a:sysClr val="window" lastClr="FFFFFF"/>
      </a:lt1>
      <a:dk2>
        <a:srgbClr val="6A737B"/>
      </a:dk2>
      <a:lt2>
        <a:srgbClr val="D1D4D3"/>
      </a:lt2>
      <a:accent1>
        <a:srgbClr val="005072"/>
      </a:accent1>
      <a:accent2>
        <a:srgbClr val="0081AB"/>
      </a:accent2>
      <a:accent3>
        <a:srgbClr val="00AAD2"/>
      </a:accent3>
      <a:accent4>
        <a:srgbClr val="5FCEEA"/>
      </a:accent4>
      <a:accent5>
        <a:srgbClr val="A6E1EF"/>
      </a:accent5>
      <a:accent6>
        <a:srgbClr val="CCEEF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8b78f7c-d5fa-4f48-bdbd-127cfd53a8e7">
      <UserInfo>
        <DisplayName>Angie Mellen</DisplayName>
        <AccountId>122</AccountId>
        <AccountType/>
      </UserInfo>
      <UserInfo>
        <DisplayName>Irena Struk</DisplayName>
        <AccountId>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5B0309B2B13594EAD91790E1DEF3D0A" ma:contentTypeVersion="7" ma:contentTypeDescription="Create a new document." ma:contentTypeScope="" ma:versionID="3c84a6a61eb18a0d1bc3a459edd080a3">
  <xsd:schema xmlns:xsd="http://www.w3.org/2001/XMLSchema" xmlns:xs="http://www.w3.org/2001/XMLSchema" xmlns:p="http://schemas.microsoft.com/office/2006/metadata/properties" xmlns:ns2="505b1ffc-c9f4-4609-8994-625ab1de427e" xmlns:ns3="28b78f7c-d5fa-4f48-bdbd-127cfd53a8e7" targetNamespace="http://schemas.microsoft.com/office/2006/metadata/properties" ma:root="true" ma:fieldsID="961884cd1eedabcb165cb20b028cbcd8" ns2:_="" ns3:_="">
    <xsd:import namespace="505b1ffc-c9f4-4609-8994-625ab1de427e"/>
    <xsd:import namespace="28b78f7c-d5fa-4f48-bdbd-127cfd53a8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5b1ffc-c9f4-4609-8994-625ab1de42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b78f7c-d5fa-4f48-bdbd-127cfd53a8e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74AEEF-FE28-4AA9-91A4-814393FFCCFC}">
  <ds:schemaRefs>
    <ds:schemaRef ds:uri="http://schemas.microsoft.com/sharepoint/v3/contenttype/forms"/>
  </ds:schemaRefs>
</ds:datastoreItem>
</file>

<file path=customXml/itemProps2.xml><?xml version="1.0" encoding="utf-8"?>
<ds:datastoreItem xmlns:ds="http://schemas.openxmlformats.org/officeDocument/2006/customXml" ds:itemID="{D9C7FADE-20A3-4304-A7A5-C06FF3D64DA1}">
  <ds:schemaRefs>
    <ds:schemaRef ds:uri="http://www.w3.org/XML/1998/namespace"/>
    <ds:schemaRef ds:uri="28b78f7c-d5fa-4f48-bdbd-127cfd53a8e7"/>
    <ds:schemaRef ds:uri="http://purl.org/dc/dcmitype/"/>
    <ds:schemaRef ds:uri="http://schemas.microsoft.com/office/2006/documentManagement/types"/>
    <ds:schemaRef ds:uri="http://purl.org/dc/terms/"/>
    <ds:schemaRef ds:uri="http://purl.org/dc/elements/1.1/"/>
    <ds:schemaRef ds:uri="http://schemas.openxmlformats.org/package/2006/metadata/core-properties"/>
    <ds:schemaRef ds:uri="http://schemas.microsoft.com/office/infopath/2007/PartnerControls"/>
    <ds:schemaRef ds:uri="505b1ffc-c9f4-4609-8994-625ab1de427e"/>
    <ds:schemaRef ds:uri="http://schemas.microsoft.com/office/2006/metadata/properties"/>
  </ds:schemaRefs>
</ds:datastoreItem>
</file>

<file path=customXml/itemProps3.xml><?xml version="1.0" encoding="utf-8"?>
<ds:datastoreItem xmlns:ds="http://schemas.openxmlformats.org/officeDocument/2006/customXml" ds:itemID="{2A703A6C-A165-41EC-9C7C-E76DFEBC6A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5b1ffc-c9f4-4609-8994-625ab1de427e"/>
    <ds:schemaRef ds:uri="28b78f7c-d5fa-4f48-bdbd-127cfd53a8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Government of Alberta PowerPoint Template - 2017</Template>
  <TotalTime>69037</TotalTime>
  <Words>3447</Words>
  <Application>Microsoft Office PowerPoint</Application>
  <PresentationFormat>On-screen Show (16:9)</PresentationFormat>
  <Paragraphs>596</Paragraphs>
  <Slides>28</Slides>
  <Notes>25</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28</vt:i4>
      </vt:variant>
    </vt:vector>
  </HeadingPairs>
  <TitlesOfParts>
    <vt:vector size="40" baseType="lpstr">
      <vt:lpstr>Arial</vt:lpstr>
      <vt:lpstr>Calibri</vt:lpstr>
      <vt:lpstr>HelveticaNeueLT Std</vt:lpstr>
      <vt:lpstr>Neue Helvetica W01</vt:lpstr>
      <vt:lpstr>Times New Roman</vt:lpstr>
      <vt:lpstr>Title Slides</vt:lpstr>
      <vt:lpstr>Body slides</vt:lpstr>
      <vt:lpstr>1_Body slides</vt:lpstr>
      <vt:lpstr>2_Body slides</vt:lpstr>
      <vt:lpstr>3_Body slides</vt:lpstr>
      <vt:lpstr>4_Body slides</vt:lpstr>
      <vt:lpstr>5_Body slides</vt:lpstr>
      <vt:lpstr>Understanding  Electricity and Natural Gas Utilities  in Alberta</vt:lpstr>
      <vt:lpstr>What is the Utilities Consumer Advocate?</vt:lpstr>
      <vt:lpstr>Advocacy</vt:lpstr>
      <vt:lpstr>How Alberta’s Utilities Market Works</vt:lpstr>
      <vt:lpstr>How Electricity and Natural Gas are Delivered</vt:lpstr>
      <vt:lpstr> Understanding Utility Bills</vt:lpstr>
      <vt:lpstr>Electricity Breakdown</vt:lpstr>
      <vt:lpstr>Natural Gas Breakdown</vt:lpstr>
      <vt:lpstr>Sample Bill</vt:lpstr>
      <vt:lpstr>Understanding Utility Bills</vt:lpstr>
      <vt:lpstr>Paying Utility Bills</vt:lpstr>
      <vt:lpstr> Shopping for Utilities</vt:lpstr>
      <vt:lpstr>Cost Comparison Tool</vt:lpstr>
      <vt:lpstr>Regulated Rate Providers</vt:lpstr>
      <vt:lpstr>Competitive Retailers</vt:lpstr>
      <vt:lpstr>Regulated vs. Competitive Rates</vt:lpstr>
      <vt:lpstr>Cost Comparison Tool – Electricity Rates</vt:lpstr>
      <vt:lpstr>Cost Comparison Tool – Compare Plans</vt:lpstr>
      <vt:lpstr> Saving Money on Utilities</vt:lpstr>
      <vt:lpstr>Reducing your usage</vt:lpstr>
      <vt:lpstr>Winter Utilities Reconnection Program</vt:lpstr>
      <vt:lpstr>Winter Utilities Reconnection Program</vt:lpstr>
      <vt:lpstr>Electricity and Natural Gas Trends</vt:lpstr>
      <vt:lpstr>Average Electricity Regulated Rates (¢/kWh)</vt:lpstr>
      <vt:lpstr>Average Natural Gas Default Rates ($/GJ)</vt:lpstr>
      <vt:lpstr>Comparing Rate Types - Usage</vt:lpstr>
      <vt:lpstr>Summary</vt:lpstr>
      <vt:lpstr>Contact Us</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chris.gusen</dc:creator>
  <cp:lastModifiedBy>Irena Struk</cp:lastModifiedBy>
  <cp:revision>659</cp:revision>
  <cp:lastPrinted>2023-02-10T20:37:22Z</cp:lastPrinted>
  <dcterms:created xsi:type="dcterms:W3CDTF">2017-11-22T23:36:19Z</dcterms:created>
  <dcterms:modified xsi:type="dcterms:W3CDTF">2023-10-19T19:13:11Z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0x010100F5B0309B2B13594EAD91790E1DEF3D0A</vt:lpwstr>
  </property>
  <property fmtid="{D5CDD505-2E9C-101B-9397-08002B2CF9AE}" pid="3" name="MSIP_Label_abf2ea38-542c-4b75-bd7d-582ec36a519f_Enabled">
    <vt:lpwstr>true</vt:lpwstr>
  </property>
  <property fmtid="{D5CDD505-2E9C-101B-9397-08002B2CF9AE}" pid="4" name="MSIP_Label_abf2ea38-542c-4b75-bd7d-582ec36a519f_SetDate">
    <vt:lpwstr>2023-02-10T20:52:11Z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2ebb42cf-1f5f-4935-a704-c67ddd93950f</vt:lpwstr>
  </property>
  <property fmtid="{D5CDD505-2E9C-101B-9397-08002B2CF9AE}" pid="9" name="MSIP_Label_abf2ea38-542c-4b75-bd7d-582ec36a519f_ContentBits">
    <vt:lpwstr>2</vt:lpwstr>
  </property>
</Properties>
</file>