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10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5.xml" ContentType="application/vnd.openxmlformats-officedocument.presentationml.notesSlide+xml"/>
  <Override PartName="/ppt/notesSlides/notesSlide53.xml" ContentType="application/vnd.openxmlformats-officedocument.presentationml.notesSlide+xml"/>
  <Override PartName="/ppt/notesSlides/notesSlide31.xml" ContentType="application/vnd.openxmlformats-officedocument.presentationml.notesSlide+xml"/>
  <Override PartName="/ppt/notesSlides/notesSlide54.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59.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7.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1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3.xml" ContentType="application/vnd.openxmlformats-officedocument.presentationml.notesSlide+xml"/>
  <Override PartName="/ppt/notesSlides/notesSlide22.xml" ContentType="application/vnd.openxmlformats-officedocument.presentationml.notesSlide+xml"/>
  <Override PartName="/ppt/notesSlides/notesSlide4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97.xml" ContentType="application/vnd.openxmlformats-officedocument.presentationml.notesSlide+xml"/>
  <Override PartName="/ppt/notesSlides/notesSlide45.xml" ContentType="application/vnd.openxmlformats-officedocument.presentationml.notesSlide+xml"/>
  <Override PartName="/ppt/notesSlides/notesSlide60.xml" ContentType="application/vnd.openxmlformats-officedocument.presentationml.notesSlide+xml"/>
  <Override PartName="/ppt/notesSlides/notesSlide23.xml" ContentType="application/vnd.openxmlformats-officedocument.presentationml.notesSlide+xml"/>
  <Override PartName="/ppt/notesSlides/notesSlide7.xml" ContentType="application/vnd.openxmlformats-officedocument.presentationml.notesSlide+xml"/>
  <Override PartName="/ppt/notesSlides/notesSlide20.xml" ContentType="application/vnd.openxmlformats-officedocument.presentationml.notesSlide+xml"/>
  <Override PartName="/ppt/notesSlides/notesSlide5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24.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8.xml" ContentType="application/vnd.openxmlformats-officedocument.presentationml.notesSlide+xml"/>
  <Override PartName="/ppt/notesSlides/notesSlide25.xml" ContentType="application/vnd.openxmlformats-officedocument.presentationml.notesSlide+xml"/>
  <Override PartName="/ppt/notesSlides/notesSlide50.xml" ContentType="application/vnd.openxmlformats-officedocument.presentationml.notesSlide+xml"/>
  <Override PartName="/ppt/notesSlides/notesSlide26.xml" ContentType="application/vnd.openxmlformats-officedocument.presentationml.notesSlide+xml"/>
  <Override PartName="/ppt/notesSlides/notesSlide51.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61.xml" ContentType="application/vnd.openxmlformats-officedocument.presentationml.notesSlide+xml"/>
  <Override PartName="/ppt/notesSlides/notesSlide27.xml" ContentType="application/vnd.openxmlformats-officedocument.presentationml.notesSlide+xml"/>
  <Override PartName="/ppt/notesSlides/notesSlide62.xml" ContentType="application/vnd.openxmlformats-officedocument.presentationml.notesSlide+xml"/>
  <Override PartName="/ppt/notesSlides/notesSlide56.xml" ContentType="application/vnd.openxmlformats-officedocument.presentationml.notesSlide+xml"/>
  <Override PartName="/ppt/notesSlides/notesSlide21.xml" ContentType="application/vnd.openxmlformats-officedocument.presentationml.notesSlide+xml"/>
  <Override PartName="/ppt/notesSlides/notesSlide11.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1"/>
    <p:sldMasterId id="2147483668" r:id="rId2"/>
  </p:sldMasterIdLst>
  <p:notesMasterIdLst>
    <p:notesMasterId r:id="rId106"/>
  </p:notesMasterIdLst>
  <p:sldIdLst>
    <p:sldId id="256" r:id="rId3"/>
    <p:sldId id="291" r:id="rId4"/>
    <p:sldId id="293" r:id="rId5"/>
    <p:sldId id="295" r:id="rId6"/>
    <p:sldId id="294" r:id="rId7"/>
    <p:sldId id="297" r:id="rId8"/>
    <p:sldId id="298" r:id="rId9"/>
    <p:sldId id="299" r:id="rId10"/>
    <p:sldId id="300" r:id="rId11"/>
    <p:sldId id="335" r:id="rId12"/>
    <p:sldId id="333" r:id="rId13"/>
    <p:sldId id="334" r:id="rId14"/>
    <p:sldId id="272" r:id="rId15"/>
    <p:sldId id="336" r:id="rId16"/>
    <p:sldId id="303" r:id="rId17"/>
    <p:sldId id="306" r:id="rId18"/>
    <p:sldId id="307" r:id="rId19"/>
    <p:sldId id="337" r:id="rId20"/>
    <p:sldId id="311" r:id="rId21"/>
    <p:sldId id="512" r:id="rId22"/>
    <p:sldId id="511" r:id="rId23"/>
    <p:sldId id="513" r:id="rId24"/>
    <p:sldId id="317" r:id="rId25"/>
    <p:sldId id="308" r:id="rId26"/>
    <p:sldId id="309" r:id="rId27"/>
    <p:sldId id="310" r:id="rId28"/>
    <p:sldId id="319" r:id="rId29"/>
    <p:sldId id="322" r:id="rId30"/>
    <p:sldId id="331" r:id="rId31"/>
    <p:sldId id="339" r:id="rId32"/>
    <p:sldId id="340" r:id="rId33"/>
    <p:sldId id="341" r:id="rId34"/>
    <p:sldId id="342" r:id="rId35"/>
    <p:sldId id="343" r:id="rId36"/>
    <p:sldId id="505" r:id="rId37"/>
    <p:sldId id="344" r:id="rId38"/>
    <p:sldId id="345" r:id="rId39"/>
    <p:sldId id="523" r:id="rId40"/>
    <p:sldId id="346" r:id="rId41"/>
    <p:sldId id="266" r:id="rId42"/>
    <p:sldId id="437" r:id="rId43"/>
    <p:sldId id="438" r:id="rId44"/>
    <p:sldId id="439" r:id="rId45"/>
    <p:sldId id="332" r:id="rId46"/>
    <p:sldId id="520" r:id="rId47"/>
    <p:sldId id="521" r:id="rId48"/>
    <p:sldId id="440" r:id="rId49"/>
    <p:sldId id="441" r:id="rId50"/>
    <p:sldId id="443" r:id="rId51"/>
    <p:sldId id="444" r:id="rId52"/>
    <p:sldId id="445" r:id="rId53"/>
    <p:sldId id="446" r:id="rId54"/>
    <p:sldId id="449" r:id="rId55"/>
    <p:sldId id="450" r:id="rId56"/>
    <p:sldId id="451" r:id="rId57"/>
    <p:sldId id="452" r:id="rId58"/>
    <p:sldId id="453" r:id="rId59"/>
    <p:sldId id="457" r:id="rId60"/>
    <p:sldId id="516" r:id="rId61"/>
    <p:sldId id="517" r:id="rId62"/>
    <p:sldId id="493" r:id="rId63"/>
    <p:sldId id="474" r:id="rId64"/>
    <p:sldId id="476" r:id="rId65"/>
    <p:sldId id="504" r:id="rId66"/>
    <p:sldId id="477" r:id="rId67"/>
    <p:sldId id="500" r:id="rId68"/>
    <p:sldId id="478" r:id="rId69"/>
    <p:sldId id="480" r:id="rId70"/>
    <p:sldId id="479" r:id="rId71"/>
    <p:sldId id="526" r:id="rId72"/>
    <p:sldId id="481" r:id="rId73"/>
    <p:sldId id="503" r:id="rId74"/>
    <p:sldId id="509" r:id="rId75"/>
    <p:sldId id="482" r:id="rId76"/>
    <p:sldId id="483" r:id="rId77"/>
    <p:sldId id="464" r:id="rId78"/>
    <p:sldId id="465" r:id="rId79"/>
    <p:sldId id="499" r:id="rId80"/>
    <p:sldId id="467" r:id="rId81"/>
    <p:sldId id="468" r:id="rId82"/>
    <p:sldId id="466" r:id="rId83"/>
    <p:sldId id="469" r:id="rId84"/>
    <p:sldId id="471" r:id="rId85"/>
    <p:sldId id="515" r:id="rId86"/>
    <p:sldId id="473" r:id="rId87"/>
    <p:sldId id="472" r:id="rId88"/>
    <p:sldId id="497" r:id="rId89"/>
    <p:sldId id="475" r:id="rId90"/>
    <p:sldId id="484" r:id="rId91"/>
    <p:sldId id="485" r:id="rId92"/>
    <p:sldId id="486" r:id="rId93"/>
    <p:sldId id="487" r:id="rId94"/>
    <p:sldId id="519" r:id="rId95"/>
    <p:sldId id="314" r:id="rId96"/>
    <p:sldId id="316" r:id="rId97"/>
    <p:sldId id="315" r:id="rId98"/>
    <p:sldId id="496" r:id="rId99"/>
    <p:sldId id="525" r:id="rId100"/>
    <p:sldId id="524" r:id="rId101"/>
    <p:sldId id="527" r:id="rId102"/>
    <p:sldId id="518" r:id="rId103"/>
    <p:sldId id="490" r:id="rId104"/>
    <p:sldId id="495" r:id="rId105"/>
  </p:sldIdLst>
  <p:sldSz cx="9144000" cy="5143500" type="screen16x9"/>
  <p:notesSz cx="7023100"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350">
          <p15:clr>
            <a:srgbClr val="A4A3A4"/>
          </p15:clr>
        </p15:guide>
        <p15:guide id="4" orient="horz" pos="940">
          <p15:clr>
            <a:srgbClr val="A4A3A4"/>
          </p15:clr>
        </p15:guide>
        <p15:guide id="5" orient="horz" pos="2935">
          <p15:clr>
            <a:srgbClr val="A4A3A4"/>
          </p15:clr>
        </p15:guide>
        <p15:guide id="6" pos="340">
          <p15:clr>
            <a:srgbClr val="A4A3A4"/>
          </p15:clr>
        </p15:guide>
        <p15:guide id="7" pos="542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B8E84E-BC06-972D-AA49-AA7F7D8C9864}" name="Meghan Smook" initials="MS" userId="S::meghan.smook@gov.ab.ca::a334886b-ea2f-4f5f-9836-fea1635381eb" providerId="AD"/>
  <p188:author id="{CC45F856-846A-141C-206C-0704ACFE01C1}" name="Meghan Smook" initials="MS" userId="S::Meghan.Smook@gov.ab.ca::a334886b-ea2f-4f5f-9836-fea1635381eb" providerId="AD"/>
  <p188:author id="{EF8275B2-B011-3BA7-7A9A-42C12C138CEF}" name="Carole Aippersbach" initials="CA" userId="S::carole.aippersbach@gov.ab.ca::cf9e94b5-ee20-4f41-aa92-405ad8f121bd" providerId="AD"/>
  <p188:author id="{7F5B20BD-078A-276A-0D32-797CA6474F4A}" name="Breanne Hart" initials="BH" userId="S::Breanne.Hart@gov.ab.ca::bc53f429-3b95-4869-9bee-cf41a54d2f20" providerId="AD"/>
  <p188:author id="{972869C6-C4FF-5DA2-4DC4-4DFA53AB72CE}" name="Lynn Smid" initials="LS" userId="S::Lynn.Smid@gov.ab.ca::61af16cd-ef13-4e80-855a-35be03b88468" providerId="AD"/>
  <p188:author id="{1E21A7CB-EF53-BEBC-E160-70D7CB4B7340}" name="Jonathan Kirby" initials="JK" userId="S::Jonathan.Kirby@gov.ab.ca::41628a6e-5d68-4f13-bda1-3f6938df05b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0000"/>
    <a:srgbClr val="DC3939"/>
    <a:srgbClr val="FFFFFF"/>
    <a:srgbClr val="009EDE"/>
    <a:srgbClr val="004F88"/>
    <a:srgbClr val="007BB8"/>
    <a:srgbClr val="BC7C00"/>
    <a:srgbClr val="30B1C7"/>
    <a:srgbClr val="58B2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AA7EA6D-40B6-4C90-AFF3-E704C5AEC82E}">
  <a:tblStyle styleId="{7AA7EA6D-40B6-4C90-AFF3-E704C5AEC82E}"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dk1">
              <a:alpha val="20000"/>
            </a:schemeClr>
          </a:solidFill>
        </a:fill>
      </a:tcStyle>
    </a:band1H>
    <a:band2H>
      <a:tcTxStyle/>
      <a:tcStyle>
        <a:tcBdr/>
      </a:tcStyle>
    </a:band2H>
    <a:band1V>
      <a:tcTxStyle/>
      <a:tcStyle>
        <a:tcBdr/>
        <a:fill>
          <a:solidFill>
            <a:schemeClr val="dk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dk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dk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095" autoAdjust="0"/>
  </p:normalViewPr>
  <p:slideViewPr>
    <p:cSldViewPr snapToGrid="0">
      <p:cViewPr varScale="1">
        <p:scale>
          <a:sx n="58" d="100"/>
          <a:sy n="58" d="100"/>
        </p:scale>
        <p:origin x="728" y="40"/>
      </p:cViewPr>
      <p:guideLst>
        <p:guide orient="horz" pos="1620"/>
        <p:guide pos="2880"/>
        <p:guide orient="horz" pos="350"/>
        <p:guide orient="horz" pos="940"/>
        <p:guide orient="horz" pos="2935"/>
        <p:guide pos="340"/>
        <p:guide pos="5420"/>
      </p:guideLst>
    </p:cSldViewPr>
  </p:slideViewPr>
  <p:notesTextViewPr>
    <p:cViewPr>
      <p:scale>
        <a:sx n="3" d="2"/>
        <a:sy n="3" d="2"/>
      </p:scale>
      <p:origin x="0" y="0"/>
    </p:cViewPr>
  </p:notesTextViewPr>
  <p:notesViewPr>
    <p:cSldViewPr snapToGrid="0">
      <p:cViewPr varScale="1">
        <p:scale>
          <a:sx n="77" d="100"/>
          <a:sy n="77" d="100"/>
        </p:scale>
        <p:origin x="3228"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customXml" Target="../customXml/item1.xml"/><Relationship Id="rId16"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customXml" Target="../customXml/item2.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14" Type="http://schemas.openxmlformats.org/officeDocument/2006/relationships/customXml" Target="../customXml/item3.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43264" cy="465035"/>
          </a:xfrm>
          <a:prstGeom prst="rect">
            <a:avLst/>
          </a:prstGeom>
          <a:noFill/>
          <a:ln>
            <a:noFill/>
          </a:ln>
        </p:spPr>
        <p:txBody>
          <a:bodyPr spcFirstLastPara="1" wrap="square" lIns="91413" tIns="45693" rIns="91413" bIns="45693"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8639" y="1"/>
            <a:ext cx="3043264" cy="465035"/>
          </a:xfrm>
          <a:prstGeom prst="rect">
            <a:avLst/>
          </a:prstGeom>
          <a:noFill/>
          <a:ln>
            <a:noFill/>
          </a:ln>
        </p:spPr>
        <p:txBody>
          <a:bodyPr spcFirstLastPara="1" wrap="square" lIns="91413" tIns="45693" rIns="91413" bIns="45693"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831" y="4420983"/>
            <a:ext cx="5619438" cy="4189515"/>
          </a:xfrm>
          <a:prstGeom prst="rect">
            <a:avLst/>
          </a:prstGeom>
          <a:noFill/>
          <a:ln>
            <a:noFill/>
          </a:ln>
        </p:spPr>
        <p:txBody>
          <a:bodyPr spcFirstLastPara="1" wrap="square" lIns="91413" tIns="45693" rIns="91413" bIns="45693"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841963"/>
            <a:ext cx="3043264" cy="465035"/>
          </a:xfrm>
          <a:prstGeom prst="rect">
            <a:avLst/>
          </a:prstGeom>
          <a:noFill/>
          <a:ln>
            <a:noFill/>
          </a:ln>
        </p:spPr>
        <p:txBody>
          <a:bodyPr spcFirstLastPara="1" wrap="square" lIns="91413" tIns="45693" rIns="91413" bIns="45693"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8639" y="8841963"/>
            <a:ext cx="3043264" cy="465035"/>
          </a:xfrm>
          <a:prstGeom prst="rect">
            <a:avLst/>
          </a:prstGeom>
          <a:noFill/>
          <a:ln>
            <a:noFill/>
          </a:ln>
        </p:spPr>
        <p:txBody>
          <a:bodyPr spcFirstLastPara="1" wrap="square" lIns="91413" tIns="45693" rIns="91413" bIns="45693"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rgbClr val="000000"/>
        </a:solidFill>
        <a:latin typeface="Verdana" panose="020B0604030504040204" pitchFamily="34" charset="0"/>
        <a:ea typeface="Verdana" panose="020B060403050404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1:notes"/>
          <p:cNvSpPr txBox="1">
            <a:spLocks noGrp="1"/>
          </p:cNvSpPr>
          <p:nvPr>
            <p:ph type="body" idx="1"/>
          </p:nvPr>
        </p:nvSpPr>
        <p:spPr>
          <a:xfrm>
            <a:off x="701831" y="4420983"/>
            <a:ext cx="5619438" cy="4189515"/>
          </a:xfrm>
          <a:prstGeom prst="rect">
            <a:avLst/>
          </a:prstGeom>
          <a:noFill/>
          <a:ln>
            <a:noFill/>
          </a:ln>
        </p:spPr>
        <p:txBody>
          <a:bodyPr spcFirstLastPara="1" wrap="square" lIns="91413" tIns="45693" rIns="91413" bIns="45693" anchor="t" anchorCtr="0">
            <a:noAutofit/>
          </a:bodyPr>
          <a:lstStyle/>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Hello and welcome. </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Thank you for joining us for this recorded training session for the FCSS Accountability Framework reporting.</a:t>
            </a:r>
            <a:br>
              <a:rPr lang="en-US" dirty="0"/>
            </a:br>
            <a:endParaRPr lang="en-CA" sz="900" dirty="0">
              <a:solidFill>
                <a:schemeClr val="tx1"/>
              </a:solidFill>
            </a:endParaRPr>
          </a:p>
        </p:txBody>
      </p:sp>
      <p:sp>
        <p:nvSpPr>
          <p:cNvPr id="120" name="Google Shape;120;p1:notes"/>
          <p:cNvSpPr txBox="1">
            <a:spLocks noGrp="1"/>
          </p:cNvSpPr>
          <p:nvPr>
            <p:ph type="sldNum" idx="12"/>
          </p:nvPr>
        </p:nvSpPr>
        <p:spPr>
          <a:xfrm>
            <a:off x="3978639" y="8841963"/>
            <a:ext cx="3043264" cy="465035"/>
          </a:xfrm>
          <a:prstGeom prst="rect">
            <a:avLst/>
          </a:prstGeom>
          <a:noFill/>
          <a:ln>
            <a:noFill/>
          </a:ln>
        </p:spPr>
        <p:txBody>
          <a:bodyPr spcFirstLastPara="1" wrap="square" lIns="91413" tIns="45693" rIns="91413" bIns="45693" anchor="b" anchorCtr="0">
            <a:noAutofit/>
          </a:bodyPr>
          <a:lstStyle/>
          <a:p>
            <a:pPr algn="r"/>
            <a:fld id="{00000000-1234-1234-1234-123412341234}" type="slidenum">
              <a:rPr lang="en-US"/>
              <a:pPr algn="r"/>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54" indent="-342854">
              <a:lnSpc>
                <a:spcPct val="107000"/>
              </a:lnSpc>
              <a:buFont typeface="Symbol" panose="05050102010706020507" pitchFamily="18" charset="2"/>
              <a:buChar cha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To help explain how these three documents fit together, we will use a bit of an analogy.</a:t>
            </a:r>
          </a:p>
          <a:p>
            <a:pPr marL="342854" indent="-342854">
              <a:lnSpc>
                <a:spcPct val="107000"/>
              </a:lnSpc>
              <a:buFont typeface="Symbol" panose="05050102010706020507" pitchFamily="18" charset="2"/>
              <a:buChar char=""/>
            </a:pP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Symbol" panose="05050102010706020507" pitchFamily="18" charset="2"/>
              <a:buChar cha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We can envision these documents as a house, where each component symbolizes a distinct layer.</a:t>
            </a:r>
          </a:p>
          <a:p>
            <a:pPr marL="342854" indent="-342854">
              <a:lnSpc>
                <a:spcPct val="107000"/>
              </a:lnSpc>
              <a:buFont typeface="Symbol" panose="05050102010706020507" pitchFamily="18" charset="2"/>
              <a:buChar char=""/>
            </a:pP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Symbol" panose="05050102010706020507" pitchFamily="18" charset="2"/>
              <a:buChar cha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In this analogy, the </a:t>
            </a:r>
            <a:r>
              <a:rPr lang="en-CA" sz="1200" i="1" kern="100" dirty="0">
                <a:solidFill>
                  <a:schemeClr val="tx1"/>
                </a:solidFill>
                <a:latin typeface="Verdana" panose="020B0604030504040204" pitchFamily="34" charset="0"/>
                <a:ea typeface="Verdana" panose="020B0604030504040204" pitchFamily="34" charset="0"/>
                <a:cs typeface="Calibri" panose="020F0502020204030204" pitchFamily="34" charset="0"/>
              </a:rPr>
              <a:t>Act</a:t>
            </a: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 serves as the framing and the foundation, providing the broad legal authority for the program to exist.</a:t>
            </a:r>
          </a:p>
          <a:p>
            <a:pPr marL="342854" indent="-342854">
              <a:lnSpc>
                <a:spcPct val="107000"/>
              </a:lnSpc>
              <a:buFont typeface="Symbol" panose="05050102010706020507" pitchFamily="18" charset="2"/>
              <a:buChar char=""/>
            </a:pP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Symbol" panose="05050102010706020507" pitchFamily="18" charset="2"/>
              <a:buChar cha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The </a:t>
            </a:r>
            <a:r>
              <a:rPr lang="en-CA" sz="1200" i="0" kern="100" dirty="0">
                <a:solidFill>
                  <a:schemeClr val="tx1"/>
                </a:solidFill>
                <a:latin typeface="Verdana" panose="020B0604030504040204" pitchFamily="34" charset="0"/>
                <a:ea typeface="Verdana" panose="020B0604030504040204" pitchFamily="34" charset="0"/>
                <a:cs typeface="Calibri" panose="020F0502020204030204" pitchFamily="34" charset="0"/>
              </a:rPr>
              <a:t>Regulation</a:t>
            </a:r>
            <a:r>
              <a:rPr lang="en-CA" sz="1200" i="1" kern="100" dirty="0">
                <a:solidFill>
                  <a:schemeClr val="tx1"/>
                </a:solidFill>
                <a:latin typeface="Verdana" panose="020B0604030504040204" pitchFamily="34" charset="0"/>
                <a:ea typeface="Verdana" panose="020B0604030504040204" pitchFamily="34" charset="0"/>
                <a:cs typeface="Calibri" panose="020F0502020204030204" pitchFamily="34" charset="0"/>
              </a:rPr>
              <a:t> </a:t>
            </a: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functions as the drywall and flooring.</a:t>
            </a:r>
          </a:p>
          <a:p>
            <a:pPr marL="342854" indent="-342854">
              <a:lnSpc>
                <a:spcPct val="107000"/>
              </a:lnSpc>
              <a:buFont typeface="Symbol" panose="05050102010706020507" pitchFamily="18" charset="2"/>
              <a:buChar char=""/>
            </a:pP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Symbol" panose="05050102010706020507" pitchFamily="18" charset="2"/>
              <a:buChar cha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And the Accountability Framework encompasses the finer details, like fixtures and furnishings. </a:t>
            </a:r>
          </a:p>
          <a:p>
            <a:pPr marL="342854" indent="-342854">
              <a:lnSpc>
                <a:spcPct val="107000"/>
              </a:lnSpc>
              <a:buFont typeface="Symbol" panose="05050102010706020507" pitchFamily="18" charset="2"/>
              <a:buChar char=""/>
            </a:pP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Symbol" panose="05050102010706020507" pitchFamily="18" charset="2"/>
              <a:buChar cha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This structure is not unique to FCSS; as many government programs are similarly established. </a:t>
            </a:r>
          </a:p>
          <a:p>
            <a:pPr marL="342854" indent="-342854">
              <a:lnSpc>
                <a:spcPct val="107000"/>
              </a:lnSpc>
              <a:buFont typeface="Symbol" panose="05050102010706020507" pitchFamily="18" charset="2"/>
              <a:buChar char=""/>
            </a:pP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Symbol" panose="05050102010706020507" pitchFamily="18" charset="2"/>
              <a:buChar cha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Although it may seem more straightforward to consolidate all information into a single document, we cannot include everything within the </a:t>
            </a:r>
            <a:r>
              <a:rPr lang="en-CA" sz="1200" i="1" kern="100" dirty="0">
                <a:solidFill>
                  <a:schemeClr val="tx1"/>
                </a:solidFill>
                <a:latin typeface="Verdana" panose="020B0604030504040204" pitchFamily="34" charset="0"/>
                <a:ea typeface="Verdana" panose="020B0604030504040204" pitchFamily="34" charset="0"/>
                <a:cs typeface="Calibri" panose="020F0502020204030204" pitchFamily="34" charset="0"/>
              </a:rPr>
              <a:t>Act</a:t>
            </a: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 because like the foundation, it is very difficult and costly to change.</a:t>
            </a:r>
          </a:p>
          <a:p>
            <a:pPr marL="342854" indent="-342854">
              <a:lnSpc>
                <a:spcPct val="107000"/>
              </a:lnSpc>
              <a:buFont typeface="Symbol" panose="05050102010706020507" pitchFamily="18" charset="2"/>
              <a:buChar char=""/>
            </a:pP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342854" lvl="0" indent="-342854">
              <a:lnSpc>
                <a:spcPct val="107000"/>
              </a:lnSpc>
              <a:buFont typeface="Symbol" panose="05050102010706020507" pitchFamily="18" charset="2"/>
              <a:buChar cha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So, we incorporate operational issues and flexibility into regulations and policy, such as the Framework.</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63400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1EA42-8A04-68D9-A383-BAE542B04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F16394-B8B7-7CDA-9F04-372964090B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2E0A71-54A4-887B-7FDB-2BB254EAE1D8}"/>
              </a:ext>
            </a:extLst>
          </p:cNvPr>
          <p:cNvSpPr>
            <a:spLocks noGrp="1"/>
          </p:cNvSpPr>
          <p:nvPr>
            <p:ph type="body" idx="1"/>
          </p:nvPr>
        </p:nvSpPr>
        <p:spPr/>
        <p:txBody>
          <a:bodyPr/>
          <a:lstStyle/>
          <a:p>
            <a:pPr marL="457138" indent="-228569" defTabSz="914276">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This slide breaks down what you will need to report on for Direct Assistance activities.</a:t>
            </a:r>
          </a:p>
          <a:p>
            <a:pPr marL="457138" indent="-228569" defTabSz="914276">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457138" indent="-228569" defTabSz="914276">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As a reminder, municipalities and Metis Settlements must receive permission from the Minister to use FCSS funds for direct assistance activities.</a:t>
            </a:r>
          </a:p>
          <a:p>
            <a:pPr marL="457138" indent="-228569" defTabSz="914276">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457138" indent="-228569" defTabSz="914276">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More information is available on </a:t>
            </a:r>
            <a:r>
              <a:rPr lang="en-US" sz="1200" b="1" dirty="0">
                <a:latin typeface="Verdana" panose="020B0604030504040204" pitchFamily="34" charset="0"/>
                <a:ea typeface="Verdana" panose="020B0604030504040204" pitchFamily="34" charset="0"/>
              </a:rPr>
              <a:t>page 21 </a:t>
            </a:r>
            <a:r>
              <a:rPr lang="en-US" sz="1200" dirty="0">
                <a:latin typeface="Verdana" panose="020B0604030504040204" pitchFamily="34" charset="0"/>
                <a:ea typeface="Verdana" panose="020B0604030504040204" pitchFamily="34" charset="0"/>
              </a:rPr>
              <a:t>and </a:t>
            </a:r>
            <a:r>
              <a:rPr lang="en-US" sz="1200" b="1" dirty="0">
                <a:latin typeface="Verdana" panose="020B0604030504040204" pitchFamily="34" charset="0"/>
                <a:ea typeface="Verdana" panose="020B0604030504040204" pitchFamily="34" charset="0"/>
              </a:rPr>
              <a:t>page 53 </a:t>
            </a:r>
            <a:r>
              <a:rPr lang="en-US" sz="1200" dirty="0">
                <a:latin typeface="Verdana" panose="020B0604030504040204" pitchFamily="34" charset="0"/>
                <a:ea typeface="Verdana" panose="020B0604030504040204" pitchFamily="34" charset="0"/>
              </a:rPr>
              <a:t>of the training package.</a:t>
            </a:r>
          </a:p>
          <a:p>
            <a:pPr marL="457138" indent="-228569" defTabSz="914276">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457138" indent="-228569" defTabSz="914276">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CE7B9BF2-2C01-A664-872D-E8DED11D189E}"/>
              </a:ext>
            </a:extLst>
          </p:cNvPr>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100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57132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We have put together this checklist as a helpful resource based on the feedback we received from those who attended the early training sessions.</a:t>
            </a:r>
          </a:p>
          <a:p>
            <a:pPr>
              <a:buFont typeface="Arial" panose="020B0604020202020204" pitchFamily="34" charset="0"/>
              <a:buChar char="•"/>
            </a:pPr>
            <a:endParaRPr lang="en-US" dirty="0"/>
          </a:p>
          <a:p>
            <a:pPr>
              <a:buFont typeface="Arial" panose="020B0604020202020204" pitchFamily="34" charset="0"/>
              <a:buChar char="•"/>
            </a:pPr>
            <a:r>
              <a:rPr lang="en-US" dirty="0"/>
              <a:t>This checklist is located on </a:t>
            </a:r>
            <a:r>
              <a:rPr lang="en-US" b="1" dirty="0"/>
              <a:t>pages 27 and 28 </a:t>
            </a:r>
            <a:r>
              <a:rPr lang="en-US" b="0" dirty="0"/>
              <a:t>of the training package.</a:t>
            </a:r>
          </a:p>
          <a:p>
            <a:pPr>
              <a:buFont typeface="Arial" panose="020B0604020202020204" pitchFamily="34" charset="0"/>
              <a:buChar char="•"/>
            </a:pPr>
            <a:endParaRPr lang="en-US" b="0" dirty="0"/>
          </a:p>
          <a:p>
            <a:pPr>
              <a:buFont typeface="Arial" panose="020B0604020202020204" pitchFamily="34" charset="0"/>
              <a:buChar char="•"/>
            </a:pPr>
            <a:r>
              <a:rPr lang="en-US" b="0" dirty="0"/>
              <a:t>More information on direct assistance is located on </a:t>
            </a:r>
            <a:r>
              <a:rPr lang="en-US" b="1" dirty="0"/>
              <a:t>page 53</a:t>
            </a:r>
            <a:r>
              <a:rPr lang="en-US" b="0" dirty="0"/>
              <a:t> of the training package.</a:t>
            </a:r>
            <a:endParaRPr lang="en-US" b="1" dirty="0"/>
          </a:p>
          <a:p>
            <a:pPr>
              <a:buFont typeface="Arial" panose="020B0604020202020204" pitchFamily="34" charset="0"/>
              <a:buChar char="•"/>
            </a:pPr>
            <a:endParaRPr lang="en-US" dirty="0"/>
          </a:p>
          <a:p>
            <a:pPr>
              <a:buFont typeface="Arial" panose="020B0604020202020204" pitchFamily="34" charset="0"/>
              <a:buChar char="•"/>
            </a:pPr>
            <a:r>
              <a:rPr lang="en-US" dirty="0"/>
              <a:t>This list highlights the key elements you will need to include in your updated annual report for each activity type.</a:t>
            </a:r>
          </a:p>
          <a:p>
            <a:pPr>
              <a:buFont typeface="Arial" panose="020B0604020202020204" pitchFamily="34" charset="0"/>
              <a:buChar char="•"/>
            </a:pPr>
            <a:endParaRPr lang="en-US" dirty="0"/>
          </a:p>
          <a:p>
            <a:pPr>
              <a:buFont typeface="Arial" panose="020B0604020202020204" pitchFamily="34" charset="0"/>
              <a:buChar char="•"/>
            </a:pPr>
            <a:r>
              <a:rPr lang="en-US" dirty="0"/>
              <a:t>This is a different way of presenting the same information from the chart we looked at earlier— as some folks might find this format a bit easier to understand and work with.</a:t>
            </a:r>
            <a:endParaRPr lang="en-CA" dirty="0"/>
          </a:p>
          <a:p>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101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64610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Before we clue up, let us discuss next steps and key milestones related to the accountability framework reporting. </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These recorded, asynchronous modules will on-demand through the FCSS association of Alberta.</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We are also working on an updated Program Guide. We are hoping to have that out to you by fall/winter 2025!</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Additionally, we will be developing the updated FCSS online system over the winter of 2025/26 and into spring and summer 2026.</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We are looking forward to offering you training on this updated FCSS portal by fall 2026.</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Lastly, just a final reminder that the first-time reporting using the new Accountability Framework for your 2026 activities will kick off in January 2027 (for Metis Settlements, this is April 2027).</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102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62904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11" indent="-285711">
              <a:buChar char="•"/>
            </a:pPr>
            <a:r>
              <a:rPr lang="en-CA" sz="1200" dirty="0">
                <a:latin typeface="Verdana" panose="020B0604030504040204" pitchFamily="34" charset="0"/>
                <a:ea typeface="Verdana" panose="020B0604030504040204" pitchFamily="34" charset="0"/>
              </a:rPr>
              <a:t>Thank you for taking the time out of your schedule to participate in this training. </a:t>
            </a:r>
            <a:r>
              <a:rPr lang="en-US" sz="1200" dirty="0">
                <a:latin typeface="Verdana" panose="020B0604030504040204" pitchFamily="34" charset="0"/>
                <a:ea typeface="Verdana" panose="020B0604030504040204" pitchFamily="34" charset="0"/>
              </a:rPr>
              <a:t> </a:t>
            </a:r>
          </a:p>
          <a:p>
            <a:pPr marL="285711" indent="-285711">
              <a:buChar char="•"/>
            </a:pPr>
            <a:endParaRPr lang="en-US" sz="1200" dirty="0">
              <a:latin typeface="Verdana" panose="020B0604030504040204" pitchFamily="34" charset="0"/>
              <a:ea typeface="Verdana" panose="020B0604030504040204" pitchFamily="34" charset="0"/>
            </a:endParaRPr>
          </a:p>
          <a:p>
            <a:pPr marL="285711" indent="-285711">
              <a:buChar char="•"/>
            </a:pPr>
            <a:r>
              <a:rPr lang="en-CA" sz="1200" dirty="0">
                <a:latin typeface="Verdana" panose="020B0604030504040204" pitchFamily="34" charset="0"/>
                <a:ea typeface="Verdana" panose="020B0604030504040204" pitchFamily="34" charset="0"/>
              </a:rPr>
              <a:t>We have covered a lot of material throughout this training, and we want to close things by assuring you that you programs have already been doing many of these activities that collect the data needed for reporting.</a:t>
            </a:r>
            <a:endParaRPr lang="en-US" sz="1200" dirty="0">
              <a:latin typeface="Verdana" panose="020B0604030504040204" pitchFamily="34" charset="0"/>
              <a:ea typeface="Verdana" panose="020B0604030504040204" pitchFamily="34" charset="0"/>
            </a:endParaRPr>
          </a:p>
          <a:p>
            <a:pPr marL="285711" indent="-285711">
              <a:buChar char="•"/>
            </a:pPr>
            <a:endParaRPr lang="en-CA" sz="1200" dirty="0">
              <a:latin typeface="Verdana" panose="020B0604030504040204" pitchFamily="34" charset="0"/>
              <a:ea typeface="Verdana" panose="020B0604030504040204" pitchFamily="34" charset="0"/>
            </a:endParaRPr>
          </a:p>
          <a:p>
            <a:pPr marL="285711" indent="-285711">
              <a:buChar char="•"/>
            </a:pPr>
            <a:r>
              <a:rPr lang="en-CA" sz="1200" dirty="0">
                <a:latin typeface="Verdana" panose="020B0604030504040204" pitchFamily="34" charset="0"/>
                <a:ea typeface="Verdana" panose="020B0604030504040204" pitchFamily="34" charset="0"/>
              </a:rPr>
              <a:t>You have already been doing things like using prevention strategies, without calling them that explicitly. </a:t>
            </a:r>
            <a:r>
              <a:rPr lang="en-US" sz="1200" dirty="0">
                <a:latin typeface="Verdana" panose="020B0604030504040204" pitchFamily="34" charset="0"/>
                <a:ea typeface="Verdana" panose="020B0604030504040204" pitchFamily="34" charset="0"/>
              </a:rPr>
              <a:t> </a:t>
            </a:r>
          </a:p>
          <a:p>
            <a:pPr marL="285711" indent="-285711">
              <a:buChar char="•"/>
            </a:pPr>
            <a:endParaRPr lang="en-CA" sz="1200" dirty="0">
              <a:latin typeface="Verdana" panose="020B0604030504040204" pitchFamily="34" charset="0"/>
              <a:ea typeface="Verdana" panose="020B0604030504040204" pitchFamily="34" charset="0"/>
            </a:endParaRPr>
          </a:p>
          <a:p>
            <a:pPr marL="285711" indent="-285711">
              <a:buChar char="•"/>
            </a:pPr>
            <a:r>
              <a:rPr lang="en-CA" sz="1200" dirty="0">
                <a:latin typeface="Verdana" panose="020B0604030504040204" pitchFamily="34" charset="0"/>
                <a:ea typeface="Verdana" panose="020B0604030504040204" pitchFamily="34" charset="0"/>
              </a:rPr>
              <a:t>This reporting template is new…but with some familiar elements.</a:t>
            </a:r>
            <a:r>
              <a:rPr lang="en-US" sz="1200" dirty="0">
                <a:latin typeface="Verdana" panose="020B0604030504040204" pitchFamily="34" charset="0"/>
                <a:ea typeface="Verdana" panose="020B0604030504040204" pitchFamily="34" charset="0"/>
              </a:rPr>
              <a:t> </a:t>
            </a:r>
          </a:p>
          <a:p>
            <a:pPr marL="285711" indent="-285711">
              <a:buChar char="•"/>
            </a:pPr>
            <a:endParaRPr lang="en-CA" sz="1200" dirty="0">
              <a:latin typeface="Verdana" panose="020B0604030504040204" pitchFamily="34" charset="0"/>
              <a:ea typeface="Verdana" panose="020B0604030504040204" pitchFamily="34" charset="0"/>
            </a:endParaRPr>
          </a:p>
          <a:p>
            <a:pPr marL="285711" indent="-285711">
              <a:buChar char="•"/>
            </a:pPr>
            <a:r>
              <a:rPr lang="en-CA" sz="1200" dirty="0">
                <a:latin typeface="Verdana" panose="020B0604030504040204" pitchFamily="34" charset="0"/>
                <a:ea typeface="Verdana" panose="020B0604030504040204" pitchFamily="34" charset="0"/>
              </a:rPr>
              <a:t>As we have touched on frequently, this reporting is about finding the best fit. </a:t>
            </a:r>
          </a:p>
          <a:p>
            <a:pPr marL="285711" indent="-285711">
              <a:buChar char="•"/>
            </a:pPr>
            <a:endParaRPr lang="en-CA" sz="1200" dirty="0">
              <a:latin typeface="Verdana" panose="020B0604030504040204" pitchFamily="34" charset="0"/>
              <a:ea typeface="Verdana" panose="020B0604030504040204" pitchFamily="34" charset="0"/>
            </a:endParaRPr>
          </a:p>
          <a:p>
            <a:pPr marL="285711" indent="-285711">
              <a:buChar char="•"/>
            </a:pPr>
            <a:r>
              <a:rPr lang="en-CA" sz="1200" dirty="0">
                <a:latin typeface="Verdana" panose="020B0604030504040204" pitchFamily="34" charset="0"/>
                <a:ea typeface="Verdana" panose="020B0604030504040204" pitchFamily="34" charset="0"/>
              </a:rPr>
              <a:t>There is no perfect way to identify things like prevention priority, prevention strategies and activity categories. </a:t>
            </a:r>
          </a:p>
          <a:p>
            <a:pPr marL="285711" indent="-285711">
              <a:buChar char="•"/>
            </a:pPr>
            <a:endParaRPr lang="en-CA" sz="1200" dirty="0">
              <a:latin typeface="Verdana" panose="020B0604030504040204" pitchFamily="34" charset="0"/>
              <a:ea typeface="Verdana" panose="020B0604030504040204" pitchFamily="34" charset="0"/>
            </a:endParaRPr>
          </a:p>
          <a:p>
            <a:pPr marL="285711" indent="-285711">
              <a:buChar char="•"/>
            </a:pPr>
            <a:r>
              <a:rPr lang="en-CA" sz="1200" dirty="0">
                <a:latin typeface="Verdana" panose="020B0604030504040204" pitchFamily="34" charset="0"/>
                <a:ea typeface="Verdana" panose="020B0604030504040204" pitchFamily="34" charset="0"/>
              </a:rPr>
              <a:t>Everything depends on the individual programs, their goals and community context.</a:t>
            </a:r>
            <a:r>
              <a:rPr lang="en-US" sz="1200" dirty="0">
                <a:latin typeface="Verdana" panose="020B0604030504040204" pitchFamily="34" charset="0"/>
                <a:ea typeface="Verdana" panose="020B0604030504040204" pitchFamily="34" charset="0"/>
              </a:rPr>
              <a:t> </a:t>
            </a:r>
          </a:p>
          <a:p>
            <a:pPr marL="285711" indent="-285711">
              <a:buChar char="•"/>
            </a:pPr>
            <a:endParaRPr lang="en-CA" sz="1200" dirty="0">
              <a:latin typeface="Verdana" panose="020B0604030504040204" pitchFamily="34" charset="0"/>
              <a:ea typeface="Verdana" panose="020B0604030504040204" pitchFamily="34" charset="0"/>
            </a:endParaRPr>
          </a:p>
          <a:p>
            <a:pPr marL="285711" indent="-285711">
              <a:buChar char="•"/>
            </a:pPr>
            <a:r>
              <a:rPr lang="en-CA" sz="1200" dirty="0">
                <a:latin typeface="Verdana" panose="020B0604030504040204" pitchFamily="34" charset="0"/>
                <a:ea typeface="Verdana" panose="020B0604030504040204" pitchFamily="34" charset="0"/>
              </a:rPr>
              <a:t>If you have any questions at all, please reach out to the provincial FCSS team for assistance.</a:t>
            </a:r>
          </a:p>
          <a:p>
            <a:pPr marL="285711" indent="-285711">
              <a:buChar char="•"/>
            </a:pPr>
            <a:endParaRPr lang="en-CA" sz="1200" dirty="0">
              <a:latin typeface="Verdana" panose="020B0604030504040204" pitchFamily="34" charset="0"/>
              <a:ea typeface="Verdana" panose="020B0604030504040204" pitchFamily="34" charset="0"/>
            </a:endParaRPr>
          </a:p>
          <a:p>
            <a:pPr marL="285711" indent="-285711">
              <a:buChar char="•"/>
            </a:pPr>
            <a:r>
              <a:rPr lang="en-CA" sz="1200" dirty="0">
                <a:latin typeface="Verdana" panose="020B0604030504040204" pitchFamily="34" charset="0"/>
                <a:ea typeface="Verdana" panose="020B0604030504040204" pitchFamily="34" charset="0"/>
              </a:rPr>
              <a:t>THANK YOU!</a:t>
            </a:r>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103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5121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9996" indent="-171427">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Let us start with the </a:t>
            </a:r>
            <a:r>
              <a:rPr lang="en-US" sz="1200" i="1" dirty="0">
                <a:solidFill>
                  <a:schemeClr val="tx1"/>
                </a:solidFill>
                <a:latin typeface="Verdana" panose="020B0604030504040204" pitchFamily="34" charset="0"/>
                <a:ea typeface="Verdana" panose="020B0604030504040204" pitchFamily="34" charset="0"/>
                <a:cs typeface="Calibri" panose="020F0502020204030204" pitchFamily="34" charset="0"/>
              </a:rPr>
              <a:t>FCSS</a:t>
            </a: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 </a:t>
            </a:r>
            <a:r>
              <a:rPr lang="en-US" sz="1200" i="1" dirty="0">
                <a:solidFill>
                  <a:schemeClr val="tx1"/>
                </a:solidFill>
                <a:latin typeface="Verdana" panose="020B0604030504040204" pitchFamily="34" charset="0"/>
                <a:ea typeface="Verdana" panose="020B0604030504040204" pitchFamily="34" charset="0"/>
                <a:cs typeface="Calibri" panose="020F0502020204030204" pitchFamily="34" charset="0"/>
              </a:rPr>
              <a:t>Act</a:t>
            </a: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a:t>
            </a:r>
          </a:p>
          <a:p>
            <a:pPr marL="399996" indent="-171427">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399996" indent="-171427">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As mentioned, this is the broadest and most overarching piece, providing the legal basis for the funding partnership, including the 80/20 funding split between the province and municipalities or</a:t>
            </a: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 Metis Settlements.</a:t>
            </a:r>
            <a:endPar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0064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The FCSS </a:t>
            </a:r>
            <a:r>
              <a:rPr lang="en-US" sz="1200" i="0" u="none" dirty="0">
                <a:solidFill>
                  <a:schemeClr val="tx1"/>
                </a:solidFill>
                <a:latin typeface="Verdana" panose="020B0604030504040204" pitchFamily="34" charset="0"/>
                <a:ea typeface="Verdana" panose="020B0604030504040204" pitchFamily="34" charset="0"/>
                <a:cs typeface="Calibri" panose="020F0502020204030204" pitchFamily="34" charset="0"/>
              </a:rPr>
              <a:t>Regulation</a:t>
            </a:r>
            <a:r>
              <a:rPr lang="en-US" sz="1200" i="1" dirty="0">
                <a:solidFill>
                  <a:schemeClr val="tx1"/>
                </a:solidFill>
                <a:latin typeface="Verdana" panose="020B0604030504040204" pitchFamily="34" charset="0"/>
                <a:ea typeface="Verdana" panose="020B0604030504040204" pitchFamily="34" charset="0"/>
                <a:cs typeface="Calibri" panose="020F0502020204030204" pitchFamily="34" charset="0"/>
              </a:rPr>
              <a:t> </a:t>
            </a: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provides more specific details on how the </a:t>
            </a:r>
            <a:r>
              <a:rPr lang="en-US" sz="1200" i="1" dirty="0">
                <a:solidFill>
                  <a:schemeClr val="tx1"/>
                </a:solidFill>
                <a:latin typeface="Verdana" panose="020B0604030504040204" pitchFamily="34" charset="0"/>
                <a:ea typeface="Verdana" panose="020B0604030504040204" pitchFamily="34" charset="0"/>
                <a:cs typeface="Calibri" panose="020F0502020204030204" pitchFamily="34" charset="0"/>
              </a:rPr>
              <a:t>Act</a:t>
            </a: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 should be applied, including outlining what municipalities and</a:t>
            </a:r>
            <a:r>
              <a:rPr kumimoji="0" lang="en-US" sz="1800" b="0" i="0" u="none" strike="noStrike" kern="0" cap="none" spc="0" normalizeH="0" baseline="0" noProof="0" dirty="0">
                <a:ln>
                  <a:noFill/>
                </a:ln>
                <a:solidFill>
                  <a:srgbClr val="333333"/>
                </a:solidFill>
                <a:effectLst/>
                <a:uLnTx/>
                <a:uFillTx/>
                <a:latin typeface="Aptos" panose="020B0004020202020204" pitchFamily="34" charset="0"/>
                <a:cs typeface="Arial"/>
                <a:sym typeface="Arial"/>
              </a:rPr>
              <a:t> Metis Settlements</a:t>
            </a: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 can and cannot do.</a:t>
            </a:r>
          </a:p>
          <a:p>
            <a:pPr marL="228600" indent="0">
              <a:buFont typeface="Arial" panose="020B0604020202020204" pitchFamily="34" charset="0"/>
              <a:buNone/>
            </a:pPr>
            <a:endPar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The FCSS </a:t>
            </a:r>
            <a:r>
              <a:rPr lang="en-US" sz="1200" i="0" u="none" dirty="0">
                <a:solidFill>
                  <a:schemeClr val="tx1"/>
                </a:solidFill>
                <a:latin typeface="Verdana" panose="020B0604030504040204" pitchFamily="34" charset="0"/>
                <a:ea typeface="Verdana" panose="020B0604030504040204" pitchFamily="34" charset="0"/>
                <a:cs typeface="Calibri" panose="020F0502020204030204" pitchFamily="34" charset="0"/>
              </a:rPr>
              <a:t>Regulation</a:t>
            </a:r>
            <a:r>
              <a:rPr lang="en-US" sz="1200" i="1" dirty="0">
                <a:solidFill>
                  <a:schemeClr val="tx1"/>
                </a:solidFill>
                <a:latin typeface="Verdana" panose="020B0604030504040204" pitchFamily="34" charset="0"/>
                <a:ea typeface="Verdana" panose="020B0604030504040204" pitchFamily="34" charset="0"/>
                <a:cs typeface="Calibri" panose="020F0502020204030204" pitchFamily="34" charset="0"/>
              </a:rPr>
              <a:t> </a:t>
            </a:r>
            <a:r>
              <a:rPr lang="en-US" sz="1200" i="0" dirty="0">
                <a:solidFill>
                  <a:schemeClr val="tx1"/>
                </a:solidFill>
                <a:latin typeface="Verdana" panose="020B0604030504040204" pitchFamily="34" charset="0"/>
                <a:ea typeface="Verdana" panose="020B0604030504040204" pitchFamily="34" charset="0"/>
                <a:cs typeface="Calibri" panose="020F0502020204030204" pitchFamily="34" charset="0"/>
              </a:rPr>
              <a:t>also outlines the </a:t>
            </a: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requirement related to the preventive nature of programming.</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900" b="1" i="1" u="sng"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8754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7: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7:notes"/>
          <p:cNvSpPr txBox="1">
            <a:spLocks noGrp="1"/>
          </p:cNvSpPr>
          <p:nvPr>
            <p:ph type="body" idx="1"/>
          </p:nvPr>
        </p:nvSpPr>
        <p:spPr>
          <a:xfrm>
            <a:off x="701831" y="4420983"/>
            <a:ext cx="5619438" cy="4189515"/>
          </a:xfrm>
          <a:prstGeom prst="rect">
            <a:avLst/>
          </a:prstGeom>
          <a:noFill/>
          <a:ln>
            <a:noFill/>
          </a:ln>
        </p:spPr>
        <p:txBody>
          <a:bodyPr spcFirstLastPara="1" wrap="square" lIns="91413" tIns="45693" rIns="91413" bIns="45693" anchor="t" anchorCtr="0">
            <a:noAutofit/>
          </a:bodyPr>
          <a:lstStyle/>
          <a:p>
            <a:pPr marL="171427" marR="0" lvl="0" indent="-171427"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Next, the Accountability Framework, which was first introduced in 2022.</a:t>
            </a:r>
          </a:p>
          <a:p>
            <a:pPr marL="171427" marR="0" lvl="0" indent="-171427"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171427" marR="0" lvl="0" indent="-171427"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It adds details and clarity around what FCSS programs can do within the context of the Regulation and how prevention is defined for the FCSS program.</a:t>
            </a:r>
          </a:p>
          <a:p>
            <a:pPr marL="171427" marR="0" lvl="0" indent="-171427"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171427" marR="0" lvl="0" indent="-171427"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It </a:t>
            </a: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ensures consistency in FCSS programming by providing a common definition of prevention, supporting effective implementation, and providing a way to measure progress. </a:t>
            </a:r>
          </a:p>
          <a:p>
            <a:pPr marL="171427" marR="0" lvl="0" indent="-171427"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171427" marR="0" lvl="0" indent="-171427"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Annual reporting for 2026 onwards will be aligned with this framework.</a:t>
            </a:r>
          </a:p>
          <a:p>
            <a:pPr marL="171427" marR="0" lvl="0" indent="-171427"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171427" marR="0" lvl="0" indent="-171427"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This new reporting will incorporate:</a:t>
            </a:r>
          </a:p>
          <a:p>
            <a:pPr marL="171427" marR="0" lvl="0" indent="-171427"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lvl="1">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5 </a:t>
            </a:r>
            <a:r>
              <a:rPr lang="en-US" sz="1200" u="sng" dirty="0">
                <a:solidFill>
                  <a:schemeClr val="tx1"/>
                </a:solidFill>
                <a:latin typeface="Verdana" panose="020B0604030504040204" pitchFamily="34" charset="0"/>
                <a:ea typeface="Verdana" panose="020B0604030504040204" pitchFamily="34" charset="0"/>
                <a:cs typeface="Calibri" panose="020F0502020204030204" pitchFamily="34" charset="0"/>
              </a:rPr>
              <a:t>Provincial Prevention Priorities </a:t>
            </a:r>
          </a:p>
          <a:p>
            <a:pPr lvl="1">
              <a:buFont typeface="Arial" panose="020B0604020202020204" pitchFamily="34" charset="0"/>
              <a:buChar char="•"/>
            </a:pPr>
            <a:endParaRPr lang="en-US" sz="1200" u="sng"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lvl="1">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6 </a:t>
            </a:r>
            <a:r>
              <a:rPr lang="en-US" sz="1200" u="sng" dirty="0">
                <a:solidFill>
                  <a:schemeClr val="tx1"/>
                </a:solidFill>
                <a:latin typeface="Verdana" panose="020B0604030504040204" pitchFamily="34" charset="0"/>
                <a:ea typeface="Verdana" panose="020B0604030504040204" pitchFamily="34" charset="0"/>
                <a:cs typeface="Calibri" panose="020F0502020204030204" pitchFamily="34" charset="0"/>
              </a:rPr>
              <a:t>Prevention Strategies</a:t>
            </a: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 and  </a:t>
            </a:r>
          </a:p>
          <a:p>
            <a:pPr lvl="1">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lvl="1">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5 </a:t>
            </a:r>
            <a:r>
              <a:rPr lang="en-US" sz="1200" u="sng" dirty="0">
                <a:solidFill>
                  <a:schemeClr val="tx1"/>
                </a:solidFill>
                <a:latin typeface="Verdana" panose="020B0604030504040204" pitchFamily="34" charset="0"/>
                <a:ea typeface="Verdana" panose="020B0604030504040204" pitchFamily="34" charset="0"/>
                <a:cs typeface="Calibri" panose="020F0502020204030204" pitchFamily="34" charset="0"/>
              </a:rPr>
              <a:t>objectives</a:t>
            </a: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 that will be assessed through…</a:t>
            </a:r>
          </a:p>
          <a:p>
            <a:pPr lvl="1">
              <a:buFont typeface="Arial" panose="020B0604020202020204" pitchFamily="34" charset="0"/>
              <a:buChar char="•"/>
            </a:pPr>
            <a:endParaRPr lang="en-US" sz="1200" u="sng"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lvl="1">
              <a:buFont typeface="Arial" panose="020B0604020202020204" pitchFamily="34" charset="0"/>
              <a:buChar char="•"/>
            </a:pPr>
            <a:r>
              <a:rPr lang="en-US" sz="1200" u="sng" dirty="0">
                <a:solidFill>
                  <a:schemeClr val="tx1"/>
                </a:solidFill>
                <a:latin typeface="Verdana" panose="020B0604030504040204" pitchFamily="34" charset="0"/>
                <a:ea typeface="Verdana" panose="020B0604030504040204" pitchFamily="34" charset="0"/>
                <a:cs typeface="Calibri" panose="020F0502020204030204" pitchFamily="34" charset="0"/>
              </a:rPr>
              <a:t>13 Key Performance Measures</a:t>
            </a:r>
          </a:p>
          <a:p>
            <a:pPr lvl="1">
              <a:buFont typeface="Arial" panose="020B0604020202020204" pitchFamily="34" charset="0"/>
              <a:buChar char="•"/>
            </a:pPr>
            <a:endParaRPr lang="en-US" sz="1200" u="sng"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171427" marR="0" lvl="0" indent="-171427"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In the next few slides, </a:t>
            </a:r>
            <a:r>
              <a:rPr lang="en-US" sz="1200" dirty="0">
                <a:latin typeface="Verdana" panose="020B0604030504040204" pitchFamily="34" charset="0"/>
                <a:ea typeface="Verdana" panose="020B0604030504040204" pitchFamily="34" charset="0"/>
              </a:rPr>
              <a:t>we will review the main pieces of the Accountability Framework so you can get a feel for how it all connects.</a:t>
            </a:r>
            <a:endPar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p:txBody>
      </p:sp>
      <p:sp>
        <p:nvSpPr>
          <p:cNvPr id="291" name="Google Shape;291;p17:notes"/>
          <p:cNvSpPr txBox="1">
            <a:spLocks noGrp="1"/>
          </p:cNvSpPr>
          <p:nvPr>
            <p:ph type="sldNum" idx="12"/>
          </p:nvPr>
        </p:nvSpPr>
        <p:spPr>
          <a:xfrm>
            <a:off x="3978639" y="8841963"/>
            <a:ext cx="3043264" cy="465035"/>
          </a:xfrm>
          <a:prstGeom prst="rect">
            <a:avLst/>
          </a:prstGeom>
          <a:noFill/>
          <a:ln>
            <a:noFill/>
          </a:ln>
        </p:spPr>
        <p:txBody>
          <a:bodyPr spcFirstLastPara="1" wrap="square" lIns="91413" tIns="45693" rIns="91413" bIns="45693" anchor="b" anchorCtr="0">
            <a:noAutofit/>
          </a:bodyPr>
          <a:lstStyle/>
          <a:p>
            <a:pPr algn="r"/>
            <a:fld id="{00000000-1234-1234-1234-123412341234}" type="slidenum">
              <a:rPr lang="en-US"/>
              <a:pPr algn="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7: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7:notes"/>
          <p:cNvSpPr txBox="1">
            <a:spLocks noGrp="1"/>
          </p:cNvSpPr>
          <p:nvPr>
            <p:ph type="body" idx="1"/>
          </p:nvPr>
        </p:nvSpPr>
        <p:spPr>
          <a:xfrm>
            <a:off x="701831" y="4420983"/>
            <a:ext cx="5619438" cy="4189515"/>
          </a:xfrm>
          <a:prstGeom prst="rect">
            <a:avLst/>
          </a:prstGeom>
          <a:noFill/>
          <a:ln>
            <a:noFill/>
          </a:ln>
        </p:spPr>
        <p:txBody>
          <a:bodyPr spcFirstLastPara="1" wrap="square" lIns="91413" tIns="45693" rIns="91413" bIns="45693" anchor="t" anchorCtr="0">
            <a:noAutofit/>
          </a:bodyPr>
          <a:lstStyle/>
          <a:p>
            <a:pPr marL="171427" indent="-171427">
              <a:buClr>
                <a:schemeClr val="dk1"/>
              </a:buClr>
              <a:buSzPts val="12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Here you can see the common definition of prevention as defined in the framework.</a:t>
            </a:r>
          </a:p>
          <a:p>
            <a:pPr marL="171427" indent="-171427">
              <a:buClr>
                <a:schemeClr val="dk1"/>
              </a:buClr>
              <a:buSzPts val="120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marL="171427" indent="-171427">
              <a:buClr>
                <a:schemeClr val="dk1"/>
              </a:buClr>
              <a:buSzPts val="12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Prevention is often </a:t>
            </a:r>
            <a:r>
              <a:rPr lang="en-US" sz="1200" dirty="0">
                <a:solidFill>
                  <a:schemeClr val="tx1"/>
                </a:solidFill>
                <a:latin typeface="Verdana" panose="020B0604030504040204" pitchFamily="34" charset="0"/>
                <a:ea typeface="Verdana" panose="020B0604030504040204" pitchFamily="34" charset="0"/>
              </a:rPr>
              <a:t>understood as a continuum, where:</a:t>
            </a:r>
          </a:p>
          <a:p>
            <a:pPr marL="171427" indent="-171427">
              <a:buClr>
                <a:schemeClr val="dk1"/>
              </a:buClr>
              <a:buSzPts val="1200"/>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endParaRPr>
          </a:p>
          <a:p>
            <a:pPr marL="171365" lvl="0" indent="-171427">
              <a:buClr>
                <a:schemeClr val="dk1"/>
              </a:buClr>
              <a:buSzPts val="1200"/>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Primary prevention focuses on addressing the root causes of social issues, such as through awareness programs and strengthening connections among community organizations, </a:t>
            </a:r>
          </a:p>
          <a:p>
            <a:pPr marL="171365" lvl="0" indent="-171427">
              <a:buClr>
                <a:schemeClr val="dk1"/>
              </a:buClr>
              <a:buSzPts val="1200"/>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endParaRPr>
          </a:p>
          <a:p>
            <a:pPr marL="171365" lvl="0" indent="-171427">
              <a:buClr>
                <a:schemeClr val="dk1"/>
              </a:buClr>
              <a:buSzPts val="1200"/>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Secondary prevention targets risk factors at an early stage by implementing supports, and</a:t>
            </a:r>
          </a:p>
          <a:p>
            <a:pPr marL="171365" lvl="0" indent="-171427">
              <a:buClr>
                <a:schemeClr val="dk1"/>
              </a:buClr>
              <a:buSzPts val="1200"/>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endParaRPr>
          </a:p>
          <a:p>
            <a:pPr marL="171365" lvl="0" indent="-171427">
              <a:buClr>
                <a:schemeClr val="dk1"/>
              </a:buClr>
              <a:buSzPts val="1200"/>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Tertiary prevention, is concerned with addressing immediate needs through direct assistance. </a:t>
            </a:r>
          </a:p>
          <a:p>
            <a:pPr marL="171365" lvl="0" indent="-171427">
              <a:buClr>
                <a:schemeClr val="dk1"/>
              </a:buClr>
              <a:buSzPts val="1200"/>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endParaRPr>
          </a:p>
          <a:p>
            <a:pPr marL="171427" indent="-171427">
              <a:buClr>
                <a:schemeClr val="dk1"/>
              </a:buClr>
              <a:buSzPts val="12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Both primary and secondary prevention strategies are within scope of FCSS programming, and tertiary is not.</a:t>
            </a:r>
          </a:p>
          <a:p>
            <a:pPr marL="628565" lvl="1" indent="-171427">
              <a:buClr>
                <a:schemeClr val="dk1"/>
              </a:buClr>
              <a:buSzPts val="1200"/>
              <a:buFont typeface="Arial" panose="020B0604020202020204" pitchFamily="34" charset="0"/>
              <a:buChar char="•"/>
            </a:pPr>
            <a:endParaRPr lang="en-US" sz="900" dirty="0">
              <a:solidFill>
                <a:schemeClr val="tx1"/>
              </a:solidFill>
            </a:endParaRPr>
          </a:p>
        </p:txBody>
      </p:sp>
      <p:sp>
        <p:nvSpPr>
          <p:cNvPr id="291" name="Google Shape;291;p17:notes"/>
          <p:cNvSpPr txBox="1">
            <a:spLocks noGrp="1"/>
          </p:cNvSpPr>
          <p:nvPr>
            <p:ph type="sldNum" idx="12"/>
          </p:nvPr>
        </p:nvSpPr>
        <p:spPr>
          <a:xfrm>
            <a:off x="3978639" y="8841963"/>
            <a:ext cx="3043264" cy="465035"/>
          </a:xfrm>
          <a:prstGeom prst="rect">
            <a:avLst/>
          </a:prstGeom>
          <a:noFill/>
          <a:ln>
            <a:noFill/>
          </a:ln>
        </p:spPr>
        <p:txBody>
          <a:bodyPr spcFirstLastPara="1" wrap="square" lIns="91413" tIns="45693" rIns="91413" bIns="45693" anchor="b" anchorCtr="0">
            <a:noAutofit/>
          </a:bodyPr>
          <a:lstStyle/>
          <a:p>
            <a:pPr algn="r"/>
            <a:fld id="{00000000-1234-1234-1234-123412341234}" type="slidenum">
              <a:rPr lang="en-US"/>
              <a:pPr algn="r"/>
              <a:t>14</a:t>
            </a:fld>
            <a:endParaRPr/>
          </a:p>
        </p:txBody>
      </p:sp>
    </p:spTree>
    <p:extLst>
      <p:ext uri="{BB962C8B-B14F-4D97-AF65-F5344CB8AC3E}">
        <p14:creationId xmlns:p14="http://schemas.microsoft.com/office/powerpoint/2010/main" val="2410497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11" indent="-285711">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cs typeface="Calibri" panose="020F0502020204030204" pitchFamily="34" charset="0"/>
              </a:rPr>
              <a:t>Let us discuss the 5 Provincial Prevention Priorities.</a:t>
            </a:r>
          </a:p>
          <a:p>
            <a:pPr marL="285711" indent="-285711">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cs typeface="Calibri" panose="020F0502020204030204" pitchFamily="34" charset="0"/>
            </a:endParaRPr>
          </a:p>
          <a:p>
            <a:pPr marL="285711" indent="-285711">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cs typeface="Calibri" panose="020F0502020204030204" pitchFamily="34" charset="0"/>
              </a:rPr>
              <a:t>The prevention priorities are intended to reflect the key social issues facing Albertans - and the new reporting will be measuring how many FCSS activities address these various priorities.</a:t>
            </a:r>
          </a:p>
          <a:p>
            <a:pPr marL="285711" indent="-285711">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cs typeface="Calibri" panose="020F0502020204030204" pitchFamily="34" charset="0"/>
            </a:endParaRPr>
          </a:p>
          <a:p>
            <a:pPr marL="285711" indent="-285711">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cs typeface="Calibri" panose="020F0502020204030204" pitchFamily="34" charset="0"/>
              </a:rPr>
              <a:t>These priorities will be reviewed every three years to make sure they remain current.</a:t>
            </a:r>
          </a:p>
          <a:p>
            <a:pPr marL="285711" indent="-285711">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cs typeface="Calibri" panose="020F0502020204030204" pitchFamily="34" charset="0"/>
            </a:endParaRPr>
          </a:p>
          <a:p>
            <a:pPr marL="285711" indent="-285711">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cs typeface="Calibri" panose="020F0502020204030204" pitchFamily="34" charset="0"/>
              </a:rPr>
              <a:t>These priorities are further detailed on </a:t>
            </a:r>
            <a:r>
              <a:rPr lang="en-US" sz="1200" b="1" dirty="0">
                <a:latin typeface="Verdana" panose="020B0604030504040204" pitchFamily="34" charset="0"/>
                <a:ea typeface="Verdana" panose="020B0604030504040204" pitchFamily="34" charset="0"/>
                <a:cs typeface="Calibri" panose="020F0502020204030204" pitchFamily="34" charset="0"/>
              </a:rPr>
              <a:t>page 12 </a:t>
            </a:r>
            <a:r>
              <a:rPr lang="en-US" sz="1200" dirty="0">
                <a:latin typeface="Verdana" panose="020B0604030504040204" pitchFamily="34" charset="0"/>
                <a:ea typeface="Verdana" panose="020B0604030504040204" pitchFamily="34" charset="0"/>
                <a:cs typeface="Calibri" panose="020F0502020204030204" pitchFamily="34" charset="0"/>
              </a:rPr>
              <a:t>of your training package. </a:t>
            </a:r>
          </a:p>
          <a:p>
            <a:pPr marL="285711" indent="-285711">
              <a:buClr>
                <a:schemeClr val="dk1"/>
              </a:buClr>
              <a:buSzPts val="1600"/>
              <a:buFont typeface="Arial" panose="020B0604020202020204" pitchFamily="34" charset="0"/>
              <a:buChar char="•"/>
            </a:pPr>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9738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a:buClr>
                <a:schemeClr val="dk1"/>
              </a:buClr>
              <a:buSzPct val="100000"/>
              <a:buFont typeface="Arial"/>
              <a:buChar cha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Now let us have a look at the 6 prevention strategies.</a:t>
            </a:r>
          </a:p>
          <a:p>
            <a:pPr marL="171427" indent="-171427">
              <a:buClr>
                <a:schemeClr val="dk1"/>
              </a:buClr>
              <a:buSzPct val="100000"/>
              <a:buFont typeface="Arial"/>
              <a:buChar char="•"/>
            </a:pPr>
            <a:endPar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171427" marR="0" lvl="0" indent="-171427" algn="l" defTabSz="914400" rtl="0" eaLnBrk="1" fontAlgn="auto" latinLnBrk="0" hangingPunct="1">
              <a:lnSpc>
                <a:spcPct val="100000"/>
              </a:lnSpc>
              <a:spcBef>
                <a:spcPts val="0"/>
              </a:spcBef>
              <a:spcAft>
                <a:spcPts val="0"/>
              </a:spcAft>
              <a:buClr>
                <a:schemeClr val="dk1"/>
              </a:buClr>
              <a:buSzPct val="100000"/>
              <a:buFont typeface="Arial"/>
              <a:buChar char="•"/>
              <a:tabLst/>
              <a:defRPr/>
            </a:pPr>
            <a:r>
              <a:rPr lang="en-CA" sz="1200" kern="100" dirty="0">
                <a:latin typeface="Verdana" panose="020B0604030504040204" pitchFamily="34" charset="0"/>
                <a:ea typeface="Verdana" panose="020B0604030504040204" pitchFamily="34" charset="0"/>
                <a:cs typeface="Times New Roman" panose="02020603050405020304" pitchFamily="18" charset="0"/>
              </a:rPr>
              <a:t>These prevention strategies are included in the FCSS Accountability Framework and were informed through engagement with FCSS directors. </a:t>
            </a:r>
          </a:p>
          <a:p>
            <a:pPr marL="171427" marR="0" lvl="0" indent="-171427" algn="l" defTabSz="914400" rtl="0" eaLnBrk="1" fontAlgn="auto" latinLnBrk="0" hangingPunct="1">
              <a:lnSpc>
                <a:spcPct val="100000"/>
              </a:lnSpc>
              <a:spcBef>
                <a:spcPts val="0"/>
              </a:spcBef>
              <a:spcAft>
                <a:spcPts val="0"/>
              </a:spcAft>
              <a:buClr>
                <a:schemeClr val="dk1"/>
              </a:buClr>
              <a:buSzPct val="100000"/>
              <a:buFont typeface="Arial"/>
              <a:buChar char="•"/>
              <a:tabLst/>
              <a:defRPr/>
            </a:pPr>
            <a:endPar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171427" indent="-171427">
              <a:buClr>
                <a:schemeClr val="dk1"/>
              </a:buClr>
              <a:buSzPct val="100000"/>
              <a:buFont typeface="Arial"/>
              <a:buChar cha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They are intended to show, at a high level, the things that FCSS programs can do that help build and enhance protective factors for individuals, families, and communities.</a:t>
            </a:r>
          </a:p>
          <a:p>
            <a:pPr marL="171427" indent="-171427">
              <a:buClr>
                <a:schemeClr val="dk1"/>
              </a:buClr>
              <a:buSzPct val="100000"/>
              <a:buFont typeface="Arial"/>
              <a:buChar char="•"/>
            </a:pPr>
            <a:endPar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171427" lvl="0" indent="-171427">
              <a:buClr>
                <a:schemeClr val="dk1"/>
              </a:buClr>
              <a:buSzPct val="100000"/>
              <a:buFont typeface="Arial"/>
              <a:buChar cha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Protective factors being </a:t>
            </a:r>
            <a:r>
              <a:rPr lang="en-US" sz="1200" b="0" i="0" dirty="0">
                <a:solidFill>
                  <a:srgbClr val="202122"/>
                </a:solidFill>
                <a:effectLst/>
                <a:latin typeface="Verdana" panose="020B0604030504040204" pitchFamily="34" charset="0"/>
                <a:ea typeface="Verdana" panose="020B0604030504040204" pitchFamily="34" charset="0"/>
              </a:rPr>
              <a:t>the</a:t>
            </a:r>
            <a:r>
              <a:rPr lang="en-US" sz="1200" b="1" i="0" dirty="0">
                <a:solidFill>
                  <a:srgbClr val="202122"/>
                </a:solidFill>
                <a:effectLst/>
                <a:latin typeface="Verdana" panose="020B0604030504040204" pitchFamily="34" charset="0"/>
                <a:ea typeface="Verdana" panose="020B0604030504040204" pitchFamily="34" charset="0"/>
              </a:rPr>
              <a:t> </a:t>
            </a:r>
            <a:r>
              <a:rPr lang="en-US" sz="1200" b="0" i="0" dirty="0">
                <a:solidFill>
                  <a:srgbClr val="202122"/>
                </a:solidFill>
                <a:effectLst/>
                <a:latin typeface="Verdana" panose="020B0604030504040204" pitchFamily="34" charset="0"/>
                <a:ea typeface="Verdana" panose="020B0604030504040204" pitchFamily="34" charset="0"/>
              </a:rPr>
              <a:t>conditions or attributes that help individuals deal more effectively with stressful events and mitigate or eliminate risk factors. </a:t>
            </a:r>
          </a:p>
          <a:p>
            <a:pPr marL="171427" lvl="0" indent="-171427">
              <a:buClr>
                <a:schemeClr val="dk1"/>
              </a:buClr>
              <a:buSzPct val="100000"/>
              <a:buFont typeface="Arial"/>
              <a:buChar char="•"/>
            </a:pPr>
            <a:endPar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171427" indent="-171427">
              <a:buClr>
                <a:schemeClr val="dk1"/>
              </a:buClr>
              <a:buSzPct val="100000"/>
              <a:buFont typeface="Arial"/>
              <a:buChar cha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The prevention strategies are the ways through which FCSS programs address the five prevention priorities.</a:t>
            </a:r>
          </a:p>
          <a:p>
            <a:pPr marL="171427" indent="-171427">
              <a:buClr>
                <a:schemeClr val="dk1"/>
              </a:buClr>
              <a:buSzPct val="100000"/>
              <a:buFont typeface="Arial"/>
              <a:buChar char="•"/>
            </a:pPr>
            <a:endPar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171427" marR="0" lvl="0" indent="-171427" algn="l" defTabSz="914400" rtl="0" eaLnBrk="1" fontAlgn="auto" latinLnBrk="0" hangingPunct="1">
              <a:lnSpc>
                <a:spcPct val="100000"/>
              </a:lnSpc>
              <a:spcBef>
                <a:spcPts val="0"/>
              </a:spcBef>
              <a:spcAft>
                <a:spcPts val="0"/>
              </a:spcAft>
              <a:buClr>
                <a:schemeClr val="dk1"/>
              </a:buClr>
              <a:buSzPct val="100000"/>
              <a:buFont typeface="Arial"/>
              <a:buChar char="•"/>
              <a:tabLst/>
              <a:defRPr/>
            </a:pPr>
            <a:r>
              <a:rPr lang="en-US" sz="1200" dirty="0">
                <a:effectLst/>
                <a:latin typeface="Verdana" panose="020B0604030504040204" pitchFamily="34" charset="0"/>
                <a:ea typeface="Verdana" panose="020B0604030504040204" pitchFamily="34" charset="0"/>
              </a:rPr>
              <a:t>Prevention Strategies frame how positive change can be measured through FCSS programming. </a:t>
            </a:r>
          </a:p>
          <a:p>
            <a:pPr marL="171427" marR="0" lvl="0" indent="-171427" algn="l" defTabSz="914400" rtl="0" eaLnBrk="1" fontAlgn="auto" latinLnBrk="0" hangingPunct="1">
              <a:lnSpc>
                <a:spcPct val="100000"/>
              </a:lnSpc>
              <a:spcBef>
                <a:spcPts val="0"/>
              </a:spcBef>
              <a:spcAft>
                <a:spcPts val="0"/>
              </a:spcAft>
              <a:buClr>
                <a:schemeClr val="dk1"/>
              </a:buClr>
              <a:buSzPct val="100000"/>
              <a:buFont typeface="Arial"/>
              <a:buChar char="•"/>
              <a:tabLst/>
              <a:defRPr/>
            </a:pPr>
            <a:endParaRPr lang="en-US" sz="1200" dirty="0">
              <a:effectLst/>
              <a:latin typeface="Verdana" panose="020B0604030504040204" pitchFamily="34" charset="0"/>
              <a:ea typeface="Verdana" panose="020B0604030504040204" pitchFamily="34" charset="0"/>
            </a:endParaRPr>
          </a:p>
          <a:p>
            <a:pPr marL="171427" marR="0" lvl="0" indent="-171427" algn="l" defTabSz="914400" rtl="0" eaLnBrk="1" fontAlgn="auto" latinLnBrk="0" hangingPunct="1">
              <a:lnSpc>
                <a:spcPct val="100000"/>
              </a:lnSpc>
              <a:spcBef>
                <a:spcPts val="0"/>
              </a:spcBef>
              <a:spcAft>
                <a:spcPts val="0"/>
              </a:spcAft>
              <a:buClr>
                <a:schemeClr val="dk1"/>
              </a:buClr>
              <a:buSzPct val="100000"/>
              <a:buFont typeface="Arial"/>
              <a:buChar char="•"/>
              <a:tabLst/>
              <a:defRPr/>
            </a:pPr>
            <a:r>
              <a:rPr lang="en-US" sz="1200" dirty="0">
                <a:effectLst/>
                <a:latin typeface="Verdana" panose="020B0604030504040204" pitchFamily="34" charset="0"/>
                <a:ea typeface="Verdana" panose="020B0604030504040204" pitchFamily="34" charset="0"/>
              </a:rPr>
              <a:t>As you will learn later in the training…each Prevention Strategy is attached to survey questions that can be used to measure positive change in programs.</a:t>
            </a:r>
          </a:p>
          <a:p>
            <a:pPr marL="171427" marR="0" lvl="0" indent="-171427" algn="l" defTabSz="914400" rtl="0" eaLnBrk="1" fontAlgn="auto" latinLnBrk="0" hangingPunct="1">
              <a:lnSpc>
                <a:spcPct val="100000"/>
              </a:lnSpc>
              <a:spcBef>
                <a:spcPts val="0"/>
              </a:spcBef>
              <a:spcAft>
                <a:spcPts val="0"/>
              </a:spcAft>
              <a:buClr>
                <a:schemeClr val="dk1"/>
              </a:buClr>
              <a:buSzPct val="100000"/>
              <a:buFont typeface="Arial"/>
              <a:buChar char="•"/>
              <a:tabLst/>
              <a:defRPr/>
            </a:pPr>
            <a:endPar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171427" indent="-171427">
              <a:buClr>
                <a:schemeClr val="dk1"/>
              </a:buClr>
              <a:buSzPct val="100000"/>
              <a:buFont typeface="Arial"/>
              <a:buChar cha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It is also worth noting that they provide a description of the </a:t>
            </a:r>
            <a:r>
              <a:rPr lang="en-US" sz="1200" i="0" dirty="0">
                <a:solidFill>
                  <a:schemeClr val="tx1"/>
                </a:solidFill>
                <a:latin typeface="Verdana" panose="020B0604030504040204" pitchFamily="34" charset="0"/>
                <a:ea typeface="Verdana" panose="020B0604030504040204" pitchFamily="34" charset="0"/>
                <a:cs typeface="Calibri" panose="020F0502020204030204" pitchFamily="34" charset="0"/>
              </a:rPr>
              <a:t>actions</a:t>
            </a: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 that FCSS programs take to meet those service requirements in the FCSS Regulation.</a:t>
            </a:r>
          </a:p>
          <a:p>
            <a:pPr marL="171427" indent="-171427">
              <a:buClr>
                <a:schemeClr val="dk1"/>
              </a:buClr>
              <a:buSzPct val="100000"/>
              <a:buFont typeface="Arial"/>
              <a:buChar char="•"/>
            </a:pPr>
            <a:endPar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171427" indent="-171427">
              <a:buClr>
                <a:schemeClr val="dk1"/>
              </a:buClr>
              <a:buSzPct val="100000"/>
              <a:buFont typeface="Arial"/>
              <a:buChar cha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You can find these prevention strategies on </a:t>
            </a:r>
            <a:r>
              <a:rPr lang="en-US" sz="1200" b="1" dirty="0">
                <a:solidFill>
                  <a:schemeClr val="tx1"/>
                </a:solidFill>
                <a:latin typeface="Verdana" panose="020B0604030504040204" pitchFamily="34" charset="0"/>
                <a:ea typeface="Verdana" panose="020B0604030504040204" pitchFamily="34" charset="0"/>
                <a:cs typeface="Calibri" panose="020F0502020204030204" pitchFamily="34" charset="0"/>
              </a:rPr>
              <a:t>page 13 </a:t>
            </a: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of your training package.</a:t>
            </a:r>
            <a:endParaRPr lang="en-US" sz="9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3266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indent="-171450">
              <a:buFont typeface="Arial" panose="020B0604020202020204" pitchFamily="34" charset="0"/>
              <a:buChar char="•"/>
            </a:pPr>
            <a:r>
              <a:rPr lang="en-US" sz="1200" dirty="0">
                <a:latin typeface="Verdana" panose="020B0604030504040204" pitchFamily="34" charset="0"/>
                <a:ea typeface="Verdana" panose="020B0604030504040204" pitchFamily="34" charset="0"/>
              </a:rPr>
              <a:t>As you can see here, the prevention strategies are the actions your programs take to meet the service requirements in the Regulation.</a:t>
            </a:r>
          </a:p>
          <a:p>
            <a:pPr marL="400050" indent="-17145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400050" indent="-171450">
              <a:buFont typeface="Arial" panose="020B0604020202020204" pitchFamily="34" charset="0"/>
              <a:buChar char="•"/>
            </a:pPr>
            <a:r>
              <a:rPr lang="en-US" sz="1200" dirty="0">
                <a:latin typeface="Verdana" panose="020B0604030504040204" pitchFamily="34" charset="0"/>
                <a:ea typeface="Verdana" panose="020B0604030504040204" pitchFamily="34" charset="0"/>
              </a:rPr>
              <a:t>This slide is all about making that connection clear.</a:t>
            </a:r>
            <a:endParaRPr lang="en-CA" sz="12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8017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Now, here is a visual that brings it all together.</a:t>
            </a:r>
          </a:p>
          <a:p>
            <a:pPr>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At the top we have the five provincial prevention priorities, which can be addressed through primary and secondary supports, with tertiary supports being outside the scope of FCSS programs.</a:t>
            </a:r>
          </a:p>
          <a:p>
            <a:pPr>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Moving down the screen we can see the prevention strategies are </a:t>
            </a:r>
            <a:r>
              <a:rPr lang="en-CA" sz="1200" i="1" dirty="0">
                <a:solidFill>
                  <a:schemeClr val="tx1"/>
                </a:solidFill>
                <a:latin typeface="Verdana" panose="020B0604030504040204" pitchFamily="34" charset="0"/>
                <a:ea typeface="Verdana" panose="020B0604030504040204" pitchFamily="34" charset="0"/>
              </a:rPr>
              <a:t>how</a:t>
            </a:r>
            <a:r>
              <a:rPr lang="en-CA" sz="1200" dirty="0">
                <a:solidFill>
                  <a:schemeClr val="tx1"/>
                </a:solidFill>
                <a:latin typeface="Verdana" panose="020B0604030504040204" pitchFamily="34" charset="0"/>
                <a:ea typeface="Verdana" panose="020B0604030504040204" pitchFamily="34" charset="0"/>
              </a:rPr>
              <a:t> those supports are framed and provided.</a:t>
            </a:r>
          </a:p>
          <a:p>
            <a:pPr>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This also relates to the new objectives and outcomes outlined in the Framework, which are on </a:t>
            </a:r>
            <a:r>
              <a:rPr lang="en-CA" sz="1200" b="1" dirty="0">
                <a:solidFill>
                  <a:schemeClr val="tx1"/>
                </a:solidFill>
                <a:latin typeface="Verdana" panose="020B0604030504040204" pitchFamily="34" charset="0"/>
                <a:ea typeface="Verdana" panose="020B0604030504040204" pitchFamily="34" charset="0"/>
              </a:rPr>
              <a:t>page 6 </a:t>
            </a:r>
            <a:r>
              <a:rPr lang="en-CA" sz="1200" dirty="0">
                <a:solidFill>
                  <a:schemeClr val="tx1"/>
                </a:solidFill>
                <a:latin typeface="Verdana" panose="020B0604030504040204" pitchFamily="34" charset="0"/>
                <a:ea typeface="Verdana" panose="020B0604030504040204" pitchFamily="34" charset="0"/>
              </a:rPr>
              <a:t>of the training package – along with a comparison with the previous outcomes so you can see the similarities.</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705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Now we will move to Key Performance Measures (or KPMs).</a:t>
            </a:r>
          </a:p>
          <a:p>
            <a:pPr>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Key Performance Measures</a:t>
            </a:r>
            <a:r>
              <a:rPr lang="en-US" sz="1200" dirty="0">
                <a:solidFill>
                  <a:schemeClr val="tx1"/>
                </a:solidFill>
                <a:latin typeface="Verdana" panose="020B0604030504040204" pitchFamily="34" charset="0"/>
                <a:ea typeface="Verdana" panose="020B0604030504040204" pitchFamily="34" charset="0"/>
              </a:rPr>
              <a:t> are measurable indicators that show progress towards objectives and outcomes.</a:t>
            </a:r>
          </a:p>
          <a:p>
            <a:pPr>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There are 13 </a:t>
            </a:r>
            <a:r>
              <a:rPr lang="en-CA" sz="1200" dirty="0">
                <a:solidFill>
                  <a:schemeClr val="tx1"/>
                </a:solidFill>
                <a:latin typeface="Verdana" panose="020B0604030504040204" pitchFamily="34" charset="0"/>
                <a:ea typeface="Verdana" panose="020B0604030504040204" pitchFamily="34" charset="0"/>
              </a:rPr>
              <a:t>Key Performance Measures</a:t>
            </a:r>
            <a:r>
              <a:rPr lang="en-US" sz="1200" dirty="0">
                <a:solidFill>
                  <a:schemeClr val="tx1"/>
                </a:solidFill>
                <a:latin typeface="Verdana" panose="020B0604030504040204" pitchFamily="34" charset="0"/>
                <a:ea typeface="Verdana" panose="020B0604030504040204" pitchFamily="34" charset="0"/>
              </a:rPr>
              <a:t> and at the local level, FCSS programs will be reporting on </a:t>
            </a:r>
            <a:r>
              <a:rPr lang="en-US" sz="1200" b="0" dirty="0">
                <a:solidFill>
                  <a:schemeClr val="tx1"/>
                </a:solidFill>
                <a:latin typeface="Verdana" panose="020B0604030504040204" pitchFamily="34" charset="0"/>
                <a:ea typeface="Verdana" panose="020B0604030504040204" pitchFamily="34" charset="0"/>
              </a:rPr>
              <a:t>11</a:t>
            </a:r>
            <a:r>
              <a:rPr lang="en-US" sz="1200" dirty="0">
                <a:solidFill>
                  <a:schemeClr val="tx1"/>
                </a:solidFill>
                <a:latin typeface="Verdana" panose="020B0604030504040204" pitchFamily="34" charset="0"/>
                <a:ea typeface="Verdana" panose="020B0604030504040204" pitchFamily="34" charset="0"/>
              </a:rPr>
              <a:t> of them.</a:t>
            </a:r>
          </a:p>
          <a:p>
            <a:pPr lvl="1">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5 will be count based, 3 will be survey based, and 3 will be output based </a:t>
            </a:r>
          </a:p>
          <a:p>
            <a:pPr lvl="1">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These Key Performance Measures are listed on </a:t>
            </a:r>
            <a:r>
              <a:rPr lang="en-US" sz="1200" b="1" dirty="0">
                <a:solidFill>
                  <a:schemeClr val="tx1"/>
                </a:solidFill>
                <a:latin typeface="Verdana" panose="020B0604030504040204" pitchFamily="34" charset="0"/>
                <a:ea typeface="Verdana" panose="020B0604030504040204" pitchFamily="34" charset="0"/>
              </a:rPr>
              <a:t>page 25 and 26 </a:t>
            </a:r>
            <a:r>
              <a:rPr lang="en-US" sz="1200" dirty="0">
                <a:solidFill>
                  <a:schemeClr val="tx1"/>
                </a:solidFill>
                <a:latin typeface="Verdana" panose="020B0604030504040204" pitchFamily="34" charset="0"/>
                <a:ea typeface="Verdana" panose="020B0604030504040204" pitchFamily="34" charset="0"/>
              </a:rPr>
              <a:t>of the training package</a:t>
            </a:r>
          </a:p>
          <a:p>
            <a:pPr lvl="1">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In the Modules of this training, we will cover all 11 of the </a:t>
            </a:r>
            <a:r>
              <a:rPr lang="en-CA" sz="1200" dirty="0">
                <a:solidFill>
                  <a:schemeClr val="tx1"/>
                </a:solidFill>
                <a:latin typeface="Verdana" panose="020B0604030504040204" pitchFamily="34" charset="0"/>
                <a:ea typeface="Verdana" panose="020B0604030504040204" pitchFamily="34" charset="0"/>
              </a:rPr>
              <a:t>Key Performance Measures</a:t>
            </a:r>
            <a:r>
              <a:rPr lang="en-US" sz="1200" dirty="0">
                <a:solidFill>
                  <a:schemeClr val="tx1"/>
                </a:solidFill>
                <a:latin typeface="Verdana" panose="020B0604030504040204" pitchFamily="34" charset="0"/>
                <a:ea typeface="Verdana" panose="020B0604030504040204" pitchFamily="34" charset="0"/>
              </a:rPr>
              <a:t> you will need to report on.</a:t>
            </a:r>
          </a:p>
          <a:p>
            <a:pPr>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In addition, we will go over the various pieces of data that you will need to keep track of for input into the FCSS online system, to report on these </a:t>
            </a:r>
            <a:r>
              <a:rPr lang="en-CA" sz="1200" dirty="0">
                <a:solidFill>
                  <a:schemeClr val="tx1"/>
                </a:solidFill>
                <a:latin typeface="Verdana" panose="020B0604030504040204" pitchFamily="34" charset="0"/>
                <a:ea typeface="Verdana" panose="020B0604030504040204" pitchFamily="34" charset="0"/>
              </a:rPr>
              <a:t>Key Performance Measures.</a:t>
            </a:r>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5046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This training is organized into a series of 10 modules.</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Each module focuses on a specific topic and includes key information, examples, and opportunities to reflect on how the content applies to your work.</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You will notice a “training resource” icon in the top right corner of your screen throughout the modules. </a:t>
            </a:r>
          </a:p>
          <a:p>
            <a:pPr lvl="1">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This icon will point you to relevant materials in the associated training package.</a:t>
            </a:r>
          </a:p>
          <a:p>
            <a:pPr marL="685800" lvl="1" indent="0">
              <a:buFont typeface="Arial" panose="020B0604020202020204" pitchFamily="34" charset="0"/>
              <a:buNone/>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 have also included a few interactive activities to help reinforce key concepts.</a:t>
            </a:r>
            <a:endPar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57196" lvl="1" indent="-171427">
              <a:buFont typeface="Arial" panose="020B0604020202020204" pitchFamily="34" charset="0"/>
              <a:buChar char="•"/>
            </a:pPr>
            <a:endPar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28569" indent="0">
              <a:buFont typeface="Arial" panose="020B0604020202020204" pitchFamily="34" charset="0"/>
              <a:buNone/>
            </a:pPr>
            <a:endPar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146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F010C-730C-31A0-CFB4-8B4D85D4D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44012-7528-38F1-E3F7-6D673EAD7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3D6196-A20D-78AD-3852-3558C6DE459F}"/>
              </a:ext>
            </a:extLst>
          </p:cNvPr>
          <p:cNvSpPr>
            <a:spLocks noGrp="1"/>
          </p:cNvSpPr>
          <p:nvPr>
            <p:ph type="body" idx="1"/>
          </p:nvPr>
        </p:nvSpPr>
        <p:spPr/>
        <p:txBody>
          <a:bodyPr/>
          <a:lstStyle/>
          <a:p>
            <a:pPr marL="400050" indent="-171450">
              <a:buFont typeface="Arial" panose="020B0604020202020204" pitchFamily="34" charset="0"/>
              <a:buChar char="•"/>
            </a:pPr>
            <a:r>
              <a:rPr lang="en-US" sz="1200" dirty="0">
                <a:latin typeface="Verdana" panose="020B0604030504040204" pitchFamily="34" charset="0"/>
                <a:ea typeface="Verdana" panose="020B0604030504040204" pitchFamily="34" charset="0"/>
              </a:rPr>
              <a:t>Now, let us look at the training roadmap.</a:t>
            </a:r>
          </a:p>
          <a:p>
            <a:pPr marL="400050" indent="-17145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400050" indent="-171450">
              <a:buFont typeface="Arial" panose="020B0604020202020204" pitchFamily="34" charset="0"/>
              <a:buChar char="•"/>
            </a:pPr>
            <a:r>
              <a:rPr lang="en-US" sz="1200" dirty="0">
                <a:latin typeface="Verdana" panose="020B0604030504040204" pitchFamily="34" charset="0"/>
                <a:ea typeface="Verdana" panose="020B0604030504040204" pitchFamily="34" charset="0"/>
              </a:rPr>
              <a:t>These next three slides provide an overview of how the training aligns with the Key Performance Measures and illustrates how these concepts develop and build upon each other.</a:t>
            </a:r>
          </a:p>
          <a:p>
            <a:pPr marL="400050" indent="-17145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400050" indent="-171450">
              <a:buFont typeface="Arial" panose="020B0604020202020204" pitchFamily="34" charset="0"/>
              <a:buChar char="•"/>
            </a:pPr>
            <a:r>
              <a:rPr lang="en-US" sz="1200" dirty="0">
                <a:latin typeface="Verdana" panose="020B0604030504040204" pitchFamily="34" charset="0"/>
                <a:ea typeface="Verdana" panose="020B0604030504040204" pitchFamily="34" charset="0"/>
              </a:rPr>
              <a:t>First, we will discuss the Output-based </a:t>
            </a:r>
            <a:r>
              <a:rPr lang="en-CA" sz="1200" dirty="0">
                <a:latin typeface="Verdana" panose="020B0604030504040204" pitchFamily="34" charset="0"/>
                <a:ea typeface="Verdana" panose="020B0604030504040204" pitchFamily="34" charset="0"/>
              </a:rPr>
              <a:t>Key Performance Measures.</a:t>
            </a:r>
          </a:p>
          <a:p>
            <a:pPr marL="400050" indent="-17145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400050" indent="-171450">
              <a:buFont typeface="Arial" panose="020B0604020202020204" pitchFamily="34" charset="0"/>
              <a:buChar char="•"/>
            </a:pPr>
            <a:r>
              <a:rPr lang="en-CA" sz="1200" dirty="0">
                <a:latin typeface="Verdana" panose="020B0604030504040204" pitchFamily="34" charset="0"/>
                <a:ea typeface="Verdana" panose="020B0604030504040204" pitchFamily="34" charset="0"/>
              </a:rPr>
              <a:t>The first output-based Key Performance Measure is the number of activities funded through local FCSS programs by delivery type, population group, priority and strategy.</a:t>
            </a:r>
          </a:p>
          <a:p>
            <a:pPr marL="400050" indent="-17145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400050" lvl="0" indent="-171450">
              <a:buFont typeface="Arial" panose="020B0604020202020204" pitchFamily="34" charset="0"/>
              <a:buChar char="•"/>
            </a:pPr>
            <a:r>
              <a:rPr lang="en-CA" sz="1200" dirty="0">
                <a:latin typeface="Verdana" panose="020B0604030504040204" pitchFamily="34" charset="0"/>
                <a:ea typeface="Verdana" panose="020B0604030504040204" pitchFamily="34" charset="0"/>
              </a:rPr>
              <a:t>This is like what you are doing now, in that you describe all your activities, and, for now, you will fit them into categories instead of using a description box.</a:t>
            </a:r>
          </a:p>
          <a:p>
            <a:pPr marL="400050" lvl="0" indent="-17145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400050" indent="-171450">
              <a:buFont typeface="Arial" panose="020B0604020202020204" pitchFamily="34" charset="0"/>
              <a:buChar char="•"/>
            </a:pPr>
            <a:r>
              <a:rPr lang="en-CA" sz="1200" dirty="0">
                <a:latin typeface="Verdana" panose="020B0604030504040204" pitchFamily="34" charset="0"/>
                <a:ea typeface="Verdana" panose="020B0604030504040204" pitchFamily="34" charset="0"/>
              </a:rPr>
              <a:t>Secondly, </a:t>
            </a:r>
            <a:r>
              <a:rPr lang="en-CA" sz="1200" b="0" strike="noStrike" dirty="0">
                <a:solidFill>
                  <a:schemeClr val="tx1"/>
                </a:solidFill>
                <a:latin typeface="Verdana" panose="020B0604030504040204" pitchFamily="34" charset="0"/>
                <a:ea typeface="Verdana" panose="020B0604030504040204" pitchFamily="34" charset="0"/>
              </a:rPr>
              <a:t>we have the </a:t>
            </a:r>
            <a:r>
              <a:rPr lang="en-CA" sz="1200" dirty="0">
                <a:latin typeface="Verdana" panose="020B0604030504040204" pitchFamily="34" charset="0"/>
                <a:ea typeface="Verdana" panose="020B0604030504040204" pitchFamily="34" charset="0"/>
              </a:rPr>
              <a:t>Key Performance Measure</a:t>
            </a:r>
            <a:r>
              <a:rPr lang="en-CA" sz="1200" b="0" strike="noStrike" dirty="0">
                <a:solidFill>
                  <a:schemeClr val="tx1"/>
                </a:solidFill>
                <a:latin typeface="Verdana" panose="020B0604030504040204" pitchFamily="34" charset="0"/>
                <a:ea typeface="Verdana" panose="020B0604030504040204" pitchFamily="34" charset="0"/>
              </a:rPr>
              <a:t> that addresses the </a:t>
            </a:r>
            <a:r>
              <a:rPr lang="en-US" sz="1200" b="0" strike="noStrike" dirty="0">
                <a:solidFill>
                  <a:schemeClr val="tx1"/>
                </a:solidFill>
                <a:latin typeface="Verdana" panose="020B0604030504040204" pitchFamily="34" charset="0"/>
                <a:ea typeface="Verdana" panose="020B0604030504040204" pitchFamily="34" charset="0"/>
              </a:rPr>
              <a:t>amount and percentage of funding </a:t>
            </a:r>
            <a:r>
              <a:rPr lang="en-US" sz="1200" strike="noStrike" dirty="0">
                <a:solidFill>
                  <a:schemeClr val="tx1"/>
                </a:solidFill>
                <a:latin typeface="Verdana" panose="020B0604030504040204" pitchFamily="34" charset="0"/>
                <a:ea typeface="Verdana" panose="020B0604030504040204" pitchFamily="34" charset="0"/>
              </a:rPr>
              <a:t>by delivery type, population group, priority and strategy</a:t>
            </a:r>
            <a:r>
              <a:rPr lang="en-CA" sz="1200" dirty="0">
                <a:latin typeface="Verdana" panose="020B0604030504040204" pitchFamily="34" charset="0"/>
                <a:ea typeface="Verdana" panose="020B0604030504040204" pitchFamily="34" charset="0"/>
              </a:rPr>
              <a:t>.</a:t>
            </a:r>
          </a:p>
          <a:p>
            <a:pPr marL="400050" indent="-171450">
              <a:buFont typeface="Arial" panose="020B0604020202020204" pitchFamily="34" charset="0"/>
              <a:buChar char="•"/>
            </a:pPr>
            <a:endParaRPr lang="en-CA" sz="1200" strike="noStrike" dirty="0">
              <a:solidFill>
                <a:schemeClr val="tx1"/>
              </a:solidFill>
              <a:latin typeface="Verdana" panose="020B0604030504040204" pitchFamily="34" charset="0"/>
              <a:ea typeface="Verdana" panose="020B0604030504040204" pitchFamily="34" charset="0"/>
            </a:endParaRPr>
          </a:p>
          <a:p>
            <a:pPr marL="400050" lvl="0" indent="-171450">
              <a:buFont typeface="Arial" panose="020B0604020202020204" pitchFamily="34" charset="0"/>
              <a:buChar char="•"/>
            </a:pPr>
            <a:r>
              <a:rPr lang="en-CA" sz="1200" strike="noStrike" dirty="0">
                <a:solidFill>
                  <a:schemeClr val="tx1"/>
                </a:solidFill>
                <a:latin typeface="Verdana" panose="020B0604030504040204" pitchFamily="34" charset="0"/>
                <a:ea typeface="Verdana" panose="020B0604030504040204" pitchFamily="34" charset="0"/>
              </a:rPr>
              <a:t>Again, this is like what you are doing now, in that you report the funding associated with each activity. </a:t>
            </a:r>
          </a:p>
          <a:p>
            <a:pPr marL="400050" lvl="0" indent="-171450">
              <a:buFont typeface="Arial" panose="020B0604020202020204" pitchFamily="34" charset="0"/>
              <a:buChar char="•"/>
            </a:pPr>
            <a:endParaRPr lang="en-US" sz="1200" strike="noStrike" dirty="0">
              <a:solidFill>
                <a:schemeClr val="tx1"/>
              </a:solidFill>
              <a:latin typeface="Verdana" panose="020B0604030504040204" pitchFamily="34" charset="0"/>
              <a:ea typeface="Verdana" panose="020B0604030504040204" pitchFamily="34" charset="0"/>
            </a:endParaRPr>
          </a:p>
          <a:p>
            <a:pPr marL="400050" indent="-171450">
              <a:buFont typeface="Arial" panose="020B0604020202020204" pitchFamily="34" charset="0"/>
              <a:buChar char="•"/>
            </a:pPr>
            <a:r>
              <a:rPr lang="en-CA" sz="1200" dirty="0">
                <a:latin typeface="Verdana" panose="020B0604030504040204" pitchFamily="34" charset="0"/>
                <a:ea typeface="Verdana" panose="020B0604030504040204" pitchFamily="34" charset="0"/>
              </a:rPr>
              <a:t>The third Key Performance Measure is the n</a:t>
            </a:r>
            <a:r>
              <a:rPr lang="en-US" sz="1200" strike="noStrike" dirty="0">
                <a:solidFill>
                  <a:schemeClr val="tx1"/>
                </a:solidFill>
                <a:latin typeface="Verdana" panose="020B0604030504040204" pitchFamily="34" charset="0"/>
                <a:ea typeface="Verdana" panose="020B0604030504040204" pitchFamily="34" charset="0"/>
              </a:rPr>
              <a:t>umber of local FCSS programs that have completed a </a:t>
            </a:r>
            <a:r>
              <a:rPr lang="en-US" sz="1200" b="0" strike="noStrike" dirty="0">
                <a:solidFill>
                  <a:schemeClr val="tx1"/>
                </a:solidFill>
                <a:latin typeface="Verdana" panose="020B0604030504040204" pitchFamily="34" charset="0"/>
                <a:ea typeface="Verdana" panose="020B0604030504040204" pitchFamily="34" charset="0"/>
              </a:rPr>
              <a:t>community needs assessment.</a:t>
            </a:r>
          </a:p>
          <a:p>
            <a:pPr marL="400050" indent="-171450">
              <a:buFont typeface="Arial" panose="020B0604020202020204" pitchFamily="34" charset="0"/>
              <a:buChar char="•"/>
            </a:pPr>
            <a:endParaRPr lang="en-US" sz="1200" b="0" strike="noStrike" dirty="0">
              <a:solidFill>
                <a:schemeClr val="tx1"/>
              </a:solidFill>
              <a:latin typeface="Verdana" panose="020B0604030504040204" pitchFamily="34" charset="0"/>
              <a:ea typeface="Verdana" panose="020B0604030504040204" pitchFamily="34" charset="0"/>
            </a:endParaRP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Verdana" panose="020B0604030504040204" pitchFamily="34" charset="0"/>
                <a:ea typeface="Verdana" panose="020B0604030504040204" pitchFamily="34" charset="0"/>
              </a:rPr>
              <a:t>As a note, at the bottom of the screen, you will see the training modules that relate to each Key Performance Measure.</a:t>
            </a:r>
            <a:endParaRPr lang="en-US" sz="1200" dirty="0">
              <a:solidFill>
                <a:schemeClr val="tx1"/>
              </a:solidFill>
            </a:endParaRPr>
          </a:p>
        </p:txBody>
      </p:sp>
      <p:sp>
        <p:nvSpPr>
          <p:cNvPr id="4" name="Slide Number Placeholder 3">
            <a:extLst>
              <a:ext uri="{FF2B5EF4-FFF2-40B4-BE49-F238E27FC236}">
                <a16:creationId xmlns:a16="http://schemas.microsoft.com/office/drawing/2014/main" id="{EE156224-86B7-F898-25C3-B75B2AB4BF4B}"/>
              </a:ext>
            </a:extLst>
          </p:cNvPr>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8958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282CA-35EA-8506-76FB-BB93D316E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094D8-FEE0-3F68-056A-0006B72C6D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78CE8-9F02-1E58-C23A-E80242390A16}"/>
              </a:ext>
            </a:extLst>
          </p:cNvPr>
          <p:cNvSpPr>
            <a:spLocks noGrp="1"/>
          </p:cNvSpPr>
          <p:nvPr>
            <p:ph type="body" idx="1"/>
          </p:nvPr>
        </p:nvSpPr>
        <p:spPr/>
        <p:txBody>
          <a:bodyPr/>
          <a:lstStyle/>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Verdana" panose="020B0604030504040204" pitchFamily="34" charset="0"/>
                <a:ea typeface="Verdana" panose="020B0604030504040204" pitchFamily="34" charset="0"/>
              </a:rPr>
              <a:t>Next, let us have a look at the five, count-based Key Performance Measures, which are all addressed in Module 6.</a:t>
            </a: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sz="1200" dirty="0">
              <a:latin typeface="Verdana" panose="020B0604030504040204" pitchFamily="34" charset="0"/>
              <a:ea typeface="Verdana" panose="020B0604030504040204" pitchFamily="34" charset="0"/>
            </a:endParaRP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solidFill>
                  <a:schemeClr val="tx1"/>
                </a:solidFill>
                <a:latin typeface="Verdana" panose="020B0604030504040204" pitchFamily="34" charset="0"/>
                <a:ea typeface="Verdana" panose="020B0604030504040204" pitchFamily="34" charset="0"/>
              </a:rPr>
              <a:t>These include counts related to: </a:t>
            </a: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sz="1200" dirty="0">
              <a:solidFill>
                <a:schemeClr val="tx1"/>
              </a:solidFill>
              <a:latin typeface="Verdana" panose="020B0604030504040204" pitchFamily="34" charset="0"/>
              <a:ea typeface="Verdana" panose="020B0604030504040204" pitchFamily="34" charset="0"/>
            </a:endParaRPr>
          </a:p>
          <a:p>
            <a:pPr marL="8572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solidFill>
                  <a:schemeClr val="tx1"/>
                </a:solidFill>
                <a:latin typeface="Verdana" panose="020B0604030504040204" pitchFamily="34" charset="0"/>
                <a:ea typeface="Verdana" panose="020B0604030504040204" pitchFamily="34" charset="0"/>
              </a:rPr>
              <a:t>Unique volunteers</a:t>
            </a:r>
          </a:p>
          <a:p>
            <a:pPr marL="8572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sz="1200" dirty="0">
              <a:solidFill>
                <a:schemeClr val="tx1"/>
              </a:solidFill>
              <a:latin typeface="Verdana" panose="020B0604030504040204" pitchFamily="34" charset="0"/>
              <a:ea typeface="Verdana" panose="020B0604030504040204" pitchFamily="34" charset="0"/>
            </a:endParaRPr>
          </a:p>
          <a:p>
            <a:pPr marL="8572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solidFill>
                  <a:schemeClr val="tx1"/>
                </a:solidFill>
                <a:latin typeface="Verdana" panose="020B0604030504040204" pitchFamily="34" charset="0"/>
                <a:ea typeface="Verdana" panose="020B0604030504040204" pitchFamily="34" charset="0"/>
              </a:rPr>
              <a:t>Volunteer hours </a:t>
            </a:r>
          </a:p>
          <a:p>
            <a:pPr marL="8572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sz="1200" dirty="0">
              <a:solidFill>
                <a:schemeClr val="tx1"/>
              </a:solidFill>
              <a:latin typeface="Verdana" panose="020B0604030504040204" pitchFamily="34" charset="0"/>
              <a:ea typeface="Verdana" panose="020B0604030504040204" pitchFamily="34" charset="0"/>
            </a:endParaRPr>
          </a:p>
          <a:p>
            <a:pPr marL="8572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solidFill>
                  <a:schemeClr val="tx1"/>
                </a:solidFill>
                <a:latin typeface="Verdana" panose="020B0604030504040204" pitchFamily="34" charset="0"/>
                <a:ea typeface="Verdana" panose="020B0604030504040204" pitchFamily="34" charset="0"/>
              </a:rPr>
              <a:t>Participant interactions </a:t>
            </a:r>
          </a:p>
          <a:p>
            <a:pPr marL="8572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sz="1200" dirty="0">
              <a:solidFill>
                <a:schemeClr val="tx1"/>
              </a:solidFill>
              <a:latin typeface="Verdana" panose="020B0604030504040204" pitchFamily="34" charset="0"/>
              <a:ea typeface="Verdana" panose="020B0604030504040204" pitchFamily="34" charset="0"/>
            </a:endParaRPr>
          </a:p>
          <a:p>
            <a:pPr marL="8572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solidFill>
                  <a:schemeClr val="tx1"/>
                </a:solidFill>
                <a:latin typeface="Verdana" panose="020B0604030504040204" pitchFamily="34" charset="0"/>
                <a:ea typeface="Verdana" panose="020B0604030504040204" pitchFamily="34" charset="0"/>
              </a:rPr>
              <a:t>Referral interactions, and</a:t>
            </a:r>
          </a:p>
          <a:p>
            <a:pPr marL="8572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sz="1200" dirty="0">
              <a:solidFill>
                <a:schemeClr val="tx1"/>
              </a:solidFill>
              <a:latin typeface="Verdana" panose="020B0604030504040204" pitchFamily="34" charset="0"/>
              <a:ea typeface="Verdana" panose="020B0604030504040204" pitchFamily="34" charset="0"/>
            </a:endParaRPr>
          </a:p>
          <a:p>
            <a:pPr marL="8572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solidFill>
                  <a:schemeClr val="tx1"/>
                </a:solidFill>
                <a:latin typeface="Verdana" panose="020B0604030504040204" pitchFamily="34" charset="0"/>
                <a:ea typeface="Verdana" panose="020B0604030504040204" pitchFamily="34" charset="0"/>
              </a:rPr>
              <a:t>The number of community partnerships </a:t>
            </a:r>
          </a:p>
        </p:txBody>
      </p:sp>
      <p:sp>
        <p:nvSpPr>
          <p:cNvPr id="4" name="Slide Number Placeholder 3">
            <a:extLst>
              <a:ext uri="{FF2B5EF4-FFF2-40B4-BE49-F238E27FC236}">
                <a16:creationId xmlns:a16="http://schemas.microsoft.com/office/drawing/2014/main" id="{F79C5EFA-07D4-570D-E5AB-CA83385A0043}"/>
              </a:ext>
            </a:extLst>
          </p:cNvPr>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1202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5ADD5-13E2-D81F-956E-D99AD0D8B5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4A6C0E-037D-A281-A64E-96FD2FA9D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27837E-739A-9723-7546-62995D788CEA}"/>
              </a:ext>
            </a:extLst>
          </p:cNvPr>
          <p:cNvSpPr>
            <a:spLocks noGrp="1"/>
          </p:cNvSpPr>
          <p:nvPr>
            <p:ph type="body" idx="1"/>
          </p:nvPr>
        </p:nvSpPr>
        <p:spPr/>
        <p:txBody>
          <a:bodyPr/>
          <a:lstStyle/>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Verdana" panose="020B0604030504040204" pitchFamily="34" charset="0"/>
                <a:ea typeface="Verdana" panose="020B0604030504040204" pitchFamily="34" charset="0"/>
              </a:rPr>
              <a:t>And finally, three survey based Key Performance Measures, which appear in modules 4 and 8.</a:t>
            </a: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sz="1200" dirty="0">
              <a:latin typeface="Verdana" panose="020B0604030504040204" pitchFamily="34" charset="0"/>
              <a:ea typeface="Verdana" panose="020B0604030504040204" pitchFamily="34" charset="0"/>
            </a:endParaRP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Verdana" panose="020B0604030504040204" pitchFamily="34" charset="0"/>
                <a:ea typeface="Verdana" panose="020B0604030504040204" pitchFamily="34" charset="0"/>
              </a:rPr>
              <a:t>These include:</a:t>
            </a: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sz="1200" dirty="0">
              <a:latin typeface="Verdana" panose="020B0604030504040204" pitchFamily="34" charset="0"/>
              <a:ea typeface="Verdana" panose="020B0604030504040204" pitchFamily="34" charset="0"/>
            </a:endParaRP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Verdana" panose="020B0604030504040204" pitchFamily="34" charset="0"/>
                <a:ea typeface="Verdana" panose="020B0604030504040204" pitchFamily="34" charset="0"/>
              </a:rPr>
              <a:t>the number of participants who report that FCSS programs were easy to access,</a:t>
            </a: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sz="1200" dirty="0">
              <a:latin typeface="Verdana" panose="020B0604030504040204" pitchFamily="34" charset="0"/>
              <a:ea typeface="Verdana" panose="020B0604030504040204" pitchFamily="34" charset="0"/>
            </a:endParaRP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Verdana" panose="020B0604030504040204" pitchFamily="34" charset="0"/>
                <a:ea typeface="Verdana" panose="020B0604030504040204" pitchFamily="34" charset="0"/>
              </a:rPr>
              <a:t>The number of participants who expressed satisfaction with FCSS programs, and</a:t>
            </a: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sz="1200" dirty="0">
              <a:latin typeface="Verdana" panose="020B0604030504040204" pitchFamily="34" charset="0"/>
              <a:ea typeface="Verdana" panose="020B0604030504040204" pitchFamily="34" charset="0"/>
            </a:endParaRP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Verdana" panose="020B0604030504040204" pitchFamily="34" charset="0"/>
                <a:ea typeface="Verdana" panose="020B0604030504040204" pitchFamily="34" charset="0"/>
              </a:rPr>
              <a:t>The number of participants who report positive change after participating in FCSS programs.</a:t>
            </a: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sz="1200" dirty="0">
              <a:latin typeface="Verdana" panose="020B0604030504040204" pitchFamily="34" charset="0"/>
              <a:ea typeface="Verdana" panose="020B0604030504040204" pitchFamily="34" charset="0"/>
            </a:endParaRP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sz="1200" dirty="0">
              <a:latin typeface="Verdana" panose="020B0604030504040204" pitchFamily="34" charset="0"/>
              <a:ea typeface="Verdana" panose="020B0604030504040204" pitchFamily="34" charset="0"/>
            </a:endParaRPr>
          </a:p>
          <a:p>
            <a:pPr>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endParaRPr>
          </a:p>
          <a:p>
            <a:pPr marL="228600" indent="0">
              <a:buFont typeface="Arial" panose="020B0604020202020204" pitchFamily="34" charset="0"/>
              <a:buNone/>
            </a:pPr>
            <a:endParaRPr lang="en-US" sz="1200" dirty="0">
              <a:solidFill>
                <a:schemeClr val="tx1"/>
              </a:solidFill>
            </a:endParaRPr>
          </a:p>
        </p:txBody>
      </p:sp>
      <p:sp>
        <p:nvSpPr>
          <p:cNvPr id="4" name="Slide Number Placeholder 3">
            <a:extLst>
              <a:ext uri="{FF2B5EF4-FFF2-40B4-BE49-F238E27FC236}">
                <a16:creationId xmlns:a16="http://schemas.microsoft.com/office/drawing/2014/main" id="{DFB261A1-0E02-DCFE-4161-D826174E16FB}"/>
              </a:ext>
            </a:extLst>
          </p:cNvPr>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7954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00000"/>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As we complete this module, we will mention the “Glossary of Definitions” resource, available in the training package. </a:t>
            </a:r>
          </a:p>
          <a:p>
            <a:pPr>
              <a:buSzPct val="100000"/>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a:buSzPct val="100000"/>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This resource will be helpful throughout the training, as it clarifies key terms such as “participant”, “volunteer”, and “positive change.”</a:t>
            </a:r>
          </a:p>
          <a:p>
            <a:pPr marL="228600" indent="0">
              <a:buSzPct val="100000"/>
              <a:buFont typeface="Arial" panose="020B0604020202020204" pitchFamily="34" charset="0"/>
              <a:buNone/>
            </a:pPr>
            <a:endPar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a:buSzPct val="100000"/>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You can find these definitions on </a:t>
            </a:r>
            <a:r>
              <a:rPr lang="en-US" sz="1200" b="1" dirty="0">
                <a:solidFill>
                  <a:schemeClr val="tx1"/>
                </a:solidFill>
                <a:latin typeface="Verdana" panose="020B0604030504040204" pitchFamily="34" charset="0"/>
                <a:ea typeface="Verdana" panose="020B0604030504040204" pitchFamily="34" charset="0"/>
                <a:cs typeface="Calibri" panose="020F0502020204030204" pitchFamily="34" charset="0"/>
              </a:rPr>
              <a:t>pages 7 to 11 </a:t>
            </a: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of your training package.</a:t>
            </a:r>
          </a:p>
          <a:p>
            <a:pPr>
              <a:buSzPct val="100000"/>
              <a:buFont typeface="Arial" panose="020B0604020202020204" pitchFamily="34" charset="0"/>
              <a:buChar char="•"/>
            </a:pPr>
            <a:endParaRPr lang="en-CA" sz="9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0224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Now, let us complete a quick knowledge check to reinforce what we have covered so far.</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This activity includes four questions, and if you would like to follow along, you will find them listed on </a:t>
            </a:r>
            <a:r>
              <a:rPr lang="en-US" sz="1200" b="1" i="0" u="none" strike="noStrike" cap="none" dirty="0">
                <a:solidFill>
                  <a:schemeClr val="dk1"/>
                </a:solidFill>
                <a:effectLst/>
                <a:latin typeface="Calibri"/>
                <a:ea typeface="Calibri"/>
                <a:cs typeface="Calibri"/>
                <a:sym typeface="Calibri"/>
              </a:rPr>
              <a:t>page 31</a:t>
            </a:r>
            <a:r>
              <a:rPr lang="en-US" sz="1200" b="0" i="0" u="none" strike="noStrike" cap="none" dirty="0">
                <a:solidFill>
                  <a:schemeClr val="dk1"/>
                </a:solidFill>
                <a:effectLst/>
                <a:latin typeface="Calibri"/>
                <a:ea typeface="Calibri"/>
                <a:cs typeface="Calibri"/>
                <a:sym typeface="Calibri"/>
              </a:rPr>
              <a:t> of your training package.</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As you work through each question, feel free to circle the correct answers directly in your training package. </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Question 1 is: Which of the following documents make up the FCSS Policy Landscape? </a:t>
            </a:r>
            <a:r>
              <a:rPr lang="en-US" sz="1200" b="0" i="1" u="none" strike="noStrike" cap="none" dirty="0">
                <a:solidFill>
                  <a:schemeClr val="dk1"/>
                </a:solidFill>
                <a:effectLst/>
                <a:latin typeface="Calibri"/>
                <a:ea typeface="Calibri"/>
                <a:cs typeface="Calibri"/>
                <a:sym typeface="Calibri"/>
              </a:rPr>
              <a:t>(Select all that apply)</a:t>
            </a:r>
            <a:endParaRPr lang="en-US" sz="1200" b="0" i="0" u="none" strike="noStrike" cap="none" dirty="0">
              <a:solidFill>
                <a:schemeClr val="dk1"/>
              </a:solidFill>
              <a:effectLst/>
              <a:latin typeface="Calibri"/>
              <a:ea typeface="Calibri"/>
              <a:cs typeface="Calibri"/>
              <a:sym typeface="Calibri"/>
            </a:endParaRPr>
          </a:p>
          <a:p>
            <a:pPr lvl="2"/>
            <a:r>
              <a:rPr lang="en-US" sz="1200" b="0" i="0" u="none" strike="noStrike" cap="none" dirty="0">
                <a:solidFill>
                  <a:schemeClr val="dk1"/>
                </a:solidFill>
                <a:effectLst/>
                <a:latin typeface="Calibri"/>
                <a:ea typeface="Calibri"/>
                <a:cs typeface="Calibri"/>
                <a:sym typeface="Calibri"/>
              </a:rPr>
              <a:t>A) </a:t>
            </a:r>
            <a:r>
              <a:rPr lang="en-US" sz="1200" b="0" i="1" u="none" strike="noStrike" cap="none" dirty="0">
                <a:solidFill>
                  <a:schemeClr val="dk1"/>
                </a:solidFill>
                <a:effectLst/>
                <a:latin typeface="Calibri"/>
                <a:ea typeface="Calibri"/>
                <a:cs typeface="Calibri"/>
                <a:sym typeface="Calibri"/>
              </a:rPr>
              <a:t>FCSS Act</a:t>
            </a:r>
          </a:p>
          <a:p>
            <a:pPr lvl="2"/>
            <a:r>
              <a:rPr lang="en-US" sz="1200" b="0" i="0" u="none" strike="noStrike" cap="none" dirty="0">
                <a:solidFill>
                  <a:schemeClr val="dk1"/>
                </a:solidFill>
                <a:effectLst/>
                <a:latin typeface="Calibri"/>
                <a:ea typeface="Calibri"/>
                <a:cs typeface="Calibri"/>
                <a:sym typeface="Calibri"/>
              </a:rPr>
              <a:t>B) FCSS Regulation</a:t>
            </a:r>
          </a:p>
          <a:p>
            <a:pPr lvl="2"/>
            <a:r>
              <a:rPr lang="en-US" sz="1200" b="0" i="0" u="none" strike="noStrike" cap="none" dirty="0">
                <a:solidFill>
                  <a:schemeClr val="dk1"/>
                </a:solidFill>
                <a:effectLst/>
                <a:latin typeface="Calibri"/>
                <a:ea typeface="Calibri"/>
                <a:cs typeface="Calibri"/>
                <a:sym typeface="Calibri"/>
              </a:rPr>
              <a:t>C) FCSS Position Paper</a:t>
            </a:r>
          </a:p>
          <a:p>
            <a:pPr lvl="2"/>
            <a:r>
              <a:rPr lang="en-US" sz="1200" b="0" i="0" u="none" strike="noStrike" cap="none" dirty="0">
                <a:solidFill>
                  <a:schemeClr val="dk1"/>
                </a:solidFill>
                <a:effectLst/>
                <a:latin typeface="Calibri"/>
                <a:ea typeface="Calibri"/>
                <a:cs typeface="Calibri"/>
                <a:sym typeface="Calibri"/>
              </a:rPr>
              <a:t>D) FCSS Accountability Framework</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You may pause the video here to consider your answer before continuing.</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The correct responses for this one are:</a:t>
            </a:r>
          </a:p>
          <a:p>
            <a:pPr lvl="1">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a:t>
            </a:r>
            <a:r>
              <a:rPr lang="en-US" sz="1200" b="0" i="1" u="none" strike="noStrike" cap="none" dirty="0">
                <a:solidFill>
                  <a:schemeClr val="dk1"/>
                </a:solidFill>
                <a:effectLst/>
                <a:latin typeface="Calibri"/>
                <a:ea typeface="Calibri"/>
                <a:cs typeface="Calibri"/>
                <a:sym typeface="Calibri"/>
              </a:rPr>
              <a:t> FCSS Act</a:t>
            </a:r>
          </a:p>
          <a:p>
            <a:pPr lvl="1">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FCSS Regulation, and the</a:t>
            </a:r>
          </a:p>
          <a:p>
            <a:pPr lvl="1">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FCSS Accountability Framework</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1003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Question 2 is: What is the primary purpose of the six Prevention Strategies? </a:t>
            </a:r>
          </a:p>
          <a:p>
            <a:pPr marL="400050" indent="-171450">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marL="4000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Is the purpose: </a:t>
            </a:r>
          </a:p>
          <a:p>
            <a:pPr lvl="1"/>
            <a:r>
              <a:rPr lang="en-US" sz="1200" b="0" i="0" u="none" strike="noStrike" cap="none" dirty="0">
                <a:solidFill>
                  <a:schemeClr val="dk1"/>
                </a:solidFill>
                <a:effectLst/>
                <a:latin typeface="Calibri"/>
                <a:ea typeface="Calibri"/>
                <a:cs typeface="Calibri"/>
                <a:sym typeface="Calibri"/>
              </a:rPr>
              <a:t>A) To eliminate all risk factors</a:t>
            </a:r>
          </a:p>
          <a:p>
            <a:pPr lvl="1"/>
            <a:r>
              <a:rPr lang="en-US" sz="1200" b="0" i="0" u="none" strike="noStrike" cap="none" dirty="0">
                <a:solidFill>
                  <a:schemeClr val="dk1"/>
                </a:solidFill>
                <a:effectLst/>
                <a:latin typeface="Calibri"/>
                <a:ea typeface="Calibri"/>
                <a:cs typeface="Calibri"/>
                <a:sym typeface="Calibri"/>
              </a:rPr>
              <a:t>B) To enhance protective factors</a:t>
            </a:r>
          </a:p>
          <a:p>
            <a:pPr lvl="1"/>
            <a:r>
              <a:rPr lang="en-US" sz="1200" b="0" i="0" u="none" strike="noStrike" cap="none" dirty="0">
                <a:solidFill>
                  <a:schemeClr val="dk1"/>
                </a:solidFill>
                <a:effectLst/>
                <a:latin typeface="Calibri"/>
                <a:ea typeface="Calibri"/>
                <a:cs typeface="Calibri"/>
                <a:sym typeface="Calibri"/>
              </a:rPr>
              <a:t>C) To focus on intervention after issues arise</a:t>
            </a:r>
          </a:p>
          <a:p>
            <a:pPr lvl="1"/>
            <a:r>
              <a:rPr lang="en-US" sz="1200" b="0" i="0" u="none" strike="noStrike" cap="none" dirty="0">
                <a:solidFill>
                  <a:schemeClr val="dk1"/>
                </a:solidFill>
                <a:effectLst/>
                <a:latin typeface="Calibri"/>
                <a:ea typeface="Calibri"/>
                <a:cs typeface="Calibri"/>
                <a:sym typeface="Calibri"/>
              </a:rPr>
              <a:t>D) To reduce the impact of unavoidable risk factors</a:t>
            </a:r>
          </a:p>
          <a:p>
            <a:pPr lvl="1"/>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You may pause the video here to consider your answer before continuing.</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The correct answer for this one is:</a:t>
            </a:r>
          </a:p>
          <a:p>
            <a:endParaRPr lang="en-US" sz="1200" b="0" i="0" u="none" strike="noStrike" cap="none" dirty="0">
              <a:solidFill>
                <a:schemeClr val="dk1"/>
              </a:solidFill>
              <a:effectLst/>
              <a:latin typeface="Calibri"/>
              <a:ea typeface="Calibri"/>
              <a:cs typeface="Calibri"/>
              <a:sym typeface="Calibri"/>
            </a:endParaRPr>
          </a:p>
          <a:p>
            <a:r>
              <a:rPr lang="en-US" sz="1200" b="1" i="0" u="none" strike="noStrike" cap="none" dirty="0">
                <a:solidFill>
                  <a:schemeClr val="dk1"/>
                </a:solidFill>
                <a:effectLst/>
                <a:latin typeface="Calibri"/>
                <a:ea typeface="Calibri"/>
                <a:cs typeface="Calibri"/>
                <a:sym typeface="Calibri"/>
              </a:rPr>
              <a:t>B) To enhance protective factors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six Prevention Strategies are designed to strengthen protective factors that support individual, family, and community well-being; rather than focusing on eliminating risk or responding after challenges emerge.</a:t>
            </a:r>
          </a:p>
          <a:p>
            <a:pPr marL="228569" indent="0" algn="ctr" defTabSz="914276">
              <a:defRPr/>
            </a:pPr>
            <a:endParaRPr lang="en-CA" sz="1200" dirty="0">
              <a:solidFill>
                <a:schemeClr val="tx1"/>
              </a:solidFill>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9929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cs typeface="Calibri" panose="020F0502020204030204" pitchFamily="34" charset="0"/>
              </a:rPr>
              <a:t>Our third knowledge check question is: “what is the </a:t>
            </a:r>
            <a:r>
              <a:rPr lang="en-CA" sz="1200" b="0" dirty="0">
                <a:latin typeface="Verdana" panose="020B0604030504040204" pitchFamily="34" charset="0"/>
                <a:ea typeface="Verdana" panose="020B0604030504040204" pitchFamily="34" charset="0"/>
                <a:cs typeface="Calibri" panose="020F0502020204030204" pitchFamily="34" charset="0"/>
              </a:rPr>
              <a:t>primary</a:t>
            </a:r>
            <a:r>
              <a:rPr lang="en-CA" sz="1200" dirty="0">
                <a:latin typeface="Verdana" panose="020B0604030504040204" pitchFamily="34" charset="0"/>
                <a:ea typeface="Verdana" panose="020B0604030504040204" pitchFamily="34" charset="0"/>
                <a:cs typeface="Calibri" panose="020F0502020204030204" pitchFamily="34" charset="0"/>
              </a:rPr>
              <a:t> purpose of the 5 Provincial Prevention Priorities”?</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cs typeface="Calibri" panose="020F0502020204030204" pitchFamily="34" charset="0"/>
            </a:endParaRPr>
          </a:p>
          <a:p>
            <a:pPr marL="399996" indent="-171427" defTabSz="914276">
              <a:buSzPct val="100000"/>
              <a:buFont typeface="Arial" panose="020B0604020202020204" pitchFamily="34" charset="0"/>
              <a:buChar char="•"/>
              <a:defRPr/>
            </a:pPr>
            <a:r>
              <a:rPr lang="en-CA" sz="1200" dirty="0">
                <a:latin typeface="Verdana" panose="020B0604030504040204" pitchFamily="34" charset="0"/>
                <a:ea typeface="Verdana" panose="020B0604030504040204" pitchFamily="34" charset="0"/>
                <a:cs typeface="Calibri" panose="020F0502020204030204" pitchFamily="34" charset="0"/>
              </a:rPr>
              <a:t>Is it:</a:t>
            </a:r>
          </a:p>
          <a:p>
            <a:pPr marL="800100" lvl="1" indent="-342900">
              <a:lnSpc>
                <a:spcPct val="107000"/>
              </a:lnSpc>
              <a:buFont typeface="+mj-lt"/>
              <a:buAutoNum type="alphaLcParenR"/>
            </a:pPr>
            <a:r>
              <a:rPr lang="en-CA" sz="1200" kern="100" dirty="0">
                <a:effectLst/>
                <a:latin typeface="Aptos" panose="020B0004020202020204" pitchFamily="34" charset="0"/>
                <a:ea typeface="Aptos" panose="020B0004020202020204" pitchFamily="34" charset="0"/>
                <a:cs typeface="Times New Roman" panose="02020603050405020304" pitchFamily="18" charset="0"/>
              </a:rPr>
              <a:t>To describe risk factors </a:t>
            </a:r>
          </a:p>
          <a:p>
            <a:pPr marL="800100" lvl="1" indent="-342900">
              <a:lnSpc>
                <a:spcPct val="107000"/>
              </a:lnSpc>
              <a:buFont typeface="+mj-lt"/>
              <a:buAutoNum type="alphaLcParenR"/>
            </a:pPr>
            <a:r>
              <a:rPr lang="en-CA" sz="1200" kern="100" dirty="0">
                <a:effectLst/>
                <a:latin typeface="Aptos" panose="020B0004020202020204" pitchFamily="34" charset="0"/>
                <a:ea typeface="Aptos" panose="020B0004020202020204" pitchFamily="34" charset="0"/>
                <a:cs typeface="Times New Roman" panose="02020603050405020304" pitchFamily="18" charset="0"/>
              </a:rPr>
              <a:t>To describe the outcomes of FCSS programming </a:t>
            </a:r>
          </a:p>
          <a:p>
            <a:pPr marL="800100" lvl="1" indent="-342900">
              <a:lnSpc>
                <a:spcPct val="107000"/>
              </a:lnSpc>
              <a:buFont typeface="+mj-lt"/>
              <a:buAutoNum type="alphaLcParenR"/>
            </a:pPr>
            <a:r>
              <a:rPr lang="en-CA" sz="1200" kern="100" dirty="0">
                <a:effectLst/>
                <a:latin typeface="Aptos" panose="020B0004020202020204" pitchFamily="34" charset="0"/>
                <a:ea typeface="Aptos" panose="020B0004020202020204" pitchFamily="34" charset="0"/>
                <a:cs typeface="Times New Roman" panose="02020603050405020304" pitchFamily="18" charset="0"/>
              </a:rPr>
              <a:t>To describe protective factors </a:t>
            </a:r>
          </a:p>
          <a:p>
            <a:pPr marL="800100" lvl="1" indent="-342900">
              <a:lnSpc>
                <a:spcPct val="107000"/>
              </a:lnSpc>
              <a:buFont typeface="+mj-lt"/>
              <a:buAutoNum type="alphaLcParenR"/>
            </a:pPr>
            <a:r>
              <a:rPr lang="en-CA" sz="1200" kern="100" dirty="0">
                <a:latin typeface="Aptos" panose="020B0004020202020204" pitchFamily="34" charset="0"/>
                <a:ea typeface="Aptos" panose="020B0004020202020204" pitchFamily="34" charset="0"/>
                <a:cs typeface="Times New Roman" panose="02020603050405020304" pitchFamily="18" charset="0"/>
              </a:rPr>
              <a:t>T</a:t>
            </a:r>
            <a:r>
              <a:rPr lang="en-CA" sz="1200" kern="100" dirty="0">
                <a:effectLst/>
                <a:latin typeface="Aptos" panose="020B0004020202020204" pitchFamily="34" charset="0"/>
                <a:ea typeface="Aptos" panose="020B0004020202020204" pitchFamily="34" charset="0"/>
                <a:cs typeface="Times New Roman" panose="02020603050405020304" pitchFamily="18" charset="0"/>
              </a:rPr>
              <a:t>o describe key social issues impacting Albertans</a:t>
            </a:r>
          </a:p>
          <a:p>
            <a:pPr marL="800100" lvl="1" indent="-342900">
              <a:lnSpc>
                <a:spcPct val="107000"/>
              </a:lnSpc>
              <a:buFont typeface="+mj-lt"/>
              <a:buAutoNum type="alphaLcParenR"/>
            </a:pP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200" b="0" i="0" u="none" strike="noStrike" cap="none" dirty="0">
                <a:solidFill>
                  <a:schemeClr val="dk1"/>
                </a:solidFill>
                <a:effectLst/>
                <a:latin typeface="Calibri"/>
                <a:ea typeface="Calibri"/>
                <a:cs typeface="Calibri"/>
                <a:sym typeface="Calibri"/>
              </a:rPr>
              <a:t>You may pause the video here to consider your answer before continuing.</a:t>
            </a:r>
          </a:p>
          <a:p>
            <a:pPr marL="399996" indent="-171427" defTabSz="914276">
              <a:buSzPct val="100000"/>
              <a:buFont typeface="Arial" panose="020B0604020202020204" pitchFamily="34" charset="0"/>
              <a:buChar char="•"/>
              <a:defRPr/>
            </a:pPr>
            <a:endParaRPr lang="en-CA" sz="1200" dirty="0">
              <a:latin typeface="Verdana" panose="020B0604030504040204" pitchFamily="34" charset="0"/>
              <a:ea typeface="Verdana" panose="020B0604030504040204" pitchFamily="34" charset="0"/>
              <a:cs typeface="Calibri" panose="020F0502020204030204" pitchFamily="34" charset="0"/>
            </a:endParaRPr>
          </a:p>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cs typeface="Calibri" panose="020F0502020204030204" pitchFamily="34" charset="0"/>
              </a:rPr>
              <a:t>The Answer for this one is “D”; the five provincial prevention priorities describe the key social issues impacting Albertans.</a:t>
            </a:r>
          </a:p>
          <a:p>
            <a:pPr marL="399996" indent="-171427" defTabSz="914276">
              <a:buSzPct val="100000"/>
              <a:buFont typeface="Arial" panose="020B0604020202020204" pitchFamily="34" charset="0"/>
              <a:buChar char="•"/>
              <a:defRPr/>
            </a:pPr>
            <a:endParaRPr lang="en-CA" sz="1200" b="1" dirty="0">
              <a:latin typeface="Verdana" panose="020B0604030504040204" pitchFamily="34" charset="0"/>
              <a:ea typeface="Verdana" panose="020B0604030504040204" pitchFamily="34" charset="0"/>
              <a:cs typeface="Calibri" panose="020F0502020204030204" pitchFamily="34" charset="0"/>
            </a:endParaRPr>
          </a:p>
          <a:p>
            <a:pPr marL="399996" indent="-171427">
              <a:buFont typeface="Arial" panose="020B0604020202020204" pitchFamily="34" charset="0"/>
              <a:buChar char="•"/>
            </a:pPr>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3474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cs typeface="Calibri" panose="020F0502020204030204" pitchFamily="34" charset="0"/>
              </a:rPr>
              <a:t>Now, question #4</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cs typeface="Calibri" panose="020F0502020204030204" pitchFamily="34" charset="0"/>
            </a:endParaRPr>
          </a:p>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cs typeface="Calibri" panose="020F0502020204030204" pitchFamily="34" charset="0"/>
              </a:rPr>
              <a:t>How many Key Performance Measures will FCSS programs be responsible for reporting on? </a:t>
            </a:r>
          </a:p>
          <a:p>
            <a:pPr marL="228569" indent="0">
              <a:buSzPct val="100000"/>
              <a:buFont typeface="Arial" panose="020B0604020202020204" pitchFamily="34" charset="0"/>
              <a:buNone/>
            </a:pPr>
            <a:endParaRPr lang="en-CA" sz="1200" dirty="0">
              <a:latin typeface="Verdana" panose="020B0604030504040204" pitchFamily="34" charset="0"/>
              <a:ea typeface="Verdana" panose="020B0604030504040204" pitchFamily="34" charset="0"/>
              <a:cs typeface="Calibri" panose="020F0502020204030204" pitchFamily="34" charset="0"/>
            </a:endParaRPr>
          </a:p>
          <a:p>
            <a:pPr marL="399996" indent="-171427" defTabSz="914276">
              <a:buSzPct val="100000"/>
              <a:buFont typeface="Arial" panose="020B0604020202020204" pitchFamily="34" charset="0"/>
              <a:buChar char="•"/>
              <a:defRPr/>
            </a:pPr>
            <a:r>
              <a:rPr lang="en-CA" sz="1200" dirty="0">
                <a:latin typeface="Verdana" panose="020B0604030504040204" pitchFamily="34" charset="0"/>
                <a:ea typeface="Verdana" panose="020B0604030504040204" pitchFamily="34" charset="0"/>
                <a:cs typeface="Calibri" panose="020F0502020204030204" pitchFamily="34" charset="0"/>
              </a:rPr>
              <a:t>Is it:</a:t>
            </a:r>
          </a:p>
          <a:p>
            <a:pPr marL="971550" lvl="1" indent="-514350">
              <a:buClrTx/>
              <a:buFont typeface="+mj-lt"/>
              <a:buAutoNum type="alphaLcParenR"/>
            </a:pPr>
            <a:r>
              <a:rPr lang="en-CA" sz="1200" dirty="0">
                <a:solidFill>
                  <a:schemeClr val="tx1"/>
                </a:solidFill>
                <a:latin typeface="Aptos" panose="020B0004020202020204" pitchFamily="34" charset="0"/>
              </a:rPr>
              <a:t>13</a:t>
            </a:r>
          </a:p>
          <a:p>
            <a:pPr marL="971550" lvl="1" indent="-514350">
              <a:buClrTx/>
              <a:buFont typeface="+mj-lt"/>
              <a:buAutoNum type="alphaLcParenR"/>
            </a:pPr>
            <a:r>
              <a:rPr lang="en-CA" sz="1200" dirty="0">
                <a:solidFill>
                  <a:schemeClr val="tx1"/>
                </a:solidFill>
                <a:latin typeface="Aptos" panose="020B0004020202020204" pitchFamily="34" charset="0"/>
              </a:rPr>
              <a:t>11</a:t>
            </a:r>
          </a:p>
          <a:p>
            <a:pPr marL="971550" lvl="1" indent="-514350">
              <a:buClrTx/>
              <a:buFont typeface="+mj-lt"/>
              <a:buAutoNum type="alphaLcParenR"/>
            </a:pPr>
            <a:r>
              <a:rPr lang="en-CA" sz="1200" dirty="0">
                <a:solidFill>
                  <a:schemeClr val="tx1"/>
                </a:solidFill>
                <a:latin typeface="Aptos" panose="020B0004020202020204" pitchFamily="34" charset="0"/>
              </a:rPr>
              <a:t>9</a:t>
            </a:r>
          </a:p>
          <a:p>
            <a:pPr marL="971550" lvl="1" indent="-514350">
              <a:buClrTx/>
              <a:buFont typeface="+mj-lt"/>
              <a:buAutoNum type="alphaLcParenR"/>
            </a:pPr>
            <a:r>
              <a:rPr lang="en-CA" sz="1200" dirty="0">
                <a:solidFill>
                  <a:schemeClr val="tx1"/>
                </a:solidFill>
                <a:latin typeface="Aptos" panose="020B0004020202020204" pitchFamily="34" charset="0"/>
              </a:rPr>
              <a:t>10 </a:t>
            </a:r>
          </a:p>
          <a:p>
            <a:pPr marL="399996" indent="-171427" defTabSz="914276">
              <a:buSzPct val="100000"/>
              <a:buFont typeface="Arial" panose="020B0604020202020204" pitchFamily="34" charset="0"/>
              <a:buChar char="•"/>
              <a:defRPr/>
            </a:pPr>
            <a:endParaRPr lang="en-CA" sz="1200" dirty="0">
              <a:latin typeface="Verdana" panose="020B0604030504040204" pitchFamily="34" charset="0"/>
              <a:ea typeface="Verdana" panose="020B0604030504040204" pitchFamily="34" charset="0"/>
              <a:cs typeface="Calibri" panose="020F0502020204030204" pitchFamily="34" charset="0"/>
            </a:endParaRPr>
          </a:p>
          <a:p>
            <a:r>
              <a:rPr lang="en-US" sz="1200" b="0" i="0" u="none" strike="noStrike" cap="none" dirty="0">
                <a:solidFill>
                  <a:schemeClr val="dk1"/>
                </a:solidFill>
                <a:effectLst/>
                <a:latin typeface="Calibri"/>
                <a:ea typeface="Calibri"/>
                <a:cs typeface="Calibri"/>
                <a:sym typeface="Calibri"/>
              </a:rPr>
              <a:t>You may pause the video here to consider your answer before continuing.</a:t>
            </a:r>
          </a:p>
          <a:p>
            <a:pPr marL="228569" indent="0" defTabSz="914276">
              <a:buSzPct val="100000"/>
              <a:buFont typeface="Arial" panose="020B0604020202020204" pitchFamily="34" charset="0"/>
              <a:buNone/>
              <a:defRPr/>
            </a:pPr>
            <a:endParaRPr lang="en-CA" sz="1200" b="1" dirty="0">
              <a:latin typeface="Verdana" panose="020B0604030504040204" pitchFamily="34" charset="0"/>
              <a:ea typeface="Verdana" panose="020B0604030504040204" pitchFamily="34" charset="0"/>
              <a:cs typeface="Calibri" panose="020F0502020204030204" pitchFamily="34" charset="0"/>
            </a:endParaRPr>
          </a:p>
          <a:p>
            <a:pPr marL="399996" indent="-171427" defTabSz="914276">
              <a:buSzPct val="100000"/>
              <a:buFont typeface="Arial" panose="020B0604020202020204" pitchFamily="34" charset="0"/>
              <a:buChar char="•"/>
              <a:defRPr/>
            </a:pPr>
            <a:r>
              <a:rPr lang="en-CA" sz="1200" b="1" dirty="0">
                <a:latin typeface="Verdana" panose="020B0604030504040204" pitchFamily="34" charset="0"/>
                <a:ea typeface="Verdana" panose="020B0604030504040204" pitchFamily="34" charset="0"/>
                <a:cs typeface="Calibri" panose="020F0502020204030204" pitchFamily="34" charset="0"/>
              </a:rPr>
              <a:t>The answer for this one is B), </a:t>
            </a:r>
            <a:r>
              <a:rPr lang="en-CA" sz="1200" dirty="0">
                <a:latin typeface="Verdana" panose="020B0604030504040204" pitchFamily="34" charset="0"/>
                <a:ea typeface="Verdana" panose="020B0604030504040204" pitchFamily="34" charset="0"/>
                <a:cs typeface="Calibri" panose="020F0502020204030204" pitchFamily="34" charset="0"/>
              </a:rPr>
              <a:t>FCSS programs will be responsible for reporting on 11 key performance measures, with the province responsible for the other two. </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cs typeface="Calibri" panose="020F0502020204030204" pitchFamily="34" charset="0"/>
            </a:endParaRPr>
          </a:p>
          <a:p>
            <a:pPr marL="399996" indent="-171427">
              <a:buFont typeface="Arial" panose="020B0604020202020204" pitchFamily="34" charset="0"/>
              <a:buChar char="•"/>
            </a:pPr>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0827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9996" indent="-171427">
              <a:buSzPct val="100000"/>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Welcome to module 3.</a:t>
            </a:r>
          </a:p>
          <a:p>
            <a:pPr marL="399996" indent="-171427">
              <a:buSzPct val="100000"/>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399996" indent="-171427">
              <a:buSzPct val="100000"/>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cs typeface="Calibri" panose="020F0502020204030204" pitchFamily="34" charset="0"/>
              </a:rPr>
              <a:t>This module aims to help you understand a new task, that is being introduced in the 2026 reporting process, called activity categorization.</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6686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19" indent="-171450">
              <a:buSzPct val="100000"/>
              <a:buFont typeface="Arial" panose="020B0604020202020204" pitchFamily="34" charset="0"/>
              <a:buChar char="•"/>
            </a:pPr>
            <a:r>
              <a:rPr lang="en-US" sz="1200" dirty="0">
                <a:solidFill>
                  <a:schemeClr val="tx1"/>
                </a:solidFill>
                <a:latin typeface="+mj-lt"/>
                <a:ea typeface="Verdana" panose="020B0604030504040204" pitchFamily="34" charset="0"/>
                <a:cs typeface="Calibri" panose="020F0502020204030204" pitchFamily="34" charset="0"/>
              </a:rPr>
              <a:t>As you will see here, there are four categories of activities that you will be asked to select for each of the things your FCSS program does. </a:t>
            </a:r>
          </a:p>
          <a:p>
            <a:pPr marL="400019" indent="-171450">
              <a:buSzPct val="100000"/>
              <a:buFont typeface="Arial" panose="020B0604020202020204" pitchFamily="34" charset="0"/>
              <a:buChar char="•"/>
            </a:pPr>
            <a:endParaRPr lang="en-US" sz="1200" dirty="0">
              <a:solidFill>
                <a:schemeClr val="tx1"/>
              </a:solidFill>
              <a:latin typeface="+mj-lt"/>
              <a:ea typeface="Verdana" panose="020B0604030504040204" pitchFamily="34" charset="0"/>
              <a:cs typeface="Calibri" panose="020F0502020204030204" pitchFamily="34" charset="0"/>
            </a:endParaRPr>
          </a:p>
          <a:p>
            <a:pPr marL="400019" indent="-171450">
              <a:buSzPct val="100000"/>
              <a:buFont typeface="Arial" panose="020B0604020202020204" pitchFamily="34" charset="0"/>
              <a:buChar char="•"/>
            </a:pPr>
            <a:r>
              <a:rPr lang="en-US" sz="1200" dirty="0">
                <a:solidFill>
                  <a:schemeClr val="tx1"/>
                </a:solidFill>
                <a:latin typeface="+mj-lt"/>
                <a:ea typeface="Verdana" panose="020B0604030504040204" pitchFamily="34" charset="0"/>
                <a:cs typeface="Calibri" panose="020F0502020204030204" pitchFamily="34" charset="0"/>
              </a:rPr>
              <a:t>This new categorization was designed to provide a standardized approach for reporting program activities, eliminating the need for "free text" or "description" fields that you use now. </a:t>
            </a:r>
          </a:p>
          <a:p>
            <a:pPr marL="400019" indent="-171450">
              <a:buSzPct val="100000"/>
              <a:buFont typeface="Arial" panose="020B0604020202020204" pitchFamily="34" charset="0"/>
              <a:buChar char="•"/>
            </a:pPr>
            <a:endParaRPr lang="en-US" sz="1200" dirty="0">
              <a:solidFill>
                <a:schemeClr val="tx1"/>
              </a:solidFill>
              <a:latin typeface="+mj-lt"/>
              <a:ea typeface="Verdana" panose="020B0604030504040204" pitchFamily="34" charset="0"/>
              <a:cs typeface="Calibri" panose="020F0502020204030204" pitchFamily="34" charset="0"/>
            </a:endParaRPr>
          </a:p>
          <a:p>
            <a:pPr marL="400050" indent="-171450">
              <a:buSzPct val="100000"/>
              <a:buFont typeface="Arial" panose="020B0604020202020204" pitchFamily="34" charset="0"/>
              <a:buChar char="•"/>
            </a:pPr>
            <a:r>
              <a:rPr lang="en-US" sz="1200" b="0" i="0" u="none" strike="noStrike" cap="none" dirty="0">
                <a:solidFill>
                  <a:schemeClr val="dk1"/>
                </a:solidFill>
                <a:effectLst/>
                <a:latin typeface="+mj-lt"/>
                <a:ea typeface="Calibri"/>
                <a:cs typeface="Calibri"/>
                <a:sym typeface="Calibri"/>
              </a:rPr>
              <a:t>In addition to the four “service types,” some activity types include subtypes to assist with further classification, which we will discuss later in this module. </a:t>
            </a:r>
          </a:p>
          <a:p>
            <a:pPr marL="400050" indent="-171450">
              <a:buSzPct val="100000"/>
              <a:buFont typeface="Arial" panose="020B0604020202020204" pitchFamily="34" charset="0"/>
              <a:buChar char="•"/>
            </a:pPr>
            <a:endParaRPr lang="en-US" sz="1200" b="0" i="0" u="none" strike="noStrike" cap="none" dirty="0">
              <a:solidFill>
                <a:schemeClr val="dk1"/>
              </a:solidFill>
              <a:effectLst/>
              <a:latin typeface="+mj-lt"/>
              <a:ea typeface="Calibri"/>
              <a:cs typeface="Calibri"/>
              <a:sym typeface="Calibri"/>
            </a:endParaRPr>
          </a:p>
          <a:p>
            <a:pPr marL="400050" indent="-171450">
              <a:buSzPct val="100000"/>
              <a:buFont typeface="Arial" panose="020B0604020202020204" pitchFamily="34" charset="0"/>
              <a:buChar char="•"/>
            </a:pPr>
            <a:r>
              <a:rPr lang="en-US" sz="1200" b="0" i="0" u="none" strike="noStrike" cap="none" dirty="0">
                <a:solidFill>
                  <a:schemeClr val="dk1"/>
                </a:solidFill>
                <a:effectLst/>
                <a:latin typeface="+mj-lt"/>
                <a:ea typeface="Calibri"/>
                <a:cs typeface="Calibri"/>
                <a:sym typeface="Calibri"/>
              </a:rPr>
              <a:t>For activities that have subtypes, you will be asked to select </a:t>
            </a:r>
            <a:r>
              <a:rPr lang="en-US" sz="1200" b="1" i="0" u="none" strike="noStrike" cap="none" dirty="0">
                <a:solidFill>
                  <a:schemeClr val="dk1"/>
                </a:solidFill>
                <a:effectLst/>
                <a:latin typeface="+mj-lt"/>
                <a:ea typeface="Calibri"/>
                <a:cs typeface="Calibri"/>
                <a:sym typeface="Calibri"/>
              </a:rPr>
              <a:t>one response using the most relevant classification available</a:t>
            </a:r>
            <a:r>
              <a:rPr lang="en-US" sz="1200" b="0" i="0" u="none" strike="noStrike" cap="none" dirty="0">
                <a:solidFill>
                  <a:schemeClr val="dk1"/>
                </a:solidFill>
                <a:effectLst/>
                <a:latin typeface="+mj-lt"/>
                <a:ea typeface="Calibri"/>
                <a:cs typeface="Calibri"/>
                <a:sym typeface="Calibri"/>
              </a:rPr>
              <a:t> under each category.</a:t>
            </a:r>
          </a:p>
          <a:p>
            <a:pPr marL="400050" indent="-171450">
              <a:buSzPct val="100000"/>
              <a:buFont typeface="Arial" panose="020B0604020202020204" pitchFamily="34" charset="0"/>
              <a:buChar char="•"/>
            </a:pPr>
            <a:endParaRPr lang="en-US" sz="1200" dirty="0">
              <a:solidFill>
                <a:schemeClr val="tx1"/>
              </a:solidFill>
              <a:latin typeface="+mj-lt"/>
              <a:ea typeface="Verdana" panose="020B0604030504040204" pitchFamily="34" charset="0"/>
              <a:cs typeface="Calibri" panose="020F0502020204030204" pitchFamily="34" charset="0"/>
            </a:endParaRPr>
          </a:p>
          <a:p>
            <a:pPr marL="400050" indent="-171450">
              <a:buSzPct val="100000"/>
              <a:buFont typeface="Arial" panose="020B0604020202020204" pitchFamily="34" charset="0"/>
              <a:buChar char="•"/>
            </a:pPr>
            <a:r>
              <a:rPr lang="en-US" sz="1200" dirty="0">
                <a:solidFill>
                  <a:schemeClr val="tx1"/>
                </a:solidFill>
                <a:latin typeface="+mj-lt"/>
                <a:ea typeface="Verdana" panose="020B0604030504040204" pitchFamily="34" charset="0"/>
                <a:cs typeface="Calibri" panose="020F0502020204030204" pitchFamily="34" charset="0"/>
              </a:rPr>
              <a:t>To support your understanding of this section, you can refer to the “Activity Categories and Descriptions” section on pages </a:t>
            </a:r>
            <a:r>
              <a:rPr lang="en-US" sz="1200" b="1" dirty="0">
                <a:solidFill>
                  <a:schemeClr val="tx1"/>
                </a:solidFill>
                <a:latin typeface="+mj-lt"/>
                <a:ea typeface="Verdana" panose="020B0604030504040204" pitchFamily="34" charset="0"/>
                <a:cs typeface="Calibri" panose="020F0502020204030204" pitchFamily="34" charset="0"/>
              </a:rPr>
              <a:t>14 through 21</a:t>
            </a:r>
            <a:r>
              <a:rPr lang="en-US" sz="1200" b="0" dirty="0">
                <a:solidFill>
                  <a:schemeClr val="tx1"/>
                </a:solidFill>
                <a:latin typeface="+mj-lt"/>
                <a:ea typeface="Verdana" panose="020B0604030504040204" pitchFamily="34" charset="0"/>
                <a:cs typeface="Calibri" panose="020F0502020204030204" pitchFamily="34" charset="0"/>
              </a:rPr>
              <a:t> of</a:t>
            </a:r>
            <a:r>
              <a:rPr lang="en-US" sz="1200" dirty="0">
                <a:solidFill>
                  <a:schemeClr val="tx1"/>
                </a:solidFill>
                <a:latin typeface="+mj-lt"/>
                <a:ea typeface="Verdana" panose="020B0604030504040204" pitchFamily="34" charset="0"/>
                <a:cs typeface="Calibri" panose="020F0502020204030204" pitchFamily="34" charset="0"/>
              </a:rPr>
              <a:t> your training package. </a:t>
            </a:r>
          </a:p>
          <a:p>
            <a:pPr marL="400050" indent="-171450">
              <a:buSzPct val="100000"/>
              <a:buFont typeface="Arial" panose="020B0604020202020204" pitchFamily="34" charset="0"/>
              <a:buChar char="•"/>
            </a:pPr>
            <a:endParaRPr lang="en-US" sz="1200" dirty="0">
              <a:solidFill>
                <a:schemeClr val="tx1"/>
              </a:solidFill>
              <a:latin typeface="+mj-lt"/>
              <a:ea typeface="Verdana" panose="020B0604030504040204" pitchFamily="34" charset="0"/>
              <a:cs typeface="Calibri" panose="020F0502020204030204" pitchFamily="34" charset="0"/>
            </a:endParaRPr>
          </a:p>
          <a:p>
            <a:pPr marL="400019" indent="-171450">
              <a:buSzPct val="100000"/>
              <a:buFont typeface="Arial" panose="020B0604020202020204" pitchFamily="34" charset="0"/>
              <a:buChar char="•"/>
            </a:pPr>
            <a:r>
              <a:rPr lang="en-US" sz="1200" dirty="0">
                <a:solidFill>
                  <a:schemeClr val="tx1"/>
                </a:solidFill>
                <a:latin typeface="+mj-lt"/>
                <a:ea typeface="Verdana" panose="020B0604030504040204" pitchFamily="34" charset="0"/>
                <a:cs typeface="Calibri" panose="020F0502020204030204" pitchFamily="34" charset="0"/>
              </a:rPr>
              <a:t>The development of these four categories was guided by input from an advisory group made up of FCSS directors, and this information was further validated through a survey conducted among all FCSS directors across Alberta.</a:t>
            </a:r>
          </a:p>
          <a:p>
            <a:pPr marL="400019" indent="-171450">
              <a:buSzPct val="100000"/>
              <a:buFont typeface="Arial" panose="020B0604020202020204" pitchFamily="34" charset="0"/>
              <a:buChar char="•"/>
            </a:pPr>
            <a:endParaRPr lang="en-US" sz="1200" dirty="0">
              <a:solidFill>
                <a:schemeClr val="tx1"/>
              </a:solidFill>
              <a:latin typeface="+mj-lt"/>
              <a:ea typeface="Verdana" panose="020B0604030504040204" pitchFamily="34" charset="0"/>
              <a:cs typeface="Calibri" panose="020F0502020204030204" pitchFamily="34" charset="0"/>
            </a:endParaRPr>
          </a:p>
          <a:p>
            <a:pPr marL="400019" marR="0" lvl="0" indent="-17145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US" sz="1200" b="0" dirty="0">
                <a:latin typeface="+mj-lt"/>
                <a:ea typeface="Verdana" panose="020B0604030504040204" pitchFamily="34" charset="0"/>
              </a:rPr>
              <a:t>In addition, these categories were developed based on an analysis of the programs that have been reported on over the years. </a:t>
            </a:r>
          </a:p>
          <a:p>
            <a:pPr marL="400019" marR="0" lvl="0" indent="-17145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endParaRPr lang="en-US" sz="1200" b="0" dirty="0">
              <a:latin typeface="+mj-lt"/>
              <a:ea typeface="Verdana" panose="020B0604030504040204" pitchFamily="34" charset="0"/>
            </a:endParaRPr>
          </a:p>
          <a:p>
            <a:pPr marL="400019" marR="0" lvl="0" indent="-17145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US" sz="1200" b="0" dirty="0">
                <a:latin typeface="+mj-lt"/>
                <a:ea typeface="Verdana" panose="020B0604030504040204" pitchFamily="34" charset="0"/>
              </a:rPr>
              <a:t>That said, we know not every program will fit perfectly, and that is okay.</a:t>
            </a:r>
            <a:endParaRPr lang="en-US" sz="1200" dirty="0">
              <a:solidFill>
                <a:schemeClr val="tx1"/>
              </a:solidFill>
              <a:latin typeface="+mj-lt"/>
              <a:ea typeface="Verdana" panose="020B0604030504040204" pitchFamily="34" charset="0"/>
              <a:cs typeface="Calibri" panose="020F0502020204030204" pitchFamily="34" charset="0"/>
            </a:endParaRPr>
          </a:p>
          <a:p>
            <a:pPr marL="400050" indent="-171450">
              <a:buSzPct val="100000"/>
              <a:buFont typeface="Arial" panose="020B0604020202020204" pitchFamily="34" charset="0"/>
              <a:buChar char="•"/>
            </a:pPr>
            <a:endParaRPr lang="en-US" sz="1200" b="0" dirty="0">
              <a:latin typeface="+mj-lt"/>
              <a:ea typeface="Verdana" panose="020B0604030504040204" pitchFamily="34" charset="0"/>
            </a:endParaRPr>
          </a:p>
          <a:p>
            <a:pPr marL="400050" indent="-171450">
              <a:buSzPct val="100000"/>
              <a:buFont typeface="Arial" panose="020B0604020202020204" pitchFamily="34" charset="0"/>
              <a:buChar char="•"/>
            </a:pPr>
            <a:r>
              <a:rPr lang="en-US" sz="1200" b="0" dirty="0">
                <a:latin typeface="+mj-lt"/>
                <a:ea typeface="Verdana" panose="020B0604030504040204" pitchFamily="34" charset="0"/>
              </a:rPr>
              <a:t>If that is the case for your FCSS program, select the category that fits best for your activity.</a:t>
            </a:r>
          </a:p>
          <a:p>
            <a:pPr marL="400050" indent="-171450">
              <a:buSzPct val="100000"/>
              <a:buFont typeface="Arial" panose="020B0604020202020204" pitchFamily="34" charset="0"/>
              <a:buChar char="•"/>
            </a:pPr>
            <a:endParaRPr lang="en-US" sz="1200" b="0" dirty="0">
              <a:latin typeface="+mj-lt"/>
              <a:ea typeface="Verdana" panose="020B0604030504040204" pitchFamily="34" charset="0"/>
            </a:endParaRPr>
          </a:p>
          <a:p>
            <a:pPr marL="400050" marR="0" lvl="0" indent="-17145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US" sz="1200" b="0" dirty="0">
                <a:latin typeface="+mj-lt"/>
                <a:ea typeface="Verdana" panose="020B0604030504040204" pitchFamily="34" charset="0"/>
              </a:rPr>
              <a:t>Based on feedback from the live training session, a fifth service type, “Direct Assistance,” was added for when communities that experience emergencies utilize FCSS funding after receiving permission from the Minister of Assisted Living and Social Services.</a:t>
            </a:r>
          </a:p>
          <a:p>
            <a:pPr marL="400050" indent="-171450">
              <a:buSzPct val="100000"/>
              <a:buFont typeface="Arial" panose="020B0604020202020204" pitchFamily="34" charset="0"/>
              <a:buChar char="•"/>
            </a:pPr>
            <a:endParaRPr lang="en-US" sz="1200" b="0" dirty="0">
              <a:latin typeface="+mj-lt"/>
              <a:ea typeface="Verdana" panose="020B0604030504040204" pitchFamily="34" charset="0"/>
            </a:endParaRPr>
          </a:p>
          <a:p>
            <a:pPr marL="400050" marR="0" lvl="0" indent="-17145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US" sz="1200" b="0" dirty="0">
                <a:latin typeface="+mj-lt"/>
                <a:ea typeface="Verdana" panose="020B0604030504040204" pitchFamily="34" charset="0"/>
              </a:rPr>
              <a:t>If you still have trouble with categorizing your activities or if there is an activity that you are doing that is not in the activity categorization chart, please contact the provincial FCSS team by phone or email for assistance.</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8342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As mentioned, the training is broken down into a series of modules.</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This format is meant to make the content easier to digest and give you the flexibility to move through it in a way that works best for you.</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 will start with five modules.</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Mid-way through the modules, you can apply what you have learned so far through an applied learning exercise; a brief assignment that should take no more than 15 minutes.</a:t>
            </a:r>
          </a:p>
          <a:p>
            <a:pPr lvl="1">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This applied learning exercise is located on pages 39 and 40 of your training package.</a:t>
            </a:r>
          </a:p>
          <a:p>
            <a:pPr lvl="1">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After completing the exercise, you will continue with five additional modules that build on the earlier content.</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 recognize that this new reporting approach may feel like a lot at first; and that is completely normal. </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Change takes time, and we do not expect everything to click right away. </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Government of Alberta FCSS team is available to support you throughout this process.</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Our goal is to make this transition as manageable and meaningful as possible.</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1021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9996" indent="-171427">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rPr>
              <a:t>Let us start with the first grouping of activities, which is programs. </a:t>
            </a:r>
          </a:p>
          <a:p>
            <a:pPr marL="399996" indent="-171427">
              <a:buSzPct val="1000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rPr>
              <a:t>If we look first at the description of a program on </a:t>
            </a:r>
            <a:r>
              <a:rPr lang="en-US" sz="1200" b="1" dirty="0">
                <a:latin typeface="Verdana" panose="020B0604030504040204" pitchFamily="34" charset="0"/>
                <a:ea typeface="Verdana" panose="020B0604030504040204" pitchFamily="34" charset="0"/>
              </a:rPr>
              <a:t>page 15 </a:t>
            </a:r>
            <a:r>
              <a:rPr lang="en-US" sz="1200" dirty="0">
                <a:latin typeface="Verdana" panose="020B0604030504040204" pitchFamily="34" charset="0"/>
                <a:ea typeface="Verdana" panose="020B0604030504040204" pitchFamily="34" charset="0"/>
              </a:rPr>
              <a:t>of your training package, you will see that a program is described as </a:t>
            </a:r>
            <a:r>
              <a:rPr lang="en-CA" sz="1200" dirty="0">
                <a:latin typeface="Verdana" panose="020B0604030504040204" pitchFamily="34" charset="0"/>
                <a:ea typeface="Verdana" panose="020B0604030504040204" pitchFamily="34" charset="0"/>
              </a:rPr>
              <a:t>a service offering intended to support community members as participants. </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Programs are further categorized by Program Types and Subtypes.</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Participation is typically recurrent or ongoing, where participants attend more than once. </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rPr>
              <a:t>When you are asked to categorize a program by its “type” and “subtype” during reporting, please know that there are no right or wrong answers; we are looking for the “best fit.” </a:t>
            </a:r>
          </a:p>
          <a:p>
            <a:pPr marL="399996" indent="-171427">
              <a:buSzPct val="1000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rPr>
              <a:t>Some programs will obviously belong in certain categories, while others might not fit perfectly into any one spot, and some could even belong to multiple classifications.</a:t>
            </a:r>
          </a:p>
          <a:p>
            <a:pPr marL="399996" indent="-171427">
              <a:buSzPct val="1000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399996" marR="0" lvl="0" indent="-171427"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US" sz="1200" dirty="0">
                <a:latin typeface="Verdana" panose="020B0604030504040204" pitchFamily="34" charset="0"/>
                <a:ea typeface="Verdana" panose="020B0604030504040204" pitchFamily="34" charset="0"/>
              </a:rPr>
              <a:t>As mentioned before, </a:t>
            </a:r>
            <a:r>
              <a:rPr lang="en-US" sz="1200" b="0" dirty="0">
                <a:latin typeface="Verdana" panose="020B0604030504040204" pitchFamily="34" charset="0"/>
                <a:ea typeface="Verdana" panose="020B0604030504040204" pitchFamily="34" charset="0"/>
              </a:rPr>
              <a:t>if you have trouble with categorizing your activities, please contact the provincial FCSS team by phone or email for assistance.</a:t>
            </a:r>
            <a:endParaRPr lang="en-US" sz="12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2700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highlight>
                  <a:srgbClr val="FFFF00"/>
                </a:highlight>
                <a:latin typeface="Calibri"/>
                <a:ea typeface="Calibri"/>
                <a:cs typeface="Calibri"/>
                <a:sym typeface="Calibri"/>
              </a:rPr>
              <a:t>Now, let us cover a couple of examples. We will start with a simple one.</a:t>
            </a:r>
          </a:p>
          <a:p>
            <a:endParaRPr lang="en-US" sz="1200" b="0" i="0" u="none" strike="noStrike" cap="none" dirty="0">
              <a:solidFill>
                <a:schemeClr val="dk1"/>
              </a:solidFill>
              <a:effectLst/>
              <a:highlight>
                <a:srgbClr val="FFFF00"/>
              </a:highlight>
              <a:latin typeface="Calibri"/>
              <a:ea typeface="Calibri"/>
              <a:cs typeface="Calibri"/>
              <a:sym typeface="Calibri"/>
            </a:endParaRPr>
          </a:p>
          <a:p>
            <a:r>
              <a:rPr lang="en-US" sz="1200" b="0" i="0" u="none" strike="noStrike" cap="none" dirty="0">
                <a:solidFill>
                  <a:schemeClr val="dk1"/>
                </a:solidFill>
                <a:effectLst/>
                <a:highlight>
                  <a:srgbClr val="FFFF00"/>
                </a:highlight>
                <a:latin typeface="Calibri"/>
                <a:ea typeface="Calibri"/>
                <a:cs typeface="Calibri"/>
                <a:sym typeface="Calibri"/>
              </a:rPr>
              <a:t>Picture a meal delivery service that supports seniors living at home. </a:t>
            </a:r>
          </a:p>
          <a:p>
            <a:endParaRPr lang="en-US" sz="1200" b="0" i="0" u="none" strike="noStrike" cap="none" dirty="0">
              <a:solidFill>
                <a:schemeClr val="dk1"/>
              </a:solidFill>
              <a:effectLst/>
              <a:highlight>
                <a:srgbClr val="FFFF00"/>
              </a:highlight>
              <a:latin typeface="Calibri"/>
              <a:ea typeface="Calibri"/>
              <a:cs typeface="Calibri"/>
              <a:sym typeface="Calibri"/>
            </a:endParaRPr>
          </a:p>
          <a:p>
            <a:r>
              <a:rPr lang="en-US" sz="1200" b="0" i="0" u="none" strike="noStrike" cap="none" dirty="0">
                <a:solidFill>
                  <a:schemeClr val="dk1"/>
                </a:solidFill>
                <a:effectLst/>
                <a:highlight>
                  <a:srgbClr val="FFFF00"/>
                </a:highlight>
                <a:latin typeface="Calibri"/>
                <a:ea typeface="Calibri"/>
                <a:cs typeface="Calibri"/>
                <a:sym typeface="Calibri"/>
              </a:rPr>
              <a:t>In this scenario, your FCSS program is responsible for coordinating the service.</a:t>
            </a:r>
          </a:p>
          <a:p>
            <a:endParaRPr lang="en-US" sz="1200" b="0" i="0" u="none" strike="noStrike" cap="none" dirty="0">
              <a:solidFill>
                <a:schemeClr val="dk1"/>
              </a:solidFill>
              <a:effectLst/>
              <a:highlight>
                <a:srgbClr val="FFFF00"/>
              </a:highlight>
              <a:latin typeface="Calibri"/>
              <a:ea typeface="Calibri"/>
              <a:cs typeface="Calibri"/>
              <a:sym typeface="Calibri"/>
            </a:endParaRPr>
          </a:p>
          <a:p>
            <a:r>
              <a:rPr lang="en-US" sz="1200" b="0" i="0" u="none" strike="noStrike" cap="none" dirty="0">
                <a:solidFill>
                  <a:schemeClr val="dk1"/>
                </a:solidFill>
                <a:effectLst/>
                <a:highlight>
                  <a:srgbClr val="FFFF00"/>
                </a:highlight>
                <a:latin typeface="Calibri"/>
                <a:ea typeface="Calibri"/>
                <a:cs typeface="Calibri"/>
                <a:sym typeface="Calibri"/>
              </a:rPr>
              <a:t>Now, look at the program descriptions on </a:t>
            </a:r>
            <a:r>
              <a:rPr lang="en-US" sz="1200" b="1" i="0" u="none" strike="noStrike" cap="none" dirty="0">
                <a:solidFill>
                  <a:schemeClr val="dk1"/>
                </a:solidFill>
                <a:effectLst/>
                <a:highlight>
                  <a:srgbClr val="FFFF00"/>
                </a:highlight>
                <a:latin typeface="Calibri"/>
                <a:ea typeface="Calibri"/>
                <a:cs typeface="Calibri"/>
                <a:sym typeface="Calibri"/>
              </a:rPr>
              <a:t>pages 15 to 18 </a:t>
            </a:r>
            <a:r>
              <a:rPr lang="en-US" sz="1200" b="0" i="0" u="none" strike="noStrike" cap="none" dirty="0">
                <a:solidFill>
                  <a:schemeClr val="dk1"/>
                </a:solidFill>
                <a:effectLst/>
                <a:highlight>
                  <a:srgbClr val="FFFF00"/>
                </a:highlight>
                <a:latin typeface="Calibri"/>
                <a:ea typeface="Calibri"/>
                <a:cs typeface="Calibri"/>
                <a:sym typeface="Calibri"/>
              </a:rPr>
              <a:t>of your training package. </a:t>
            </a:r>
          </a:p>
          <a:p>
            <a:endParaRPr lang="en-US" sz="1200" b="0" i="0" u="none" strike="noStrike" cap="none" dirty="0">
              <a:solidFill>
                <a:schemeClr val="dk1"/>
              </a:solidFill>
              <a:effectLst/>
              <a:highlight>
                <a:srgbClr val="FFFF00"/>
              </a:highlight>
              <a:latin typeface="Calibri"/>
              <a:ea typeface="Calibri"/>
              <a:cs typeface="Calibri"/>
              <a:sym typeface="Calibri"/>
            </a:endParaRPr>
          </a:p>
          <a:p>
            <a:r>
              <a:rPr lang="en-US" sz="1200" b="0" i="0" u="none" strike="noStrike" cap="none" dirty="0">
                <a:solidFill>
                  <a:schemeClr val="dk1"/>
                </a:solidFill>
                <a:effectLst/>
                <a:highlight>
                  <a:srgbClr val="FFFF00"/>
                </a:highlight>
                <a:latin typeface="Calibri"/>
                <a:ea typeface="Calibri"/>
                <a:cs typeface="Calibri"/>
                <a:sym typeface="Calibri"/>
              </a:rPr>
              <a:t>Based on what you see there, which program type and subtype do you think best fits this example?</a:t>
            </a:r>
          </a:p>
          <a:p>
            <a:endParaRPr lang="en-US" sz="1200" b="0" i="0" u="none" strike="noStrike" cap="none" dirty="0">
              <a:solidFill>
                <a:schemeClr val="dk1"/>
              </a:solidFill>
              <a:effectLst/>
              <a:highlight>
                <a:srgbClr val="FFFF00"/>
              </a:highlight>
              <a:latin typeface="Calibri"/>
              <a:ea typeface="Calibri"/>
              <a:cs typeface="Calibri"/>
              <a:sym typeface="Calibri"/>
            </a:endParaRPr>
          </a:p>
          <a:p>
            <a:r>
              <a:rPr lang="en-US" sz="1200" b="0" i="0" u="none" strike="noStrike" cap="none" dirty="0">
                <a:solidFill>
                  <a:schemeClr val="dk1"/>
                </a:solidFill>
                <a:effectLst/>
                <a:highlight>
                  <a:srgbClr val="FFFF00"/>
                </a:highlight>
                <a:latin typeface="Calibri"/>
                <a:ea typeface="Calibri"/>
                <a:cs typeface="Calibri"/>
                <a:sym typeface="Calibri"/>
              </a:rPr>
              <a:t>You may pause the video here to consider your answer before continuing.</a:t>
            </a:r>
          </a:p>
          <a:p>
            <a:pPr marL="399996" indent="-171427">
              <a:buSzPct val="100000"/>
              <a:buFont typeface="Arial" panose="020B0604020202020204" pitchFamily="34" charset="0"/>
              <a:buChar char="•"/>
            </a:pPr>
            <a:endParaRPr lang="en-CA" sz="1200" b="1" dirty="0">
              <a:highlight>
                <a:srgbClr val="FFFF00"/>
              </a:highlight>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7414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Now, let us review the answer.</a:t>
            </a:r>
          </a:p>
          <a:p>
            <a:pPr>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The type that may fit best for this example is Home Support with the sub-type of Meal/Food Delivery. </a:t>
            </a:r>
          </a:p>
          <a:p>
            <a:pPr>
              <a:buSzPct val="100000"/>
              <a:buFont typeface="Arial" panose="020B0604020202020204" pitchFamily="34" charset="0"/>
              <a:buChar char="•"/>
            </a:pPr>
            <a:endParaRPr lang="en-CA" sz="1200" b="1" dirty="0">
              <a:latin typeface="Verdana" panose="020B0604030504040204" pitchFamily="34" charset="0"/>
              <a:ea typeface="Verdana" panose="020B0604030504040204" pitchFamily="34" charset="0"/>
            </a:endParaRPr>
          </a:p>
          <a:p>
            <a:pPr>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rPr>
              <a:t>However, it is worth mentioning that at-Home Support is also an appropriate option. </a:t>
            </a:r>
          </a:p>
          <a:p>
            <a:pPr>
              <a:buSzPct val="1000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rPr>
              <a:t>This example shows that there can be multiple categorizations, and you only need to select one.</a:t>
            </a:r>
          </a:p>
          <a:p>
            <a:pPr>
              <a:buSzPct val="1000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rPr>
              <a:t>We recommend selecting the option that aligns best, and it is okay if it does not match perfectly with a type or sub-type.</a:t>
            </a:r>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9744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Our next category is “information and referrals.” </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The general description, as outlined on </a:t>
            </a:r>
            <a:r>
              <a:rPr lang="en-CA" sz="1200" b="1" dirty="0">
                <a:latin typeface="Verdana" panose="020B0604030504040204" pitchFamily="34" charset="0"/>
                <a:ea typeface="Verdana" panose="020B0604030504040204" pitchFamily="34" charset="0"/>
              </a:rPr>
              <a:t>page 19 </a:t>
            </a:r>
            <a:r>
              <a:rPr lang="en-CA" sz="1200" dirty="0">
                <a:latin typeface="Verdana" panose="020B0604030504040204" pitchFamily="34" charset="0"/>
                <a:ea typeface="Verdana" panose="020B0604030504040204" pitchFamily="34" charset="0"/>
              </a:rPr>
              <a:t>of your training package, is that Information and Referral activities are services that involve staff (or volunteers) informing community members about available services or making referrals.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7577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cs typeface="Calibri" panose="020F0502020204030204" pitchFamily="34" charset="0"/>
              </a:rPr>
              <a:t>As mentioned, there are two types here.... </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cs typeface="Calibri" panose="020F0502020204030204" pitchFamily="34" charset="0"/>
            </a:endParaRPr>
          </a:p>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cs typeface="Calibri" panose="020F0502020204030204" pitchFamily="34" charset="0"/>
              </a:rPr>
              <a:t>The first is “information services.” </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cs typeface="Calibri" panose="020F0502020204030204" pitchFamily="34" charset="0"/>
            </a:endParaRPr>
          </a:p>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cs typeface="Calibri" panose="020F0502020204030204" pitchFamily="34" charset="0"/>
              </a:rPr>
              <a:t>This is the type of activity where staff or volunteers provide community members with information about local programs and services. </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cs typeface="Calibri" panose="020F0502020204030204" pitchFamily="34" charset="0"/>
            </a:endParaRPr>
          </a:p>
          <a:p>
            <a:pPr marL="857196" lvl="1"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cs typeface="Calibri" panose="020F0502020204030204" pitchFamily="34" charset="0"/>
              </a:rPr>
              <a:t>These are usually one-time interactions that do not involve active support, or an understanding of the specific needs of an individual. </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cs typeface="Calibri" panose="020F0502020204030204" pitchFamily="34" charset="0"/>
            </a:endParaRPr>
          </a:p>
          <a:p>
            <a:pPr marL="857196" lvl="1"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cs typeface="Calibri" panose="020F0502020204030204" pitchFamily="34" charset="0"/>
              </a:rPr>
              <a:t>Some examples of this include an information booth where your staff are handing out pamphlets, the maintenance of community directories, the creation of welcome kits for new residents or community mail-outs. </a:t>
            </a:r>
          </a:p>
          <a:p>
            <a:pPr marL="228569" indent="0"/>
            <a:endParaRPr lang="en-CA" sz="1200" dirty="0">
              <a:latin typeface="Verdana" panose="020B0604030504040204" pitchFamily="34" charset="0"/>
              <a:ea typeface="Verdana" panose="020B0604030504040204" pitchFamily="34" charset="0"/>
              <a:cs typeface="Calibri" panose="020F0502020204030204" pitchFamily="34" charset="0"/>
            </a:endParaRPr>
          </a:p>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cs typeface="Calibri" panose="020F0502020204030204" pitchFamily="34" charset="0"/>
              </a:rPr>
              <a:t>The second type is “referral services,” defined as the type of activity where staff or volunteers connect individuals or families with other services. </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cs typeface="Calibri" panose="020F0502020204030204" pitchFamily="34" charset="0"/>
            </a:endParaRPr>
          </a:p>
          <a:p>
            <a:pPr marL="857196" lvl="1"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cs typeface="Calibri" panose="020F0502020204030204" pitchFamily="34" charset="0"/>
              </a:rPr>
              <a:t>Referrals involve actively bridging to another service by providing targeted resources, supporting an individual in booking an appointment, or through a “warm handoff” to a community partner. </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cs typeface="Calibri" panose="020F0502020204030204" pitchFamily="34" charset="0"/>
            </a:endParaRPr>
          </a:p>
          <a:p>
            <a:pPr marL="857196" lvl="1"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cs typeface="Calibri" panose="020F0502020204030204" pitchFamily="34" charset="0"/>
              </a:rPr>
              <a:t>Referral services are also generally one-time interactions. </a:t>
            </a:r>
          </a:p>
          <a:p>
            <a:pPr marL="857196" lvl="1"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cs typeface="Calibri" panose="020F0502020204030204" pitchFamily="34" charset="0"/>
            </a:endParaRPr>
          </a:p>
          <a:p>
            <a:pPr marL="399996" indent="-171427">
              <a:buFont typeface="Arial" panose="020B0604020202020204" pitchFamily="34" charset="0"/>
              <a:buChar char="•"/>
            </a:pPr>
            <a:r>
              <a:rPr lang="en-US" sz="1200" dirty="0">
                <a:latin typeface="Verdana" panose="020B0604030504040204" pitchFamily="34" charset="0"/>
                <a:ea typeface="Verdana" panose="020B0604030504040204" pitchFamily="34" charset="0"/>
              </a:rPr>
              <a:t>Before moving on, let us cover a quick example of the difference between 'information' and 'referrals.’</a:t>
            </a:r>
          </a:p>
          <a:p>
            <a:pPr marL="399996" indent="-171427">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399996" indent="-171427">
              <a:buFont typeface="Arial" panose="020B0604020202020204" pitchFamily="34" charset="0"/>
              <a:buChar char="•"/>
            </a:pPr>
            <a:r>
              <a:rPr lang="en-US" sz="1200" dirty="0">
                <a:latin typeface="Verdana" panose="020B0604030504040204" pitchFamily="34" charset="0"/>
                <a:ea typeface="Verdana" panose="020B0604030504040204" pitchFamily="34" charset="0"/>
              </a:rPr>
              <a:t>Sharing information is kind of like putting it out into the universe…you are making it available.</a:t>
            </a:r>
          </a:p>
          <a:p>
            <a:pPr marL="399996" indent="-171427">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399996" indent="-171427">
              <a:buFont typeface="Arial" panose="020B0604020202020204" pitchFamily="34" charset="0"/>
              <a:buChar char="•"/>
            </a:pPr>
            <a:r>
              <a:rPr lang="en-US" sz="1200" dirty="0">
                <a:latin typeface="Verdana" panose="020B0604030504040204" pitchFamily="34" charset="0"/>
                <a:ea typeface="Verdana" panose="020B0604030504040204" pitchFamily="34" charset="0"/>
              </a:rPr>
              <a:t>A referral, on the other hand, is much more direct…you know the specific needs required by the individual and you provide specific information to assist them with their needs or refer them to a community partner that can help them out.</a:t>
            </a:r>
            <a:endParaRPr lang="en-CA" dirty="0">
              <a:ea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4724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Now, let us cover an example.</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In this scenario, an individual walks into your FCSS office looking for information about food security resources in the community.</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They do not go through a formal intake process. However, a team member at the front desk provides a warm handoff to their contact at the local food bank, ensuring the individual is actively bridged to the support they need.</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No personal information is collected, and there is no follow-up or ongoing engagement by the FCSS program. This is a single, one-time interaction.</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Take a moment to think about how you might classify this type of interaction using the program types and subtypes in your training package.</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For this example:</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We would classify it as a </a:t>
            </a:r>
            <a:r>
              <a:rPr lang="en-US" sz="1200" b="0" i="1" u="none" strike="noStrike" cap="none" dirty="0">
                <a:solidFill>
                  <a:schemeClr val="dk1"/>
                </a:solidFill>
                <a:effectLst/>
                <a:latin typeface="Calibri"/>
                <a:ea typeface="Calibri"/>
                <a:cs typeface="Calibri"/>
                <a:sym typeface="Calibri"/>
              </a:rPr>
              <a:t>referral service</a:t>
            </a:r>
            <a:r>
              <a:rPr lang="en-US" sz="1200" b="0" i="0" u="none" strike="noStrike" cap="none" dirty="0">
                <a:solidFill>
                  <a:schemeClr val="dk1"/>
                </a:solidFill>
                <a:effectLst/>
                <a:latin typeface="Calibri"/>
                <a:ea typeface="Calibri"/>
                <a:cs typeface="Calibri"/>
                <a:sym typeface="Calibri"/>
              </a:rPr>
              <a:t>—because it is a one-time, immediate connection to another organization without ongoing involvement, and it involved more than just giving information.</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70581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9996" indent="-171427">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cs typeface="Calibri" panose="020F0502020204030204" pitchFamily="34" charset="0"/>
              </a:rPr>
              <a:t>The next category is community events.</a:t>
            </a:r>
          </a:p>
          <a:p>
            <a:pPr marL="399996" indent="-171427">
              <a:buSzPct val="100000"/>
              <a:buFont typeface="Arial" panose="020B0604020202020204" pitchFamily="34" charset="0"/>
              <a:buChar char="•"/>
            </a:pPr>
            <a:endParaRPr lang="en-US" sz="1200" b="1" dirty="0">
              <a:latin typeface="Verdana" panose="020B0604030504040204" pitchFamily="34" charset="0"/>
              <a:ea typeface="Verdana" panose="020B0604030504040204" pitchFamily="34" charset="0"/>
              <a:cs typeface="Calibri" panose="020F0502020204030204" pitchFamily="34" charset="0"/>
            </a:endParaRPr>
          </a:p>
          <a:p>
            <a:pPr marL="399996" indent="-171427">
              <a:buSzPct val="100000"/>
              <a:buFont typeface="Arial" panose="020B0604020202020204" pitchFamily="34" charset="0"/>
              <a:buChar char="•"/>
            </a:pPr>
            <a:r>
              <a:rPr lang="en-US" sz="1200" b="1" dirty="0">
                <a:latin typeface="Verdana" panose="020B0604030504040204" pitchFamily="34" charset="0"/>
                <a:ea typeface="Verdana" panose="020B0604030504040204" pitchFamily="34" charset="0"/>
                <a:cs typeface="Calibri" panose="020F0502020204030204" pitchFamily="34" charset="0"/>
              </a:rPr>
              <a:t>Community events </a:t>
            </a:r>
            <a:r>
              <a:rPr lang="en-US" sz="1200" b="0" dirty="0">
                <a:latin typeface="Verdana" panose="020B0604030504040204" pitchFamily="34" charset="0"/>
                <a:ea typeface="Verdana" panose="020B0604030504040204" pitchFamily="34" charset="0"/>
                <a:cs typeface="Calibri" panose="020F0502020204030204" pitchFamily="34" charset="0"/>
              </a:rPr>
              <a:t>are</a:t>
            </a:r>
            <a:r>
              <a:rPr lang="en-US" sz="1200" b="1" dirty="0">
                <a:latin typeface="Verdana" panose="020B0604030504040204" pitchFamily="34" charset="0"/>
                <a:ea typeface="Verdana" panose="020B0604030504040204" pitchFamily="34" charset="0"/>
                <a:cs typeface="Calibri" panose="020F0502020204030204" pitchFamily="34" charset="0"/>
              </a:rPr>
              <a:t> </a:t>
            </a:r>
            <a:r>
              <a:rPr lang="en-US" sz="1200" dirty="0">
                <a:latin typeface="Verdana" panose="020B0604030504040204" pitchFamily="34" charset="0"/>
                <a:ea typeface="Verdana" panose="020B0604030504040204" pitchFamily="34" charset="0"/>
                <a:cs typeface="Calibri" panose="020F0502020204030204" pitchFamily="34" charset="0"/>
              </a:rPr>
              <a:t>organized activities </a:t>
            </a:r>
            <a:r>
              <a:rPr lang="en-US" sz="1200" dirty="0">
                <a:latin typeface="Verdana" panose="020B0604030504040204" pitchFamily="34" charset="0"/>
                <a:ea typeface="Verdana" panose="020B0604030504040204" pitchFamily="34" charset="0"/>
              </a:rPr>
              <a:t>that have a focus on prevention </a:t>
            </a:r>
            <a:r>
              <a:rPr lang="en-US" sz="1200" dirty="0">
                <a:latin typeface="Verdana" panose="020B0604030504040204" pitchFamily="34" charset="0"/>
                <a:ea typeface="Verdana" panose="020B0604030504040204" pitchFamily="34" charset="0"/>
                <a:cs typeface="Calibri" panose="020F0502020204030204" pitchFamily="34" charset="0"/>
              </a:rPr>
              <a:t>designed to foster engagement and a sense of belonging among community members. </a:t>
            </a:r>
          </a:p>
          <a:p>
            <a:pPr marL="399996" indent="-171427">
              <a:buSzPct val="100000"/>
              <a:buFont typeface="Arial" panose="020B0604020202020204" pitchFamily="34" charset="0"/>
              <a:buChar char="•"/>
            </a:pPr>
            <a:endParaRPr lang="en-US" sz="1200" dirty="0">
              <a:latin typeface="Verdana" panose="020B0604030504040204" pitchFamily="34" charset="0"/>
              <a:ea typeface="Verdana" panose="020B0604030504040204" pitchFamily="34" charset="0"/>
              <a:cs typeface="Calibri" panose="020F0502020204030204" pitchFamily="34" charset="0"/>
            </a:endParaRPr>
          </a:p>
          <a:p>
            <a:pPr marL="399996" marR="0" lvl="0" indent="-171427"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US" sz="1200" b="1" dirty="0">
                <a:latin typeface="Verdana" panose="020B0604030504040204" pitchFamily="34" charset="0"/>
                <a:ea typeface="Verdana" panose="020B0604030504040204" pitchFamily="34" charset="0"/>
                <a:cs typeface="Calibri" panose="020F0502020204030204" pitchFamily="34" charset="0"/>
              </a:rPr>
              <a:t>Community events should be anchored in prevention efforts such as reducing social isolation or enhancing protective factors</a:t>
            </a:r>
            <a:r>
              <a:rPr lang="en-US" sz="1200" dirty="0">
                <a:latin typeface="Verdana" panose="020B0604030504040204" pitchFamily="34" charset="0"/>
                <a:ea typeface="Verdana" panose="020B0604030504040204" pitchFamily="34" charset="0"/>
                <a:cs typeface="Calibri" panose="020F0502020204030204" pitchFamily="34" charset="0"/>
              </a:rPr>
              <a:t>.</a:t>
            </a:r>
          </a:p>
          <a:p>
            <a:pPr marL="399996" indent="-171427">
              <a:buSzPct val="100000"/>
              <a:buFont typeface="Arial" panose="020B0604020202020204" pitchFamily="34" charset="0"/>
              <a:buChar char="•"/>
            </a:pPr>
            <a:endParaRPr lang="en-US" sz="1200" dirty="0">
              <a:latin typeface="Verdana" panose="020B0604030504040204" pitchFamily="34" charset="0"/>
              <a:ea typeface="Verdana" panose="020B0604030504040204" pitchFamily="34" charset="0"/>
              <a:cs typeface="Calibri" panose="020F0502020204030204" pitchFamily="34" charset="0"/>
            </a:endParaRPr>
          </a:p>
          <a:p>
            <a:pPr marL="399996" indent="-171427">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cs typeface="Calibri" panose="020F0502020204030204" pitchFamily="34" charset="0"/>
              </a:rPr>
              <a:t>Typically, these events occur as one-time activities; people attending events are referred to as "attendees.“</a:t>
            </a:r>
          </a:p>
          <a:p>
            <a:pPr marL="399996" indent="-171427">
              <a:buSzPct val="100000"/>
              <a:buFont typeface="Arial" panose="020B0604020202020204" pitchFamily="34" charset="0"/>
              <a:buChar char="•"/>
            </a:pPr>
            <a:endParaRPr lang="en-US" sz="1200" dirty="0">
              <a:latin typeface="Verdana" panose="020B0604030504040204" pitchFamily="34" charset="0"/>
              <a:ea typeface="Verdana" panose="020B0604030504040204" pitchFamily="34" charset="0"/>
              <a:cs typeface="Calibri" panose="020F0502020204030204" pitchFamily="34" charset="0"/>
            </a:endParaRPr>
          </a:p>
          <a:p>
            <a:pPr marL="399996" indent="-171427">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cs typeface="Calibri" panose="020F0502020204030204" pitchFamily="34" charset="0"/>
              </a:rPr>
              <a:t>Unlike the other three categories of activities, “community events” do not have additional types. </a:t>
            </a:r>
          </a:p>
          <a:p>
            <a:pPr marL="399996" indent="-171427">
              <a:buSzPct val="100000"/>
              <a:buFont typeface="Arial" panose="020B0604020202020204" pitchFamily="34" charset="0"/>
              <a:buChar char="•"/>
            </a:pPr>
            <a:endParaRPr lang="en-US" sz="1200" dirty="0">
              <a:latin typeface="Verdana" panose="020B0604030504040204" pitchFamily="34" charset="0"/>
              <a:ea typeface="Verdana" panose="020B0604030504040204" pitchFamily="34" charset="0"/>
              <a:cs typeface="Calibri" panose="020F0502020204030204" pitchFamily="34" charset="0"/>
            </a:endParaRPr>
          </a:p>
          <a:p>
            <a:pPr marL="399996" indent="-171427">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cs typeface="Calibri" panose="020F0502020204030204" pitchFamily="34" charset="0"/>
              </a:rPr>
              <a:t>Examples of community events, grounded in prevention, can include: </a:t>
            </a:r>
          </a:p>
          <a:p>
            <a:pPr marL="399996" indent="-171427">
              <a:buSzPct val="100000"/>
              <a:buFont typeface="Arial" panose="020B0604020202020204" pitchFamily="34" charset="0"/>
              <a:buChar char="•"/>
            </a:pPr>
            <a:endParaRPr lang="en-US" sz="1200" dirty="0">
              <a:latin typeface="Verdana" panose="020B0604030504040204" pitchFamily="34" charset="0"/>
              <a:ea typeface="Verdana" panose="020B0604030504040204" pitchFamily="34" charset="0"/>
              <a:cs typeface="Calibri" panose="020F0502020204030204" pitchFamily="34" charset="0"/>
            </a:endParaRPr>
          </a:p>
          <a:p>
            <a:pPr marL="857134" lvl="1" indent="-171427">
              <a:buSzPct val="100000"/>
              <a:buFont typeface="Arial" panose="020B0604020202020204" pitchFamily="34" charset="0"/>
              <a:buChar char="•"/>
            </a:pPr>
            <a:r>
              <a:rPr lang="en-US" sz="1200" dirty="0">
                <a:solidFill>
                  <a:srgbClr val="000000"/>
                </a:solidFill>
                <a:latin typeface="Verdana" panose="020B0604030504040204" pitchFamily="34" charset="0"/>
                <a:ea typeface="Verdana" panose="020B0604030504040204" pitchFamily="34" charset="0"/>
                <a:cs typeface="Calibri" panose="020F0502020204030204" pitchFamily="34" charset="0"/>
              </a:rPr>
              <a:t>A “Community Connection cinema </a:t>
            </a:r>
            <a:r>
              <a:rPr lang="en-CA" sz="1200" dirty="0">
                <a:solidFill>
                  <a:srgbClr val="000000"/>
                </a:solidFill>
                <a:latin typeface="Verdana" panose="020B0604030504040204" pitchFamily="34" charset="0"/>
                <a:ea typeface="Verdana" panose="020B0604030504040204" pitchFamily="34" charset="0"/>
                <a:cs typeface="Calibri" panose="020F0502020204030204" pitchFamily="34" charset="0"/>
              </a:rPr>
              <a:t>with connection-building activities and small group discussions that help neighbors connect and build lasting relationships, while also watching a movie during the event.</a:t>
            </a:r>
          </a:p>
          <a:p>
            <a:pPr marL="857134" lvl="1" indent="-171427">
              <a:buSzPct val="100000"/>
              <a:buFont typeface="Arial" panose="020B0604020202020204" pitchFamily="34" charset="0"/>
              <a:buChar char="•"/>
            </a:pPr>
            <a:endParaRPr lang="en-CA" sz="1200" dirty="0">
              <a:solidFill>
                <a:srgbClr val="000000"/>
              </a:solidFill>
              <a:latin typeface="Verdana" panose="020B0604030504040204" pitchFamily="34" charset="0"/>
              <a:ea typeface="Verdana" panose="020B0604030504040204" pitchFamily="34" charset="0"/>
              <a:cs typeface="Calibri" panose="020F0502020204030204" pitchFamily="34" charset="0"/>
            </a:endParaRPr>
          </a:p>
          <a:p>
            <a:pPr marL="857134" lvl="1" indent="-171427">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cs typeface="Calibri" panose="020F0502020204030204" pitchFamily="34" charset="0"/>
              </a:rPr>
              <a:t>Or a seniors week celebration with intergenerational activities, wellness workshops, and community resources where the focus is on fostering social connections, supporting healthy aging, and celebrating seniors’ contributions to the community.</a:t>
            </a:r>
          </a:p>
          <a:p>
            <a:pPr marL="228569" indent="0">
              <a:buSzPct val="100000"/>
            </a:pPr>
            <a:endParaRPr lang="en-US" sz="800" dirty="0">
              <a:ea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0995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000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Next, the category of “Community Development and Capacity Building” </a:t>
            </a:r>
          </a:p>
          <a:p>
            <a:pPr>
              <a:buSzPct val="10000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a:buSzPct val="1000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This category includes activities that promote, encourage, and facilitate the development of stronger communities through the strengthening of FCSS programs. These activities typically involve volunteers and staff.</a:t>
            </a:r>
          </a:p>
          <a:p>
            <a:pPr marL="685800" lvl="1" indent="0">
              <a:buSzPct val="100000"/>
              <a:buFont typeface="Arial" panose="020B0604020202020204" pitchFamily="34" charset="0"/>
              <a:buNone/>
            </a:pPr>
            <a:endPar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a:buSzPct val="1000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There are </a:t>
            </a:r>
            <a:r>
              <a:rPr lang="en-CA" sz="1200" b="1" dirty="0">
                <a:solidFill>
                  <a:schemeClr val="tx1"/>
                </a:solidFill>
                <a:latin typeface="Verdana" panose="020B0604030504040204" pitchFamily="34" charset="0"/>
                <a:ea typeface="Verdana" panose="020B0604030504040204" pitchFamily="34" charset="0"/>
                <a:cs typeface="Calibri" panose="020F0502020204030204" pitchFamily="34" charset="0"/>
              </a:rPr>
              <a:t>four</a:t>
            </a: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 sub-types of Community Development and Capacity Building including: </a:t>
            </a:r>
          </a:p>
          <a:p>
            <a:pPr marL="914400" marR="0" lvl="1" indent="-2286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Volunteerism: </a:t>
            </a:r>
            <a:r>
              <a:rPr lang="en-US" sz="1200" kern="1200" dirty="0">
                <a:solidFill>
                  <a:schemeClr val="tx1"/>
                </a:solidFill>
                <a:effectLst/>
                <a:latin typeface="+mn-lt"/>
                <a:ea typeface="+mn-ea"/>
                <a:cs typeface="+mn-cs"/>
              </a:rPr>
              <a:t>which includes actions and initiatives that enhance the capacity for volunteerism and acknowledge the contributions of volunteers to local FCSS programs.</a:t>
            </a:r>
          </a:p>
          <a:p>
            <a:pPr marL="685800" lvl="1" indent="0">
              <a:buSzPct val="100000"/>
              <a:buFont typeface="Arial" panose="020B0604020202020204" pitchFamily="34" charset="0"/>
              <a:buNone/>
            </a:pPr>
            <a:endPar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lvl="1">
              <a:buSzPct val="1000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Staff and board development: which includes things like training, conferences, and leadership development. </a:t>
            </a:r>
          </a:p>
          <a:p>
            <a:pPr lvl="1">
              <a:buSzPct val="10000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lvl="1">
              <a:buSzPct val="1000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Partnerships, agency and community capacity building, and </a:t>
            </a:r>
          </a:p>
          <a:p>
            <a:pPr lvl="1">
              <a:buSzPct val="10000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lvl="1">
              <a:buSzPct val="1000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Assessment, consultation and evaluation</a:t>
            </a:r>
          </a:p>
          <a:p>
            <a:pPr lvl="1">
              <a:buSzPct val="10000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lvl="1">
              <a:buSzPct val="1000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These categories are further detailed on </a:t>
            </a:r>
            <a:r>
              <a:rPr lang="en-CA" sz="1200" b="1" dirty="0">
                <a:solidFill>
                  <a:schemeClr val="tx1"/>
                </a:solidFill>
                <a:latin typeface="Verdana" panose="020B0604030504040204" pitchFamily="34" charset="0"/>
                <a:ea typeface="Verdana" panose="020B0604030504040204" pitchFamily="34" charset="0"/>
                <a:cs typeface="Calibri" panose="020F0502020204030204" pitchFamily="34" charset="0"/>
              </a:rPr>
              <a:t>page 20 </a:t>
            </a: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of your training package. </a:t>
            </a:r>
          </a:p>
          <a:p>
            <a:pPr marL="228569" indent="0"/>
            <a:endParaRPr lang="en-US" dirty="0">
              <a:ea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1157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DCEE9-0794-F3FE-4B31-98532972C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7FDAB8-C7F7-64AE-A3FF-F5F326ED9B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77C8D5-78FC-4CC0-4D76-E5F290ECB58D}"/>
              </a:ext>
            </a:extLst>
          </p:cNvPr>
          <p:cNvSpPr>
            <a:spLocks noGrp="1"/>
          </p:cNvSpPr>
          <p:nvPr>
            <p:ph type="body" idx="1"/>
          </p:nvPr>
        </p:nvSpPr>
        <p:spPr/>
        <p:txBody>
          <a:bodyPr/>
          <a:lstStyle/>
          <a:p>
            <a:pPr marL="228569" indent="0"/>
            <a:r>
              <a:rPr lang="en-US" dirty="0">
                <a:ea typeface="Calibri" panose="020F0502020204030204" pitchFamily="34" charset="0"/>
              </a:rPr>
              <a:t>Finally, based on feedback during the live training sessions, clarification was requested on how to report on the use of FCSS funding during emergencies approved by the Minister of Assisted Living and Social Services.</a:t>
            </a:r>
          </a:p>
          <a:p>
            <a:pPr marL="228569" indent="0"/>
            <a:endParaRPr lang="en-US" dirty="0">
              <a:ea typeface="Calibri" panose="020F0502020204030204" pitchFamily="34" charset="0"/>
            </a:endParaRPr>
          </a:p>
          <a:p>
            <a:pPr marL="228569" indent="0"/>
            <a:r>
              <a:rPr lang="en-US" dirty="0">
                <a:ea typeface="Calibri" panose="020F0502020204030204" pitchFamily="34" charset="0"/>
              </a:rPr>
              <a:t>Only once you have received approval from the Minister to use FCSS funds for emergencies are you able to report on “direct assistance” activities related to the use of FCSS funding in your annual report.</a:t>
            </a:r>
          </a:p>
          <a:p>
            <a:pPr marL="228569" indent="0"/>
            <a:endParaRPr lang="en-US" dirty="0">
              <a:ea typeface="Calibri" panose="020F0502020204030204" pitchFamily="34" charset="0"/>
            </a:endParaRPr>
          </a:p>
          <a:p>
            <a:r>
              <a:rPr lang="en-US" sz="1200" dirty="0">
                <a:solidFill>
                  <a:schemeClr val="bg1"/>
                </a:solidFill>
                <a:latin typeface="Aptos" panose="020B0004020202020204" pitchFamily="34" charset="0"/>
              </a:rPr>
              <a:t>For more information or assistance, please contact the provincial FCSS team.</a:t>
            </a:r>
            <a:endParaRPr lang="en-CA" sz="12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1B2C0462-A9D2-9DCF-9EB7-16CC940FD61B}"/>
              </a:ext>
            </a:extLst>
          </p:cNvPr>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1111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To wrap up this section, we will walk through four practice examples.</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You will find the activity on page 32 of your training package. </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You will also want to refer to the activity categorizations chart and descriptions on pages 15 to 18.</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For each example, your task is to:</a:t>
            </a: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Read the description carefully.</a:t>
            </a: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Identify the most appropriate service category.</a:t>
            </a: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Select a subtype, if applicable.</a:t>
            </a:r>
          </a:p>
          <a:p>
            <a:pPr marL="228600" indent="0">
              <a:buFont typeface="Arial" panose="020B0604020202020204" pitchFamily="34" charset="0"/>
              <a:buNone/>
            </a:pP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As you work through the examples, keep in mind that there may be more than one possible answer. </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The goal is to identify the </a:t>
            </a:r>
            <a:r>
              <a:rPr lang="en-US" sz="1200" b="0" i="1" u="none" strike="noStrike" cap="none" dirty="0">
                <a:solidFill>
                  <a:schemeClr val="dk1"/>
                </a:solidFill>
                <a:effectLst/>
                <a:latin typeface="Calibri"/>
                <a:ea typeface="Calibri"/>
                <a:cs typeface="Calibri"/>
                <a:sym typeface="Calibri"/>
              </a:rPr>
              <a:t>best fit</a:t>
            </a:r>
            <a:r>
              <a:rPr lang="en-US" sz="1200" b="0" i="0" u="none" strike="noStrike" cap="none" dirty="0">
                <a:solidFill>
                  <a:schemeClr val="dk1"/>
                </a:solidFill>
                <a:effectLst/>
                <a:latin typeface="Calibri"/>
                <a:ea typeface="Calibri"/>
                <a:cs typeface="Calibri"/>
                <a:sym typeface="Calibri"/>
              </a:rPr>
              <a:t> based on the primary purpose of the activity.</a:t>
            </a:r>
            <a:endParaRPr lang="en-CA" sz="12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1814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b="0" dirty="0">
                <a:latin typeface="Verdana" panose="020B0604030504040204" pitchFamily="34" charset="0"/>
                <a:ea typeface="Verdana" panose="020B0604030504040204" pitchFamily="34" charset="0"/>
              </a:rPr>
              <a:t>Before we get started, let us have a look at some of the learning objectives for this training. </a:t>
            </a:r>
          </a:p>
          <a:p>
            <a:pPr>
              <a:buFont typeface="Arial" panose="020B0604020202020204" pitchFamily="34" charset="0"/>
              <a:buChar char="•"/>
            </a:pPr>
            <a:endParaRPr lang="en-US" sz="1200" b="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b="0" dirty="0">
                <a:latin typeface="Verdana" panose="020B0604030504040204" pitchFamily="34" charset="0"/>
                <a:ea typeface="Verdana" panose="020B0604030504040204" pitchFamily="34" charset="0"/>
              </a:rPr>
              <a:t>These learning objectives are also located on page 3 of your training package.</a:t>
            </a:r>
          </a:p>
          <a:p>
            <a:pPr>
              <a:buFont typeface="Arial" panose="020B0604020202020204" pitchFamily="34" charset="0"/>
              <a:buChar char="•"/>
            </a:pPr>
            <a:endParaRPr lang="en-US" sz="1200" b="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b="0" dirty="0">
                <a:latin typeface="Verdana" panose="020B0604030504040204" pitchFamily="34" charset="0"/>
                <a:ea typeface="Verdana" panose="020B0604030504040204" pitchFamily="34" charset="0"/>
              </a:rPr>
              <a:t>At first glance, it might seem like there is a lot to get through. </a:t>
            </a:r>
          </a:p>
          <a:p>
            <a:pPr>
              <a:buFont typeface="Arial" panose="020B0604020202020204" pitchFamily="34" charset="0"/>
              <a:buChar char="•"/>
            </a:pPr>
            <a:endParaRPr lang="en-US" sz="1200" b="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b="0" dirty="0">
                <a:latin typeface="Verdana" panose="020B0604030504040204" pitchFamily="34" charset="0"/>
                <a:ea typeface="Verdana" panose="020B0604030504040204" pitchFamily="34" charset="0"/>
              </a:rPr>
              <a:t>While the new reporting template does introduce some changes, not everything is brand new.</a:t>
            </a:r>
          </a:p>
          <a:p>
            <a:pPr>
              <a:buFont typeface="Arial" panose="020B0604020202020204" pitchFamily="34" charset="0"/>
              <a:buChar char="•"/>
            </a:pPr>
            <a:endParaRPr lang="en-US" sz="1200" b="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b="0" dirty="0">
                <a:latin typeface="Verdana" panose="020B0604030504040204" pitchFamily="34" charset="0"/>
                <a:ea typeface="Verdana" panose="020B0604030504040204" pitchFamily="34" charset="0"/>
              </a:rPr>
              <a:t>As we go through the content, you will notice that a lot of the reporting has remained similar. </a:t>
            </a:r>
          </a:p>
          <a:p>
            <a:pPr>
              <a:buFont typeface="Arial" panose="020B0604020202020204" pitchFamily="34" charset="0"/>
              <a:buChar char="•"/>
            </a:pPr>
            <a:endParaRPr lang="en-US" sz="1200" b="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b="0" dirty="0">
                <a:latin typeface="Verdana" panose="020B0604030504040204" pitchFamily="34" charset="0"/>
                <a:ea typeface="Verdana" panose="020B0604030504040204" pitchFamily="34" charset="0"/>
              </a:rPr>
              <a:t>And where there </a:t>
            </a:r>
            <a:r>
              <a:rPr lang="en-US" sz="1200" b="0" i="0" dirty="0">
                <a:latin typeface="Verdana" panose="020B0604030504040204" pitchFamily="34" charset="0"/>
                <a:ea typeface="Verdana" panose="020B0604030504040204" pitchFamily="34" charset="0"/>
              </a:rPr>
              <a:t>are</a:t>
            </a:r>
            <a:r>
              <a:rPr lang="en-US" sz="1200" b="0" dirty="0">
                <a:latin typeface="Verdana" panose="020B0604030504040204" pitchFamily="34" charset="0"/>
                <a:ea typeface="Verdana" panose="020B0604030504040204" pitchFamily="34" charset="0"/>
              </a:rPr>
              <a:t> changes, many of them are designed to make things simpler and clearer.</a:t>
            </a:r>
          </a:p>
          <a:p>
            <a:pPr>
              <a:buFont typeface="Arial" panose="020B0604020202020204" pitchFamily="34" charset="0"/>
              <a:buChar char="•"/>
            </a:pPr>
            <a:endParaRPr lang="en-US" sz="1200" b="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kern="100" dirty="0">
                <a:latin typeface="Verdana" panose="020B0604030504040204" pitchFamily="34" charset="0"/>
                <a:ea typeface="Verdana" panose="020B0604030504040204" pitchFamily="34" charset="0"/>
                <a:cs typeface="Times New Roman" panose="02020603050405020304" pitchFamily="18" charset="0"/>
              </a:rPr>
              <a:t>This training is designed as an introduction to the concepts and approaches in the new reporting requirements. </a:t>
            </a:r>
          </a:p>
          <a:p>
            <a:pPr>
              <a:buFont typeface="Arial" panose="020B0604020202020204" pitchFamily="34" charset="0"/>
              <a:buChar char="•"/>
            </a:pPr>
            <a:endParaRPr lang="en-US" sz="1200" kern="100" dirty="0">
              <a:latin typeface="Verdana" panose="020B0604030504040204" pitchFamily="34" charset="0"/>
              <a:ea typeface="Verdana" panose="020B0604030504040204" pitchFamily="34" charset="0"/>
              <a:cs typeface="Times New Roman" panose="02020603050405020304" pitchFamily="18" charset="0"/>
            </a:endParaRPr>
          </a:p>
          <a:p>
            <a:pPr>
              <a:buFont typeface="Arial" panose="020B0604020202020204" pitchFamily="34" charset="0"/>
              <a:buChar char="•"/>
            </a:pPr>
            <a:r>
              <a:rPr lang="en-US" sz="1200" kern="100" dirty="0">
                <a:latin typeface="Verdana" panose="020B0604030504040204" pitchFamily="34" charset="0"/>
                <a:ea typeface="Verdana" panose="020B0604030504040204" pitchFamily="34" charset="0"/>
                <a:cs typeface="Times New Roman" panose="02020603050405020304" pitchFamily="18" charset="0"/>
              </a:rPr>
              <a:t>The Government of Alberta FCSS team will be working with the FCSS association of Alberta to develop further resources and supports related to topics included as part of this training.</a:t>
            </a:r>
          </a:p>
          <a:p>
            <a:pPr marL="441381" lvl="1" indent="0">
              <a:spcAft>
                <a:spcPts val="772"/>
              </a:spcAft>
              <a:buFont typeface="Arial" panose="020B0604020202020204" pitchFamily="34" charset="0"/>
              <a:buNone/>
              <a:tabLst>
                <a:tab pos="882762" algn="l"/>
              </a:tabLst>
            </a:pPr>
            <a:endParaRPr lang="en-CA" sz="1200" kern="100" dirty="0">
              <a:latin typeface="Verdana" panose="020B0604030504040204" pitchFamily="34" charset="0"/>
              <a:ea typeface="Verdana" panose="020B0604030504040204" pitchFamily="34" charset="0"/>
              <a:cs typeface="Times New Roman" panose="02020603050405020304" pitchFamily="18" charset="0"/>
            </a:endParaRPr>
          </a:p>
          <a:p>
            <a:pPr marL="441381" lvl="1" indent="0">
              <a:spcAft>
                <a:spcPts val="772"/>
              </a:spcAft>
              <a:buFont typeface="Arial" panose="020B0604020202020204" pitchFamily="34" charset="0"/>
              <a:buNone/>
              <a:tabLst>
                <a:tab pos="882762" algn="l"/>
              </a:tabLst>
            </a:pPr>
            <a:endParaRPr lang="en-CA" sz="1200" kern="100" dirty="0">
              <a:latin typeface="Verdana" panose="020B0604030504040204" pitchFamily="34" charset="0"/>
              <a:ea typeface="Verdana" panose="020B060403050404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2925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0BDFB-01C5-E5BD-EB70-87274DBA68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20D2C-B8F2-9822-8BD0-6138C69BFD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BF29F2-90C1-CA74-13FC-0E9C2A83BBF8}"/>
              </a:ext>
            </a:extLst>
          </p:cNvPr>
          <p:cNvSpPr>
            <a:spLocks noGrp="1"/>
          </p:cNvSpPr>
          <p:nvPr>
            <p:ph type="body" idx="1"/>
          </p:nvPr>
        </p:nvSpPr>
        <p:spPr/>
        <p:txBody>
          <a:bodyPr/>
          <a:lstStyle/>
          <a:p>
            <a:pPr>
              <a:buSzPct val="1000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The first activity example is a snow removal program that supports seniors. </a:t>
            </a:r>
          </a:p>
          <a:p>
            <a:pPr>
              <a:buSzPct val="10000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a:buSzPct val="100000"/>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The goal of the activity is to help seniors stay mobile and independent by having volunteers clear snow from driveways and sidewalks, making it easier for them to get out and about in their neighborhoods during the winter! </a:t>
            </a:r>
          </a:p>
          <a:p>
            <a:pPr>
              <a:buSzPct val="100000"/>
              <a:buFont typeface="Arial" panose="020B0604020202020204" pitchFamily="34" charset="0"/>
              <a:buChar char="•"/>
            </a:pPr>
            <a:endParaRPr lang="en-CA" sz="1200" b="1" dirty="0">
              <a:solidFill>
                <a:schemeClr val="tx1"/>
              </a:solidFill>
              <a:latin typeface="Verdana" panose="020B0604030504040204" pitchFamily="34" charset="0"/>
              <a:ea typeface="Verdana" panose="020B0604030504040204" pitchFamily="34" charset="0"/>
            </a:endParaRPr>
          </a:p>
          <a:p>
            <a:pPr>
              <a:buSzPct val="100000"/>
              <a:buFont typeface="Arial" panose="020B0604020202020204" pitchFamily="34" charset="0"/>
              <a:buChar char="•"/>
            </a:pPr>
            <a:r>
              <a:rPr lang="en-US" sz="1200" b="1" i="0" u="none" strike="noStrike" cap="none" dirty="0">
                <a:solidFill>
                  <a:schemeClr val="dk1"/>
                </a:solidFill>
                <a:effectLst/>
                <a:highlight>
                  <a:srgbClr val="FFFF00"/>
                </a:highlight>
                <a:latin typeface="Calibri"/>
                <a:ea typeface="Calibri"/>
                <a:cs typeface="Calibri"/>
                <a:sym typeface="Calibri"/>
              </a:rPr>
              <a:t>Pause the video now</a:t>
            </a:r>
            <a:r>
              <a:rPr lang="en-US" sz="1200" b="0" i="0" u="none" strike="noStrike" cap="none" dirty="0">
                <a:solidFill>
                  <a:schemeClr val="dk1"/>
                </a:solidFill>
                <a:effectLst/>
                <a:highlight>
                  <a:srgbClr val="FFFF00"/>
                </a:highlight>
                <a:latin typeface="Calibri"/>
                <a:ea typeface="Calibri"/>
                <a:cs typeface="Calibri"/>
                <a:sym typeface="Calibri"/>
              </a:rPr>
              <a:t> and take a moment to classify this activity.</a:t>
            </a:r>
          </a:p>
          <a:p>
            <a:pPr marL="228600" indent="0">
              <a:buSzPct val="100000"/>
              <a:buFont typeface="Arial" panose="020B0604020202020204" pitchFamily="34" charset="0"/>
              <a:buNone/>
            </a:pPr>
            <a:endParaRPr lang="en-CA" sz="1200" b="1" dirty="0">
              <a:solidFill>
                <a:schemeClr val="tx1"/>
              </a:solidFill>
              <a:highlight>
                <a:srgbClr val="FFFF00"/>
              </a:highlight>
              <a:latin typeface="Verdana" panose="020B0604030504040204" pitchFamily="34" charset="0"/>
              <a:ea typeface="Verdana" panose="020B0604030504040204" pitchFamily="34" charset="0"/>
            </a:endParaRPr>
          </a:p>
          <a:p>
            <a:pPr>
              <a:buSzPct val="1000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For this example, we classified the service type as “</a:t>
            </a:r>
            <a:r>
              <a:rPr lang="en-CA" sz="1200" b="1" dirty="0">
                <a:solidFill>
                  <a:schemeClr val="tx1"/>
                </a:solidFill>
                <a:latin typeface="Verdana" panose="020B0604030504040204" pitchFamily="34" charset="0"/>
                <a:ea typeface="Verdana" panose="020B0604030504040204" pitchFamily="34" charset="0"/>
              </a:rPr>
              <a:t>program</a:t>
            </a:r>
            <a:r>
              <a:rPr lang="en-CA" sz="1200" dirty="0">
                <a:solidFill>
                  <a:schemeClr val="tx1"/>
                </a:solidFill>
                <a:latin typeface="Verdana" panose="020B0604030504040204" pitchFamily="34" charset="0"/>
                <a:ea typeface="Verdana" panose="020B0604030504040204" pitchFamily="34" charset="0"/>
              </a:rPr>
              <a:t>” because it is a recurring service offered to community members. </a:t>
            </a:r>
          </a:p>
          <a:p>
            <a:pPr>
              <a:buSzPct val="10000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lvl="1">
              <a:buSzPct val="1000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A possible type is “</a:t>
            </a:r>
            <a:r>
              <a:rPr lang="en-CA" sz="1200" b="1" dirty="0">
                <a:solidFill>
                  <a:schemeClr val="tx1"/>
                </a:solidFill>
                <a:latin typeface="Verdana" panose="020B0604030504040204" pitchFamily="34" charset="0"/>
                <a:ea typeface="Verdana" panose="020B0604030504040204" pitchFamily="34" charset="0"/>
              </a:rPr>
              <a:t>home support</a:t>
            </a:r>
            <a:r>
              <a:rPr lang="en-CA" sz="1200" dirty="0">
                <a:solidFill>
                  <a:schemeClr val="tx1"/>
                </a:solidFill>
                <a:latin typeface="Verdana" panose="020B0604030504040204" pitchFamily="34" charset="0"/>
                <a:ea typeface="Verdana" panose="020B0604030504040204" pitchFamily="34" charset="0"/>
              </a:rPr>
              <a:t>” because it is a service provided at home to support seniors.</a:t>
            </a:r>
          </a:p>
          <a:p>
            <a:pPr lvl="1">
              <a:buSzPct val="10000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lvl="2">
              <a:buSzPct val="1000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A possible subtype is “</a:t>
            </a:r>
            <a:r>
              <a:rPr lang="en-CA" sz="1200" b="1" dirty="0">
                <a:solidFill>
                  <a:schemeClr val="tx1"/>
                </a:solidFill>
                <a:latin typeface="Verdana" panose="020B0604030504040204" pitchFamily="34" charset="0"/>
                <a:ea typeface="Verdana" panose="020B0604030504040204" pitchFamily="34" charset="0"/>
              </a:rPr>
              <a:t>at-home supports</a:t>
            </a:r>
            <a:r>
              <a:rPr lang="en-CA" sz="1200" dirty="0">
                <a:solidFill>
                  <a:schemeClr val="tx1"/>
                </a:solidFill>
                <a:latin typeface="Verdana" panose="020B0604030504040204" pitchFamily="34" charset="0"/>
                <a:ea typeface="Verdana" panose="020B0604030504040204" pitchFamily="34" charset="0"/>
              </a:rPr>
              <a:t>” as it fits best within services provided at home.</a:t>
            </a:r>
          </a:p>
        </p:txBody>
      </p:sp>
      <p:sp>
        <p:nvSpPr>
          <p:cNvPr id="4" name="Slide Number Placeholder 3">
            <a:extLst>
              <a:ext uri="{FF2B5EF4-FFF2-40B4-BE49-F238E27FC236}">
                <a16:creationId xmlns:a16="http://schemas.microsoft.com/office/drawing/2014/main" id="{604CFA0F-6D2C-83A3-9990-F3EB998EBDC4}"/>
              </a:ext>
            </a:extLst>
          </p:cNvPr>
          <p:cNvSpPr>
            <a:spLocks noGrp="1"/>
          </p:cNvSpPr>
          <p:nvPr>
            <p:ph type="sldNum" sz="quarter" idx="5"/>
          </p:nvPr>
        </p:nvSpPr>
        <p:spPr/>
        <p:txBody>
          <a:bodyPr/>
          <a:lstStyle/>
          <a:p>
            <a:pPr algn="r" defTabSz="914276">
              <a:buClrTx/>
              <a:defRPr/>
            </a:pPr>
            <a:fld id="{525E527F-C6FE-4EB1-9B43-A447F094B7F6}" type="slidenum">
              <a:rPr lang="en-CA" sz="1200" kern="1200">
                <a:solidFill>
                  <a:prstClr val="black"/>
                </a:solidFill>
                <a:latin typeface="Aptos" panose="02110004020202020204"/>
                <a:ea typeface="+mn-ea"/>
                <a:cs typeface="+mn-cs"/>
              </a:rPr>
              <a:pPr algn="r" defTabSz="914276">
                <a:buClrTx/>
                <a:defRPr/>
              </a:pPr>
              <a:t>40</a:t>
            </a:fld>
            <a:endParaRPr lang="en-CA" sz="1200" kern="120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1721745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BC958-355B-2B96-5B62-87881DC4F7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F3AB6-D416-82BA-2813-680C62D8B9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2F1752-36BE-E30D-8063-225583FB5C16}"/>
              </a:ext>
            </a:extLst>
          </p:cNvPr>
          <p:cNvSpPr>
            <a:spLocks noGrp="1"/>
          </p:cNvSpPr>
          <p:nvPr>
            <p:ph type="body" idx="1"/>
          </p:nvPr>
        </p:nvSpPr>
        <p:spPr/>
        <p:txBody>
          <a:bodyPr/>
          <a:lstStyle/>
          <a:p>
            <a:pPr>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The next example is a one-day information fair for anyone in the community where the goal is to raise awareness about the different kinds of resources available in the community </a:t>
            </a:r>
          </a:p>
          <a:p>
            <a:pPr>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a:buSzPct val="100000"/>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Pause the video now</a:t>
            </a:r>
            <a:r>
              <a:rPr lang="en-US" sz="1200" b="0" i="0" u="none" strike="noStrike" cap="none" dirty="0">
                <a:solidFill>
                  <a:schemeClr val="dk1"/>
                </a:solidFill>
                <a:effectLst/>
                <a:latin typeface="Calibri"/>
                <a:ea typeface="Calibri"/>
                <a:cs typeface="Calibri"/>
                <a:sym typeface="Calibri"/>
              </a:rPr>
              <a:t> to consider how you would classify this activity.</a:t>
            </a:r>
            <a:endParaRPr lang="en-CA" sz="1200" dirty="0">
              <a:latin typeface="Verdana" panose="020B0604030504040204" pitchFamily="34" charset="0"/>
              <a:ea typeface="Verdana" panose="020B0604030504040204" pitchFamily="34" charset="0"/>
            </a:endParaRPr>
          </a:p>
          <a:p>
            <a:pPr marL="228600" indent="0">
              <a:buSzPct val="100000"/>
              <a:buFont typeface="Arial" panose="020B0604020202020204" pitchFamily="34" charset="0"/>
              <a:buNone/>
            </a:pPr>
            <a:endParaRPr lang="en-CA" sz="1200" b="1" dirty="0">
              <a:latin typeface="Verdana" panose="020B0604030504040204" pitchFamily="34" charset="0"/>
              <a:ea typeface="Verdana" panose="020B0604030504040204" pitchFamily="34" charset="0"/>
            </a:endParaRPr>
          </a:p>
          <a:p>
            <a:pPr>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The service type for this is “information and referrals” because it is an activity with the primary purpose of informing community members of available resources and services.</a:t>
            </a:r>
          </a:p>
          <a:p>
            <a:pPr>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lvl="1">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A possible subtype is “information services” because the activity is a one-time event with the purpose of providing information about the resources available – not specifically for giving referrals. </a:t>
            </a:r>
            <a:endParaRPr lang="en-CA" sz="900" dirty="0"/>
          </a:p>
        </p:txBody>
      </p:sp>
      <p:sp>
        <p:nvSpPr>
          <p:cNvPr id="4" name="Slide Number Placeholder 3">
            <a:extLst>
              <a:ext uri="{FF2B5EF4-FFF2-40B4-BE49-F238E27FC236}">
                <a16:creationId xmlns:a16="http://schemas.microsoft.com/office/drawing/2014/main" id="{9868B11F-A36D-E596-BE74-9E68C3759A29}"/>
              </a:ext>
            </a:extLst>
          </p:cNvPr>
          <p:cNvSpPr>
            <a:spLocks noGrp="1"/>
          </p:cNvSpPr>
          <p:nvPr>
            <p:ph type="sldNum" sz="quarter" idx="5"/>
          </p:nvPr>
        </p:nvSpPr>
        <p:spPr/>
        <p:txBody>
          <a:bodyPr/>
          <a:lstStyle/>
          <a:p>
            <a:pPr algn="r" defTabSz="914276">
              <a:buClrTx/>
              <a:defRPr/>
            </a:pPr>
            <a:fld id="{525E527F-C6FE-4EB1-9B43-A447F094B7F6}" type="slidenum">
              <a:rPr lang="en-CA" sz="1200" kern="1200">
                <a:solidFill>
                  <a:prstClr val="black"/>
                </a:solidFill>
                <a:latin typeface="Aptos" panose="02110004020202020204"/>
                <a:ea typeface="+mn-ea"/>
                <a:cs typeface="+mn-cs"/>
              </a:rPr>
              <a:pPr algn="r" defTabSz="914276">
                <a:buClrTx/>
                <a:defRPr/>
              </a:pPr>
              <a:t>41</a:t>
            </a:fld>
            <a:endParaRPr lang="en-CA" sz="1200" kern="120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3444355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11213-AABC-C5DC-D426-96157633F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CD734-E128-AC35-E352-6FD82E795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66BE6-C520-9C3C-D869-19C96BEFCBA1}"/>
              </a:ext>
            </a:extLst>
          </p:cNvPr>
          <p:cNvSpPr>
            <a:spLocks noGrp="1"/>
          </p:cNvSpPr>
          <p:nvPr>
            <p:ph type="body" idx="1"/>
          </p:nvPr>
        </p:nvSpPr>
        <p:spPr/>
        <p:txBody>
          <a:bodyPr/>
          <a:lstStyle/>
          <a:p>
            <a:pPr>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The third example is a volunteer recruitment and coordination activity where the participants are volunteers for a community event and the goal of the activity is to find, onboard, and coordinate volunteers for the event. </a:t>
            </a:r>
          </a:p>
          <a:p>
            <a:pPr>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a:buSzPct val="100000"/>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Pause the video now</a:t>
            </a:r>
            <a:r>
              <a:rPr lang="en-US" sz="1200" b="0" i="0" u="none" strike="noStrike" cap="none" dirty="0">
                <a:solidFill>
                  <a:schemeClr val="dk1"/>
                </a:solidFill>
                <a:effectLst/>
                <a:latin typeface="Calibri"/>
                <a:ea typeface="Calibri"/>
                <a:cs typeface="Calibri"/>
                <a:sym typeface="Calibri"/>
              </a:rPr>
              <a:t> to consider how you would classify this activity.</a:t>
            </a:r>
            <a:endParaRPr lang="en-CA" sz="1200" dirty="0">
              <a:latin typeface="Verdana" panose="020B0604030504040204" pitchFamily="34" charset="0"/>
              <a:ea typeface="Verdana" panose="020B0604030504040204" pitchFamily="34" charset="0"/>
            </a:endParaRPr>
          </a:p>
          <a:p>
            <a:pPr>
              <a:buSzPct val="100000"/>
              <a:buFont typeface="Arial" panose="020B0604020202020204" pitchFamily="34" charset="0"/>
              <a:buChar char="•"/>
            </a:pPr>
            <a:endParaRPr lang="en-CA" sz="1200" b="1" dirty="0">
              <a:latin typeface="Verdana" panose="020B0604030504040204" pitchFamily="34" charset="0"/>
              <a:ea typeface="Verdana" panose="020B0604030504040204" pitchFamily="34" charset="0"/>
            </a:endParaRPr>
          </a:p>
          <a:p>
            <a:pPr>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For this example, the service type is “community development and capacity building” because it is an activity that is primarily meant for volunteers.</a:t>
            </a:r>
          </a:p>
          <a:p>
            <a:pPr marL="228600" indent="0">
              <a:buSzPct val="100000"/>
              <a:buFont typeface="Arial" panose="020B0604020202020204" pitchFamily="34" charset="0"/>
              <a:buNone/>
            </a:pPr>
            <a:endParaRPr lang="en-CA" sz="1200" dirty="0">
              <a:latin typeface="Verdana" panose="020B0604030504040204" pitchFamily="34" charset="0"/>
              <a:ea typeface="Verdana" panose="020B0604030504040204" pitchFamily="34" charset="0"/>
            </a:endParaRPr>
          </a:p>
          <a:p>
            <a:pPr lvl="1">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The possible type here is “volunteerism,” as that is the only subtype that is for volunteer orientated activities. </a:t>
            </a:r>
          </a:p>
          <a:p>
            <a:pPr>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a:buFont typeface="Arial" panose="020B0604020202020204" pitchFamily="34" charset="0"/>
              <a:buChar char="•"/>
            </a:pPr>
            <a:endParaRPr lang="en-CA" b="0" dirty="0"/>
          </a:p>
        </p:txBody>
      </p:sp>
      <p:sp>
        <p:nvSpPr>
          <p:cNvPr id="4" name="Slide Number Placeholder 3">
            <a:extLst>
              <a:ext uri="{FF2B5EF4-FFF2-40B4-BE49-F238E27FC236}">
                <a16:creationId xmlns:a16="http://schemas.microsoft.com/office/drawing/2014/main" id="{42586046-8F86-0347-977B-CBB0D352DB69}"/>
              </a:ext>
            </a:extLst>
          </p:cNvPr>
          <p:cNvSpPr>
            <a:spLocks noGrp="1"/>
          </p:cNvSpPr>
          <p:nvPr>
            <p:ph type="sldNum" sz="quarter" idx="5"/>
          </p:nvPr>
        </p:nvSpPr>
        <p:spPr/>
        <p:txBody>
          <a:bodyPr/>
          <a:lstStyle/>
          <a:p>
            <a:pPr algn="r" defTabSz="914276">
              <a:buClrTx/>
              <a:defRPr/>
            </a:pPr>
            <a:fld id="{525E527F-C6FE-4EB1-9B43-A447F094B7F6}" type="slidenum">
              <a:rPr lang="en-CA" sz="1200" kern="1200">
                <a:solidFill>
                  <a:prstClr val="black"/>
                </a:solidFill>
                <a:latin typeface="Aptos" panose="02110004020202020204"/>
                <a:ea typeface="+mn-ea"/>
                <a:cs typeface="+mn-cs"/>
              </a:rPr>
              <a:pPr algn="r" defTabSz="914276">
                <a:buClrTx/>
                <a:defRPr/>
              </a:pPr>
              <a:t>42</a:t>
            </a:fld>
            <a:endParaRPr lang="en-CA" sz="1200" kern="120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40803370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4EB17-725E-0E76-82BD-182EAE3BE4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1B2499-D406-2A1B-8DF3-08115E3DC0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5B4001-27AF-4633-BDAD-829A5DE873C8}"/>
              </a:ext>
            </a:extLst>
          </p:cNvPr>
          <p:cNvSpPr>
            <a:spLocks noGrp="1"/>
          </p:cNvSpPr>
          <p:nvPr>
            <p:ph type="body" idx="1"/>
          </p:nvPr>
        </p:nvSpPr>
        <p:spPr/>
        <p:txBody>
          <a:bodyPr/>
          <a:lstStyle/>
          <a:p>
            <a:pPr>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Our final example is an “intergenerational buddies” activity that targets both children and seniors. </a:t>
            </a:r>
          </a:p>
          <a:p>
            <a:pPr>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The goal of this activity is to foster healthy, supportive connections in the community between different generations over weekly sessions. </a:t>
            </a:r>
          </a:p>
          <a:p>
            <a:pPr>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a:buSzPct val="100000"/>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Pause the video now</a:t>
            </a:r>
            <a:r>
              <a:rPr lang="en-US" sz="1200" b="0" i="0" u="none" strike="noStrike" cap="none" dirty="0">
                <a:solidFill>
                  <a:schemeClr val="dk1"/>
                </a:solidFill>
                <a:effectLst/>
                <a:latin typeface="Calibri"/>
                <a:ea typeface="Calibri"/>
                <a:cs typeface="Calibri"/>
                <a:sym typeface="Calibri"/>
              </a:rPr>
              <a:t> and reflect on how you would categorize this activity.</a:t>
            </a:r>
          </a:p>
          <a:p>
            <a:pPr>
              <a:buSzPct val="100000"/>
              <a:buFont typeface="Arial" panose="020B0604020202020204" pitchFamily="34" charset="0"/>
              <a:buChar char="•"/>
            </a:pPr>
            <a:endParaRPr lang="en-CA" sz="1200" b="1" dirty="0">
              <a:latin typeface="Verdana" panose="020B0604030504040204" pitchFamily="34" charset="0"/>
              <a:ea typeface="Verdana" panose="020B0604030504040204" pitchFamily="34" charset="0"/>
            </a:endParaRPr>
          </a:p>
          <a:p>
            <a:pPr>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For this the activity type we selected “program” because it is providing a recurring service to community members. </a:t>
            </a:r>
          </a:p>
          <a:p>
            <a:pPr>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lvl="1">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Some possible types are</a:t>
            </a:r>
          </a:p>
          <a:p>
            <a:pPr lvl="2">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“healthy relationship programs”, </a:t>
            </a:r>
          </a:p>
          <a:p>
            <a:pPr lvl="2">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“child development and caregiver support”, or </a:t>
            </a:r>
          </a:p>
          <a:p>
            <a:pPr lvl="2">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“skill building programs”</a:t>
            </a:r>
          </a:p>
          <a:p>
            <a:pPr lvl="1">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lvl="1">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All of these seem to be good fits, which highlights that the process of categorizing activities is not a perfect science and may differ depending on the community needs and program goals. </a:t>
            </a:r>
          </a:p>
          <a:p>
            <a:pPr lvl="1">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lvl="2">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Some possible subtypes are: </a:t>
            </a:r>
          </a:p>
          <a:p>
            <a:pPr lvl="3">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“school aged healthy relationship programs” OR </a:t>
            </a:r>
          </a:p>
          <a:p>
            <a:pPr lvl="3">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“parenting/family/caregiver programs” OR </a:t>
            </a:r>
          </a:p>
          <a:p>
            <a:pPr lvl="3">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“mentorship and leadership programs” … depending on the type chosen. </a:t>
            </a:r>
          </a:p>
          <a:p>
            <a:pPr lvl="3">
              <a:buSzPct val="100000"/>
              <a:buFont typeface="Arial" panose="020B0604020202020204" pitchFamily="34" charset="0"/>
              <a:buChar char="•"/>
            </a:pPr>
            <a:endParaRPr lang="en-CA" sz="1200" b="1"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rPr>
              <a:t>To help refine your categorization efforts, it is helpful to have additional information regarding the purpose and intent of the program. </a:t>
            </a:r>
          </a:p>
          <a:p>
            <a:pPr marL="399996" indent="-171427">
              <a:buSzPct val="1000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857134" lvl="1" indent="-171427">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rPr>
              <a:t>For instance, if the objective of the intergenerational program is for seniors to model healthy relationships and share their skills with younger generations, it could be classified under “school-aged healthy relationship programs.” </a:t>
            </a:r>
          </a:p>
          <a:p>
            <a:pPr marL="857134" lvl="1" indent="-171427">
              <a:buSzPct val="1000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857134" lvl="1" indent="-171427">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rPr>
              <a:t>Conversely, if the focus is on seniors imparting their leadership skills to children, it would fit within a “mentorship and leadership” subtype. </a:t>
            </a:r>
          </a:p>
          <a:p>
            <a:pPr marL="857134" lvl="1" indent="-171427">
              <a:buSzPct val="1000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857134" lvl="1" indent="-171427">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rPr>
              <a:t>Or… if the program's intent revolves around fostering intergenerational relationships between senior caregivers and children, it could be categorized as a “parenting/family/caregiver” program subtype.</a:t>
            </a:r>
          </a:p>
        </p:txBody>
      </p:sp>
      <p:sp>
        <p:nvSpPr>
          <p:cNvPr id="4" name="Slide Number Placeholder 3">
            <a:extLst>
              <a:ext uri="{FF2B5EF4-FFF2-40B4-BE49-F238E27FC236}">
                <a16:creationId xmlns:a16="http://schemas.microsoft.com/office/drawing/2014/main" id="{F7CA3F48-1BE0-A2ED-2BA0-04011662108F}"/>
              </a:ext>
            </a:extLst>
          </p:cNvPr>
          <p:cNvSpPr>
            <a:spLocks noGrp="1"/>
          </p:cNvSpPr>
          <p:nvPr>
            <p:ph type="sldNum" sz="quarter" idx="5"/>
          </p:nvPr>
        </p:nvSpPr>
        <p:spPr/>
        <p:txBody>
          <a:bodyPr/>
          <a:lstStyle/>
          <a:p>
            <a:pPr algn="r" defTabSz="914276">
              <a:buClrTx/>
              <a:defRPr/>
            </a:pPr>
            <a:fld id="{525E527F-C6FE-4EB1-9B43-A447F094B7F6}" type="slidenum">
              <a:rPr lang="en-CA" sz="1200" kern="1200">
                <a:solidFill>
                  <a:prstClr val="black"/>
                </a:solidFill>
                <a:latin typeface="Aptos" panose="02110004020202020204"/>
                <a:ea typeface="+mn-ea"/>
                <a:cs typeface="+mn-cs"/>
              </a:rPr>
              <a:pPr algn="r" defTabSz="914276">
                <a:buClrTx/>
                <a:defRPr/>
              </a:pPr>
              <a:t>43</a:t>
            </a:fld>
            <a:endParaRPr lang="en-CA" sz="1200" kern="120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12408307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Welcome to Module 3.1.</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This module will cover the prevention continuum and how to categorize your activities in line with the levels of prevention within the accountability framework.</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This module was added based on feedback from the live training sessions.</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1805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a:extLst>
            <a:ext uri="{FF2B5EF4-FFF2-40B4-BE49-F238E27FC236}">
              <a16:creationId xmlns:a16="http://schemas.microsoft.com/office/drawing/2014/main" id="{F8F1B9F7-6E9F-6A78-A1CC-C3A844EF1131}"/>
            </a:ext>
          </a:extLst>
        </p:cNvPr>
        <p:cNvGrpSpPr/>
        <p:nvPr/>
      </p:nvGrpSpPr>
      <p:grpSpPr>
        <a:xfrm>
          <a:off x="0" y="0"/>
          <a:ext cx="0" cy="0"/>
          <a:chOff x="0" y="0"/>
          <a:chExt cx="0" cy="0"/>
        </a:xfrm>
      </p:grpSpPr>
      <p:sp>
        <p:nvSpPr>
          <p:cNvPr id="289" name="Google Shape;289;p17:notes">
            <a:extLst>
              <a:ext uri="{FF2B5EF4-FFF2-40B4-BE49-F238E27FC236}">
                <a16:creationId xmlns:a16="http://schemas.microsoft.com/office/drawing/2014/main" id="{26798F4F-C533-A067-B610-3503EFC0F95E}"/>
              </a:ext>
            </a:extLst>
          </p:cNvPr>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7:notes">
            <a:extLst>
              <a:ext uri="{FF2B5EF4-FFF2-40B4-BE49-F238E27FC236}">
                <a16:creationId xmlns:a16="http://schemas.microsoft.com/office/drawing/2014/main" id="{60BB1175-4DF1-EB0C-AC83-44FC6F1EA8D2}"/>
              </a:ext>
            </a:extLst>
          </p:cNvPr>
          <p:cNvSpPr txBox="1">
            <a:spLocks noGrp="1"/>
          </p:cNvSpPr>
          <p:nvPr>
            <p:ph type="body" idx="1"/>
          </p:nvPr>
        </p:nvSpPr>
        <p:spPr>
          <a:xfrm>
            <a:off x="701831" y="4420983"/>
            <a:ext cx="5619438" cy="4189515"/>
          </a:xfrm>
          <a:prstGeom prst="rect">
            <a:avLst/>
          </a:prstGeom>
          <a:noFill/>
          <a:ln>
            <a:noFill/>
          </a:ln>
        </p:spPr>
        <p:txBody>
          <a:bodyPr spcFirstLastPara="1" wrap="square" lIns="91413" tIns="45693" rIns="91413" bIns="45693" anchor="t" anchorCtr="0">
            <a:noAutofit/>
          </a:bodyPr>
          <a:lstStyle/>
          <a:p>
            <a:pPr marL="171427" indent="-171427">
              <a:buClr>
                <a:schemeClr val="dk1"/>
              </a:buClr>
              <a:buSzPts val="12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In Module 2, we covered this slide which introduced both a common definition of prevention and a very brief overview of the prevention continuum.</a:t>
            </a:r>
          </a:p>
          <a:p>
            <a:pPr marL="0" indent="0">
              <a:buClr>
                <a:schemeClr val="dk1"/>
              </a:buClr>
              <a:buSzPts val="1200"/>
              <a:buFont typeface="Arial" panose="020B0604020202020204" pitchFamily="34" charset="0"/>
              <a:buNone/>
            </a:pPr>
            <a:endParaRPr lang="en-CA" sz="1200" dirty="0">
              <a:solidFill>
                <a:schemeClr val="tx1"/>
              </a:solidFill>
              <a:latin typeface="Verdana" panose="020B0604030504040204" pitchFamily="34" charset="0"/>
              <a:ea typeface="Verdana" panose="020B0604030504040204" pitchFamily="34" charset="0"/>
            </a:endParaRPr>
          </a:p>
          <a:p>
            <a:pPr marL="171427" indent="-171427">
              <a:buClr>
                <a:schemeClr val="dk1"/>
              </a:buClr>
              <a:buSzPts val="1200"/>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Prevention, in the context of FCSS and as the common definition suggests, focuses on enhancing protective factors to improve well-being and prevent issues before they occur or at an early stage before they require crisis supports.</a:t>
            </a:r>
          </a:p>
          <a:p>
            <a:pPr marL="171427" indent="-171427">
              <a:buClr>
                <a:schemeClr val="dk1"/>
              </a:buClr>
              <a:buSzPts val="1200"/>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endParaRPr>
          </a:p>
          <a:p>
            <a:pPr marL="171427" indent="-171427">
              <a:buClr>
                <a:schemeClr val="dk1"/>
              </a:buClr>
              <a:buSzPts val="1200"/>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Crisis supports are part of tertiary prevention services, which fall outside the scope of FCSS programming.</a:t>
            </a:r>
          </a:p>
          <a:p>
            <a:pPr marL="171427" indent="-171427">
              <a:buClr>
                <a:schemeClr val="dk1"/>
              </a:buClr>
              <a:buSzPts val="1200"/>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endParaRPr>
          </a:p>
          <a:p>
            <a:pPr marL="171427" indent="-171427">
              <a:buClr>
                <a:schemeClr val="dk1"/>
              </a:buClr>
              <a:buSzPts val="1200"/>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The three level of prevention are:</a:t>
            </a:r>
          </a:p>
          <a:p>
            <a:pPr marL="171427" indent="-171427">
              <a:buClr>
                <a:schemeClr val="dk1"/>
              </a:buClr>
              <a:buSzPts val="1200"/>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endParaRPr>
          </a:p>
          <a:p>
            <a:pPr marL="171427" indent="-171427">
              <a:buClr>
                <a:schemeClr val="dk1"/>
              </a:buClr>
              <a:buSzPts val="1200"/>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Primary prevention – which addresses root cause of social issues</a:t>
            </a:r>
          </a:p>
          <a:p>
            <a:pPr marL="171427" indent="-171427">
              <a:buClr>
                <a:schemeClr val="dk1"/>
              </a:buClr>
              <a:buSzPts val="1200"/>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Secondary prevention – which addresses issues at an early stage, and </a:t>
            </a:r>
          </a:p>
          <a:p>
            <a:pPr marL="171427" indent="-171427">
              <a:buClr>
                <a:schemeClr val="dk1"/>
              </a:buClr>
              <a:buSzPts val="1200"/>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Tertiary prevention – which provides immediate needs and direct support</a:t>
            </a:r>
          </a:p>
          <a:p>
            <a:pPr marL="171427" indent="-171427">
              <a:buClr>
                <a:schemeClr val="dk1"/>
              </a:buClr>
              <a:buSzPts val="1200"/>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endParaRPr>
          </a:p>
          <a:p>
            <a:pPr marL="171427" indent="-171427">
              <a:buClr>
                <a:schemeClr val="dk1"/>
              </a:buClr>
              <a:buSzPts val="1200"/>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As a reminder, activities that provide direct support to individuals or community (e.g., tertiary prevention) are only allowed under exceptional circumstances, such as a public health emergency or as determined by the Minister of Assisted Living and Social Services in emergency situations. Minister approval is required in advance.</a:t>
            </a:r>
          </a:p>
          <a:p>
            <a:pPr marL="171427" indent="-171427">
              <a:buClr>
                <a:schemeClr val="dk1"/>
              </a:buClr>
              <a:buSzPts val="1200"/>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endParaRPr>
          </a:p>
          <a:p>
            <a:pPr marL="171427" indent="-171427">
              <a:buClr>
                <a:schemeClr val="dk1"/>
              </a:buClr>
              <a:buSzPts val="1200"/>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As part of updates to the reporting requirements based on feedback gathered during the live training sessions, FCSS programs will, as part of their annual reporting process, identify each activity as either a primary prevention activity or a secondary prevention activity.</a:t>
            </a:r>
          </a:p>
          <a:p>
            <a:pPr marL="171427" indent="-171427">
              <a:buClr>
                <a:schemeClr val="dk1"/>
              </a:buClr>
              <a:buSzPts val="1200"/>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endParaRPr>
          </a:p>
          <a:p>
            <a:pPr marL="171427" indent="-171427">
              <a:buClr>
                <a:schemeClr val="dk1"/>
              </a:buClr>
              <a:buSzPts val="1200"/>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This categorization is a key component of the Accountability Framework and ensures that programs are categorized with the appropriate level of prevention.</a:t>
            </a:r>
            <a:endParaRPr lang="en-CA" sz="1200" dirty="0">
              <a:solidFill>
                <a:schemeClr val="tx1"/>
              </a:solidFill>
              <a:latin typeface="Verdana" panose="020B0604030504040204" pitchFamily="34" charset="0"/>
              <a:ea typeface="Verdana" panose="020B0604030504040204" pitchFamily="34" charset="0"/>
            </a:endParaRPr>
          </a:p>
        </p:txBody>
      </p:sp>
      <p:sp>
        <p:nvSpPr>
          <p:cNvPr id="291" name="Google Shape;291;p17:notes">
            <a:extLst>
              <a:ext uri="{FF2B5EF4-FFF2-40B4-BE49-F238E27FC236}">
                <a16:creationId xmlns:a16="http://schemas.microsoft.com/office/drawing/2014/main" id="{151DBA47-32B9-2A88-A0A6-D0A2925FFB44}"/>
              </a:ext>
            </a:extLst>
          </p:cNvPr>
          <p:cNvSpPr txBox="1">
            <a:spLocks noGrp="1"/>
          </p:cNvSpPr>
          <p:nvPr>
            <p:ph type="sldNum" idx="12"/>
          </p:nvPr>
        </p:nvSpPr>
        <p:spPr>
          <a:xfrm>
            <a:off x="3978639" y="8841963"/>
            <a:ext cx="3043264" cy="465035"/>
          </a:xfrm>
          <a:prstGeom prst="rect">
            <a:avLst/>
          </a:prstGeom>
          <a:noFill/>
          <a:ln>
            <a:noFill/>
          </a:ln>
        </p:spPr>
        <p:txBody>
          <a:bodyPr spcFirstLastPara="1" wrap="square" lIns="91413" tIns="45693" rIns="91413" bIns="45693" anchor="b" anchorCtr="0">
            <a:noAutofit/>
          </a:bodyPr>
          <a:lstStyle/>
          <a:p>
            <a:pPr algn="r"/>
            <a:fld id="{00000000-1234-1234-1234-123412341234}" type="slidenum">
              <a:rPr lang="en-US"/>
              <a:pPr algn="r"/>
              <a:t>45</a:t>
            </a:fld>
            <a:endParaRPr/>
          </a:p>
        </p:txBody>
      </p:sp>
    </p:spTree>
    <p:extLst>
      <p:ext uri="{BB962C8B-B14F-4D97-AF65-F5344CB8AC3E}">
        <p14:creationId xmlns:p14="http://schemas.microsoft.com/office/powerpoint/2010/main" val="2666250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a:extLst>
            <a:ext uri="{FF2B5EF4-FFF2-40B4-BE49-F238E27FC236}">
              <a16:creationId xmlns:a16="http://schemas.microsoft.com/office/drawing/2014/main" id="{E039DA7B-B753-C7F9-5CD3-3BE97A7679D0}"/>
            </a:ext>
          </a:extLst>
        </p:cNvPr>
        <p:cNvGrpSpPr/>
        <p:nvPr/>
      </p:nvGrpSpPr>
      <p:grpSpPr>
        <a:xfrm>
          <a:off x="0" y="0"/>
          <a:ext cx="0" cy="0"/>
          <a:chOff x="0" y="0"/>
          <a:chExt cx="0" cy="0"/>
        </a:xfrm>
      </p:grpSpPr>
      <p:sp>
        <p:nvSpPr>
          <p:cNvPr id="289" name="Google Shape;289;p17:notes">
            <a:extLst>
              <a:ext uri="{FF2B5EF4-FFF2-40B4-BE49-F238E27FC236}">
                <a16:creationId xmlns:a16="http://schemas.microsoft.com/office/drawing/2014/main" id="{19F68810-0751-3070-6DC3-3DE61B866E25}"/>
              </a:ext>
            </a:extLst>
          </p:cNvPr>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7:notes">
            <a:extLst>
              <a:ext uri="{FF2B5EF4-FFF2-40B4-BE49-F238E27FC236}">
                <a16:creationId xmlns:a16="http://schemas.microsoft.com/office/drawing/2014/main" id="{D04597D8-9182-AB32-91F3-D515998A4AF7}"/>
              </a:ext>
            </a:extLst>
          </p:cNvPr>
          <p:cNvSpPr txBox="1">
            <a:spLocks noGrp="1"/>
          </p:cNvSpPr>
          <p:nvPr>
            <p:ph type="body" idx="1"/>
          </p:nvPr>
        </p:nvSpPr>
        <p:spPr>
          <a:xfrm>
            <a:off x="701831" y="4420983"/>
            <a:ext cx="5619438" cy="4189515"/>
          </a:xfrm>
          <a:prstGeom prst="rect">
            <a:avLst/>
          </a:prstGeom>
          <a:noFill/>
          <a:ln>
            <a:noFill/>
          </a:ln>
        </p:spPr>
        <p:txBody>
          <a:bodyPr spcFirstLastPara="1" wrap="square" lIns="91413" tIns="45693" rIns="91413" bIns="45693" anchor="t" anchorCtr="0">
            <a:noAutofit/>
          </a:bodyPr>
          <a:lstStyle/>
          <a:p>
            <a:pPr marL="171427" indent="-171427">
              <a:buClr>
                <a:schemeClr val="dk1"/>
              </a:buClr>
              <a:buSzPts val="12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Along the prevention continuum, the three levels of prevention have key characteristics which separate them.</a:t>
            </a:r>
          </a:p>
          <a:p>
            <a:pPr marL="171427" indent="-171427">
              <a:buClr>
                <a:schemeClr val="dk1"/>
              </a:buClr>
              <a:buSzPts val="120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marL="171427" indent="-171427">
              <a:buClr>
                <a:schemeClr val="dk1"/>
              </a:buClr>
              <a:buSzPts val="12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Primary prevention, as defined in the Framework, relates to activities that:</a:t>
            </a:r>
          </a:p>
          <a:p>
            <a:pPr marL="171427" indent="-171427">
              <a:buClr>
                <a:schemeClr val="dk1"/>
              </a:buClr>
              <a:buSzPts val="120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marL="171365" lvl="0" indent="-171427">
              <a:buClr>
                <a:schemeClr val="dk1"/>
              </a:buClr>
              <a:buSzPts val="1200"/>
              <a:buFont typeface="Arial" panose="020B0604020202020204" pitchFamily="34" charset="0"/>
              <a:buChar char="•"/>
            </a:pPr>
            <a:r>
              <a:rPr lang="en-US" sz="900" dirty="0">
                <a:solidFill>
                  <a:schemeClr val="tx1"/>
                </a:solidFill>
              </a:rPr>
              <a:t>Address root causes of social issues with focus on the general population or a specific population. </a:t>
            </a:r>
          </a:p>
          <a:p>
            <a:pPr marL="171365" lvl="0" indent="-171427">
              <a:buClr>
                <a:schemeClr val="dk1"/>
              </a:buClr>
              <a:buSzPts val="1200"/>
              <a:buFont typeface="Arial" panose="020B0604020202020204" pitchFamily="34" charset="0"/>
              <a:buChar char="•"/>
            </a:pPr>
            <a:r>
              <a:rPr lang="en-US" sz="900" dirty="0">
                <a:solidFill>
                  <a:schemeClr val="tx1"/>
                </a:solidFill>
              </a:rPr>
              <a:t>Promote protective factors in the physical and social environment (including social relationships). </a:t>
            </a:r>
          </a:p>
          <a:p>
            <a:pPr marL="171365" lvl="0" indent="-171427">
              <a:buClr>
                <a:schemeClr val="dk1"/>
              </a:buClr>
              <a:buSzPts val="1200"/>
              <a:buFont typeface="Arial" panose="020B0604020202020204" pitchFamily="34" charset="0"/>
              <a:buChar char="•"/>
            </a:pPr>
            <a:r>
              <a:rPr lang="en-US" sz="900" dirty="0">
                <a:solidFill>
                  <a:schemeClr val="tx1"/>
                </a:solidFill>
              </a:rPr>
              <a:t>Can include awareness programs, enhancing connections among community organizations and promoting community volunteerism. </a:t>
            </a:r>
          </a:p>
          <a:p>
            <a:pPr marL="171365" lvl="0" indent="-171427">
              <a:buClr>
                <a:schemeClr val="dk1"/>
              </a:buClr>
              <a:buSzPts val="1200"/>
              <a:buFont typeface="Arial" panose="020B0604020202020204" pitchFamily="34" charset="0"/>
              <a:buChar char="•"/>
            </a:pPr>
            <a:endParaRPr lang="en-US" sz="900" dirty="0">
              <a:solidFill>
                <a:schemeClr val="tx1"/>
              </a:solidFill>
            </a:endParaRPr>
          </a:p>
          <a:p>
            <a:pPr marL="171365" lvl="0" indent="-171427">
              <a:buClr>
                <a:schemeClr val="dk1"/>
              </a:buClr>
              <a:buSzPts val="1200"/>
              <a:buFont typeface="Arial" panose="020B0604020202020204" pitchFamily="34" charset="0"/>
              <a:buChar char="•"/>
            </a:pPr>
            <a:r>
              <a:rPr lang="en-US" sz="900" dirty="0">
                <a:solidFill>
                  <a:schemeClr val="tx1"/>
                </a:solidFill>
              </a:rPr>
              <a:t>Secondary prevention </a:t>
            </a:r>
            <a:r>
              <a:rPr lang="en-CA" sz="900" dirty="0">
                <a:solidFill>
                  <a:schemeClr val="tx1"/>
                </a:solidFill>
                <a:latin typeface="Verdana" panose="020B0604030504040204" pitchFamily="34" charset="0"/>
                <a:ea typeface="Verdana" panose="020B0604030504040204" pitchFamily="34" charset="0"/>
              </a:rPr>
              <a:t>relates to activities that</a:t>
            </a:r>
            <a:r>
              <a:rPr lang="en-US" sz="900" dirty="0">
                <a:solidFill>
                  <a:schemeClr val="tx1"/>
                </a:solidFill>
              </a:rPr>
              <a:t>:</a:t>
            </a:r>
          </a:p>
          <a:p>
            <a:pPr marL="171365" lvl="0" indent="-171427">
              <a:buClr>
                <a:schemeClr val="dk1"/>
              </a:buClr>
              <a:buSzPts val="1200"/>
              <a:buFont typeface="Arial" panose="020B0604020202020204" pitchFamily="34" charset="0"/>
              <a:buChar char="•"/>
            </a:pPr>
            <a:endParaRPr lang="en-US" sz="900" dirty="0">
              <a:solidFill>
                <a:schemeClr val="tx1"/>
              </a:solidFill>
            </a:endParaRPr>
          </a:p>
          <a:p>
            <a:pPr marL="285750" marR="0" indent="-285750" algn="l" rtl="0">
              <a:lnSpc>
                <a:spcPct val="100000"/>
              </a:lnSpc>
              <a:spcBef>
                <a:spcPts val="0"/>
              </a:spcBef>
              <a:spcAft>
                <a:spcPts val="0"/>
              </a:spcAft>
              <a:buClr>
                <a:srgbClr val="000000"/>
              </a:buClr>
              <a:buFont typeface="Arial" panose="020B0604020202020204" pitchFamily="34" charset="0"/>
              <a:buChar char="•"/>
            </a:pPr>
            <a:r>
              <a:rPr lang="en-US" sz="900" b="0" i="0" u="none" strike="noStrike" cap="none" dirty="0">
                <a:solidFill>
                  <a:schemeClr val="dk1"/>
                </a:solidFill>
                <a:latin typeface="Aptos" panose="020B0004020202020204" pitchFamily="34" charset="0"/>
                <a:ea typeface="Calibri"/>
                <a:cs typeface="Calibri"/>
                <a:sym typeface="Arial"/>
              </a:rPr>
              <a:t>Address issues at an early stage for specific groups or at-risk populations.</a:t>
            </a:r>
          </a:p>
          <a:p>
            <a:pPr marL="285750" marR="0" indent="-285750" algn="l" rtl="0">
              <a:lnSpc>
                <a:spcPct val="100000"/>
              </a:lnSpc>
              <a:spcBef>
                <a:spcPts val="0"/>
              </a:spcBef>
              <a:spcAft>
                <a:spcPts val="0"/>
              </a:spcAft>
              <a:buClr>
                <a:srgbClr val="000000"/>
              </a:buClr>
              <a:buFont typeface="Arial" panose="020B0604020202020204" pitchFamily="34" charset="0"/>
              <a:buChar char="•"/>
            </a:pPr>
            <a:r>
              <a:rPr lang="en-US" sz="900" b="0" i="0" u="none" strike="noStrike" cap="none" dirty="0">
                <a:solidFill>
                  <a:schemeClr val="dk1"/>
                </a:solidFill>
                <a:latin typeface="Aptos" panose="020B0004020202020204" pitchFamily="34" charset="0"/>
                <a:ea typeface="Calibri"/>
                <a:cs typeface="Calibri"/>
                <a:sym typeface="Arial"/>
              </a:rPr>
              <a:t>Strengthen the capacity of individuals and communities to prevent or reduce risk factors and build resilience.</a:t>
            </a:r>
          </a:p>
          <a:p>
            <a:pPr marL="285750" marR="0" indent="-285750" algn="l" rtl="0">
              <a:lnSpc>
                <a:spcPct val="100000"/>
              </a:lnSpc>
              <a:spcBef>
                <a:spcPts val="0"/>
              </a:spcBef>
              <a:spcAft>
                <a:spcPts val="0"/>
              </a:spcAft>
              <a:buClr>
                <a:srgbClr val="000000"/>
              </a:buClr>
              <a:buFont typeface="Arial" panose="020B0604020202020204" pitchFamily="34" charset="0"/>
              <a:buChar char="•"/>
            </a:pPr>
            <a:r>
              <a:rPr lang="en-US" sz="900" b="0" i="0" u="none" strike="noStrike" cap="none" dirty="0">
                <a:solidFill>
                  <a:schemeClr val="dk1"/>
                </a:solidFill>
                <a:latin typeface="Aptos" panose="020B0004020202020204" pitchFamily="34" charset="0"/>
                <a:ea typeface="Calibri"/>
                <a:cs typeface="Calibri"/>
                <a:sym typeface="Arial"/>
              </a:rPr>
              <a:t>Can include connecting those in need with appropriate resources and skill development.</a:t>
            </a:r>
            <a:endParaRPr lang="en-CA" sz="900" b="0" i="0" u="none" strike="noStrike" cap="none" dirty="0">
              <a:solidFill>
                <a:schemeClr val="dk1"/>
              </a:solidFill>
              <a:latin typeface="Aptos" panose="020B0004020202020204" pitchFamily="34" charset="0"/>
              <a:ea typeface="Calibri"/>
              <a:cs typeface="Calibri"/>
              <a:sym typeface="Arial"/>
            </a:endParaRPr>
          </a:p>
          <a:p>
            <a:pPr marL="171365" lvl="0" indent="-171427">
              <a:buClr>
                <a:schemeClr val="dk1"/>
              </a:buClr>
              <a:buSzPts val="1200"/>
              <a:buFont typeface="Arial" panose="020B0604020202020204" pitchFamily="34" charset="0"/>
              <a:buChar char="•"/>
            </a:pPr>
            <a:endParaRPr lang="en-US" sz="900" dirty="0">
              <a:solidFill>
                <a:schemeClr val="tx1"/>
              </a:solidFill>
            </a:endParaRPr>
          </a:p>
          <a:p>
            <a:pPr marL="171365" lvl="0" indent="-171427">
              <a:buClr>
                <a:schemeClr val="dk1"/>
              </a:buClr>
              <a:buSzPts val="1200"/>
              <a:buFont typeface="Arial" panose="020B0604020202020204" pitchFamily="34" charset="0"/>
              <a:buChar char="•"/>
            </a:pPr>
            <a:r>
              <a:rPr lang="en-US" sz="900" dirty="0">
                <a:solidFill>
                  <a:schemeClr val="tx1"/>
                </a:solidFill>
              </a:rPr>
              <a:t>Finally, tertiary prevention activities, which are considered out of scope for FCSS programs are activities that:</a:t>
            </a:r>
          </a:p>
          <a:p>
            <a:pPr marL="171365" lvl="0" indent="-171427">
              <a:buClr>
                <a:schemeClr val="dk1"/>
              </a:buClr>
              <a:buSzPts val="1200"/>
              <a:buFont typeface="Arial" panose="020B0604020202020204" pitchFamily="34" charset="0"/>
              <a:buChar char="•"/>
            </a:pPr>
            <a:endParaRPr lang="en-US" sz="900" dirty="0">
              <a:solidFill>
                <a:schemeClr val="tx1"/>
              </a:solidFill>
            </a:endParaRPr>
          </a:p>
          <a:p>
            <a:pPr marL="285750" marR="0" indent="-285750" algn="l" rtl="0">
              <a:lnSpc>
                <a:spcPct val="100000"/>
              </a:lnSpc>
              <a:spcBef>
                <a:spcPts val="0"/>
              </a:spcBef>
              <a:spcAft>
                <a:spcPts val="0"/>
              </a:spcAft>
              <a:buClr>
                <a:srgbClr val="000000"/>
              </a:buClr>
              <a:buFont typeface="Arial" panose="020B0604020202020204" pitchFamily="34" charset="0"/>
              <a:buChar char="•"/>
            </a:pPr>
            <a:r>
              <a:rPr lang="en-US" sz="900" b="0" i="0" u="none" strike="noStrike" cap="none" dirty="0">
                <a:solidFill>
                  <a:schemeClr val="dk1"/>
                </a:solidFill>
                <a:latin typeface="Aptos" panose="020B0004020202020204" pitchFamily="34" charset="0"/>
                <a:ea typeface="Calibri"/>
                <a:cs typeface="Calibri"/>
                <a:sym typeface="Arial"/>
              </a:rPr>
              <a:t>Address immediate needs with intent to prevent long-term impacts.</a:t>
            </a:r>
          </a:p>
          <a:p>
            <a:pPr marL="285750" marR="0" indent="-285750" algn="l" rtl="0">
              <a:lnSpc>
                <a:spcPct val="100000"/>
              </a:lnSpc>
              <a:spcBef>
                <a:spcPts val="0"/>
              </a:spcBef>
              <a:spcAft>
                <a:spcPts val="0"/>
              </a:spcAft>
              <a:buClr>
                <a:srgbClr val="000000"/>
              </a:buClr>
              <a:buFont typeface="Arial" panose="020B0604020202020204" pitchFamily="34" charset="0"/>
              <a:buChar char="•"/>
            </a:pPr>
            <a:r>
              <a:rPr lang="en-US" sz="900" b="0" i="0" u="none" strike="noStrike" cap="none" dirty="0">
                <a:solidFill>
                  <a:schemeClr val="dk1"/>
                </a:solidFill>
                <a:latin typeface="Aptos" panose="020B0004020202020204" pitchFamily="34" charset="0"/>
                <a:ea typeface="Calibri"/>
                <a:cs typeface="Calibri"/>
                <a:sym typeface="Arial"/>
              </a:rPr>
              <a:t>Support individuals or groups already affected by social issues by providing direct services.</a:t>
            </a:r>
          </a:p>
          <a:p>
            <a:pPr marL="285750" marR="0" indent="-285750" algn="l" rtl="0">
              <a:lnSpc>
                <a:spcPct val="100000"/>
              </a:lnSpc>
              <a:spcBef>
                <a:spcPts val="0"/>
              </a:spcBef>
              <a:spcAft>
                <a:spcPts val="0"/>
              </a:spcAft>
              <a:buClr>
                <a:srgbClr val="000000"/>
              </a:buClr>
              <a:buFont typeface="Arial" panose="020B0604020202020204" pitchFamily="34" charset="0"/>
              <a:buChar char="•"/>
            </a:pPr>
            <a:r>
              <a:rPr lang="en-US" sz="900" b="0" i="0" u="none" strike="noStrike" cap="none" dirty="0">
                <a:solidFill>
                  <a:schemeClr val="dk1"/>
                </a:solidFill>
                <a:latin typeface="Aptos" panose="020B0004020202020204" pitchFamily="34" charset="0"/>
                <a:ea typeface="Calibri"/>
                <a:cs typeface="Calibri"/>
                <a:sym typeface="Arial"/>
              </a:rPr>
              <a:t>Can include direct assistance such as food, clothing and shelter. </a:t>
            </a:r>
            <a:endParaRPr lang="en-CA" sz="900" b="0" i="0" u="none" strike="noStrike" cap="none" dirty="0">
              <a:solidFill>
                <a:schemeClr val="dk1"/>
              </a:solidFill>
              <a:latin typeface="Aptos" panose="020B0004020202020204" pitchFamily="34" charset="0"/>
              <a:ea typeface="Calibri"/>
              <a:cs typeface="Calibri"/>
              <a:sym typeface="Arial"/>
            </a:endParaRPr>
          </a:p>
          <a:p>
            <a:pPr marL="171365" lvl="0" indent="-171427">
              <a:buClr>
                <a:schemeClr val="dk1"/>
              </a:buClr>
              <a:buSzPts val="1200"/>
              <a:buFont typeface="Arial" panose="020B0604020202020204" pitchFamily="34" charset="0"/>
              <a:buChar char="•"/>
            </a:pPr>
            <a:endParaRPr lang="en-US" sz="900" dirty="0">
              <a:solidFill>
                <a:schemeClr val="tx1"/>
              </a:solidFill>
            </a:endParaRPr>
          </a:p>
          <a:p>
            <a:pPr marL="171365" lvl="0" indent="-171427">
              <a:buClr>
                <a:schemeClr val="dk1"/>
              </a:buClr>
              <a:buSzPts val="1200"/>
              <a:buFont typeface="Arial" panose="020B0604020202020204" pitchFamily="34" charset="0"/>
              <a:buChar char="•"/>
            </a:pPr>
            <a:r>
              <a:rPr lang="en-US" sz="900" dirty="0">
                <a:solidFill>
                  <a:schemeClr val="tx1"/>
                </a:solidFill>
              </a:rPr>
              <a:t>As a reminder, activities that offer direct assistance (such as food, closing, shelter) cannot use FCSS funding, unless they have been granted permission by the Minster of Assisted Living and Social Services in an emergency or during a public health emergency.</a:t>
            </a:r>
          </a:p>
          <a:p>
            <a:pPr marL="171365" lvl="0" indent="-171427">
              <a:buClr>
                <a:schemeClr val="dk1"/>
              </a:buClr>
              <a:buSzPts val="1200"/>
              <a:buFont typeface="Arial" panose="020B0604020202020204" pitchFamily="34" charset="0"/>
              <a:buChar char="•"/>
            </a:pPr>
            <a:endParaRPr lang="en-US" sz="900" dirty="0">
              <a:solidFill>
                <a:schemeClr val="tx1"/>
              </a:solidFill>
            </a:endParaRPr>
          </a:p>
          <a:p>
            <a:pPr marL="171365" marR="0" lvl="0" indent="-171427"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900" dirty="0">
                <a:solidFill>
                  <a:schemeClr val="tx1"/>
                </a:solidFill>
                <a:latin typeface="Verdana" panose="020B0604030504040204" pitchFamily="34" charset="0"/>
                <a:ea typeface="Verdana" panose="020B0604030504040204" pitchFamily="34" charset="0"/>
              </a:rPr>
              <a:t>If you have difficulty categorizing your activity as either primary or secondary prevention for your activities, please contact the FCSS provincial team by phone or email for assistance.</a:t>
            </a:r>
            <a:endParaRPr lang="en-US" sz="900" dirty="0">
              <a:solidFill>
                <a:schemeClr val="tx1"/>
              </a:solidFill>
            </a:endParaRPr>
          </a:p>
        </p:txBody>
      </p:sp>
      <p:sp>
        <p:nvSpPr>
          <p:cNvPr id="291" name="Google Shape;291;p17:notes">
            <a:extLst>
              <a:ext uri="{FF2B5EF4-FFF2-40B4-BE49-F238E27FC236}">
                <a16:creationId xmlns:a16="http://schemas.microsoft.com/office/drawing/2014/main" id="{D30F51C3-F88E-6F5E-8BB7-F65F9C7C82ED}"/>
              </a:ext>
            </a:extLst>
          </p:cNvPr>
          <p:cNvSpPr txBox="1">
            <a:spLocks noGrp="1"/>
          </p:cNvSpPr>
          <p:nvPr>
            <p:ph type="sldNum" idx="12"/>
          </p:nvPr>
        </p:nvSpPr>
        <p:spPr>
          <a:xfrm>
            <a:off x="3978639" y="8841963"/>
            <a:ext cx="3043264" cy="465035"/>
          </a:xfrm>
          <a:prstGeom prst="rect">
            <a:avLst/>
          </a:prstGeom>
          <a:noFill/>
          <a:ln>
            <a:noFill/>
          </a:ln>
        </p:spPr>
        <p:txBody>
          <a:bodyPr spcFirstLastPara="1" wrap="square" lIns="91413" tIns="45693" rIns="91413" bIns="45693" anchor="b" anchorCtr="0">
            <a:noAutofit/>
          </a:bodyPr>
          <a:lstStyle/>
          <a:p>
            <a:pPr algn="r"/>
            <a:fld id="{00000000-1234-1234-1234-123412341234}" type="slidenum">
              <a:rPr lang="en-US"/>
              <a:pPr algn="r"/>
              <a:t>46</a:t>
            </a:fld>
            <a:endParaRPr/>
          </a:p>
        </p:txBody>
      </p:sp>
    </p:spTree>
    <p:extLst>
      <p:ext uri="{BB962C8B-B14F-4D97-AF65-F5344CB8AC3E}">
        <p14:creationId xmlns:p14="http://schemas.microsoft.com/office/powerpoint/2010/main" val="1727572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sz="1200" dirty="0">
                <a:latin typeface="Verdana" panose="020B0604030504040204" pitchFamily="34" charset="0"/>
                <a:ea typeface="Verdana" panose="020B0604030504040204" pitchFamily="34" charset="0"/>
              </a:rPr>
              <a:t>Welcome to Module 4.</a:t>
            </a:r>
          </a:p>
          <a:p>
            <a:pPr marL="228600" indent="0">
              <a:buFont typeface="Arial" panose="020B0604020202020204" pitchFamily="34" charset="0"/>
              <a:buNone/>
            </a:pPr>
            <a:endParaRPr lang="en-CA"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CA" sz="1200" dirty="0">
                <a:latin typeface="Verdana" panose="020B0604030504040204" pitchFamily="34" charset="0"/>
                <a:ea typeface="Verdana" panose="020B0604030504040204" pitchFamily="34" charset="0"/>
              </a:rPr>
              <a:t>This module is intended to provide you with an understanding of prevention strategies and outline how they tie into the new reporting process. </a:t>
            </a:r>
          </a:p>
          <a:p>
            <a:pPr marL="228600" indent="0">
              <a:buFont typeface="Arial" panose="020B0604020202020204" pitchFamily="34" charset="0"/>
              <a:buNone/>
            </a:pPr>
            <a:endParaRPr lang="en-US" b="0" dirty="0"/>
          </a:p>
          <a:p>
            <a:pPr>
              <a:buFont typeface="Arial" panose="020B0604020202020204" pitchFamily="34" charset="0"/>
              <a:buChar char="•"/>
            </a:pPr>
            <a:r>
              <a:rPr lang="en-US" b="0" dirty="0"/>
              <a:t>As mentioned in module 3, you will start by categorizing the activity, and then choosing a type and sub-type, where applicable.</a:t>
            </a:r>
          </a:p>
          <a:p>
            <a:pPr>
              <a:buFont typeface="Arial" panose="020B0604020202020204" pitchFamily="34" charset="0"/>
              <a:buChar char="•"/>
            </a:pPr>
            <a:endParaRPr lang="en-US" b="0" dirty="0"/>
          </a:p>
          <a:p>
            <a:pPr>
              <a:buFont typeface="Arial" panose="020B0604020202020204" pitchFamily="34" charset="0"/>
              <a:buChar char="•"/>
            </a:pPr>
            <a:r>
              <a:rPr lang="en-US" b="0" dirty="0"/>
              <a:t>Then, you will select the level or prevention, either primary or secondary, that aligns best with your activity.</a:t>
            </a:r>
          </a:p>
          <a:p>
            <a:pPr>
              <a:buFont typeface="Arial" panose="020B0604020202020204" pitchFamily="34" charset="0"/>
              <a:buChar char="•"/>
            </a:pPr>
            <a:endParaRPr lang="en-US" b="0" dirty="0"/>
          </a:p>
          <a:p>
            <a:pPr>
              <a:buFont typeface="Arial" panose="020B0604020202020204" pitchFamily="34" charset="0"/>
              <a:buChar char="•"/>
            </a:pPr>
            <a:r>
              <a:rPr lang="en-US" b="0" dirty="0"/>
              <a:t>In this module, we build on activity categorization and the levels of prevention by identifying at least one prevention strategy for each activity.</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33872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As a reminder, there are six different prevention strategies:</a:t>
            </a:r>
          </a:p>
          <a:p>
            <a:pPr marL="628627" lvl="1"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List all strategies in order (top left to right to bottom)</a:t>
            </a:r>
          </a:p>
          <a:p>
            <a:pPr marL="171427"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As mentioned in module two, prevention strategies are the things that programs do to enhance protective factors.</a:t>
            </a:r>
          </a:p>
          <a:p>
            <a:pPr marL="0" indent="0">
              <a:buClr>
                <a:schemeClr val="dk1"/>
              </a:buClr>
              <a:buSzPts val="1600"/>
              <a:buFont typeface="Arial" panose="020B0604020202020204" pitchFamily="34" charset="0"/>
              <a:buNone/>
            </a:pPr>
            <a:endParaRPr lang="en-CA"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For your reference, these strategies are listed on </a:t>
            </a:r>
            <a:r>
              <a:rPr lang="en-CA" sz="1200" b="1" dirty="0">
                <a:latin typeface="Verdana" panose="020B0604030504040204" pitchFamily="34" charset="0"/>
                <a:ea typeface="Verdana" panose="020B0604030504040204" pitchFamily="34" charset="0"/>
              </a:rPr>
              <a:t>page 13 </a:t>
            </a:r>
            <a:r>
              <a:rPr lang="en-CA" sz="1200" dirty="0">
                <a:latin typeface="Verdana" panose="020B0604030504040204" pitchFamily="34" charset="0"/>
                <a:ea typeface="Verdana" panose="020B0604030504040204" pitchFamily="34" charset="0"/>
              </a:rPr>
              <a:t>of the training package. </a:t>
            </a:r>
          </a:p>
          <a:p>
            <a:pPr marL="171427"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0" indent="0">
              <a:buClr>
                <a:schemeClr val="dk1"/>
              </a:buClr>
              <a:buSzPts val="1600"/>
            </a:pPr>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43015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When selecting prevention strategies within the new reporting:</a:t>
            </a:r>
          </a:p>
          <a:p>
            <a:pPr marL="628627" lvl="1"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you will be asked to identify what prevention strategies best align with your programs, community events, and community development and capacity building activities.</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As you have likely noticed on the slide, you will not be asked to link them to information and referral activities at this time.</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When you are inputting your annual report into the FCSS online system at the end of each year, you will be asked to select the prevention strategy (or strategies) that best fit your activity goals.</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You are required to choose at least one prevention strategy; however, you can select multiple strategies if they align with your activity.</a:t>
            </a:r>
          </a:p>
          <a:p>
            <a:pPr marL="0" indent="0">
              <a:buClr>
                <a:schemeClr val="dk1"/>
              </a:buClr>
              <a:buSzPts val="1600"/>
              <a:buFont typeface="Arial" panose="020B0604020202020204" pitchFamily="34" charset="0"/>
              <a:buNone/>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dirty="0"/>
              <a:t>Although you can select all of the prevention strategies, on average we imagine that you would choose between two and four prevention strategies</a:t>
            </a:r>
            <a:endParaRPr lang="en-US" sz="12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5678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Welcome to module 1.</a:t>
            </a:r>
          </a:p>
          <a:p>
            <a:pPr>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Before getting into the new reporting requirements, we will take some time to learn about the accountabilities within the FCSS program, and highlight some key milestones associated with the new reporting framework.</a:t>
            </a:r>
          </a:p>
          <a:p>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51948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9996" indent="-171427">
              <a:buSzPct val="100000"/>
              <a:buFont typeface="Arial" panose="020B0604020202020204" pitchFamily="34" charset="0"/>
              <a:buChar char="•"/>
            </a:pPr>
            <a:r>
              <a:rPr lang="en-US" sz="900" dirty="0">
                <a:latin typeface="Verdana" panose="020B0604030504040204" pitchFamily="34" charset="0"/>
                <a:ea typeface="Verdana" panose="020B0604030504040204" pitchFamily="34" charset="0"/>
              </a:rPr>
              <a:t>Let us go through an example of how you will put this into practice.</a:t>
            </a:r>
          </a:p>
          <a:p>
            <a:pPr marL="228569" indent="0">
              <a:buSzPct val="100000"/>
              <a:buFont typeface="Arial" panose="020B0604020202020204" pitchFamily="34" charset="0"/>
              <a:buNone/>
            </a:pPr>
            <a:endParaRPr lang="en-US" sz="900"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US" sz="900" dirty="0">
                <a:latin typeface="Verdana" panose="020B0604030504040204" pitchFamily="34" charset="0"/>
                <a:ea typeface="Verdana" panose="020B0604030504040204" pitchFamily="34" charset="0"/>
              </a:rPr>
              <a:t>Before proceeding to this activity, make sure you have read the program description for case study #1, so you are able to select the prevention strategy (or strategies) that fit best.</a:t>
            </a:r>
          </a:p>
          <a:p>
            <a:pPr marL="399996" indent="-171427">
              <a:buSzPct val="100000"/>
              <a:buFont typeface="Arial" panose="020B0604020202020204" pitchFamily="34" charset="0"/>
              <a:buChar char="•"/>
            </a:pPr>
            <a:endParaRPr lang="en-US" sz="900"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US" sz="900" dirty="0">
                <a:latin typeface="Verdana" panose="020B0604030504040204" pitchFamily="34" charset="0"/>
                <a:ea typeface="Verdana" panose="020B0604030504040204" pitchFamily="34" charset="0"/>
              </a:rPr>
              <a:t>We will also build on what we learned in module 3 by categorizing the case study activities and looking at any relevant types or subtypes.</a:t>
            </a:r>
          </a:p>
          <a:p>
            <a:pPr marL="399996" indent="-171427">
              <a:buSzPct val="100000"/>
              <a:buFont typeface="Arial" panose="020B0604020202020204" pitchFamily="34" charset="0"/>
              <a:buChar char="•"/>
            </a:pPr>
            <a:endParaRPr lang="en-US" sz="900"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US" sz="900" dirty="0">
                <a:latin typeface="Verdana" panose="020B0604030504040204" pitchFamily="34" charset="0"/>
                <a:ea typeface="Verdana" panose="020B0604030504040204" pitchFamily="34" charset="0"/>
              </a:rPr>
              <a:t>Feel free to use the worksheet on </a:t>
            </a:r>
            <a:r>
              <a:rPr lang="en-US" sz="900" b="1" dirty="0">
                <a:latin typeface="Verdana" panose="020B0604030504040204" pitchFamily="34" charset="0"/>
                <a:ea typeface="Verdana" panose="020B0604030504040204" pitchFamily="34" charset="0"/>
              </a:rPr>
              <a:t>page 33 </a:t>
            </a:r>
            <a:r>
              <a:rPr lang="en-US" sz="900" dirty="0">
                <a:latin typeface="Verdana" panose="020B0604030504040204" pitchFamily="34" charset="0"/>
                <a:ea typeface="Verdana" panose="020B0604030504040204" pitchFamily="34" charset="0"/>
              </a:rPr>
              <a:t>of the training package if you want to have a physical worksheet to use.</a:t>
            </a:r>
          </a:p>
          <a:p>
            <a:pPr marL="399996" indent="-171427">
              <a:buSzPct val="100000"/>
              <a:buFont typeface="Arial" panose="020B0604020202020204" pitchFamily="34" charset="0"/>
              <a:buChar char="•"/>
            </a:pPr>
            <a:endParaRPr lang="en-US" sz="900" dirty="0">
              <a:latin typeface="Verdana" panose="020B0604030504040204" pitchFamily="34" charset="0"/>
              <a:ea typeface="Verdana" panose="020B0604030504040204" pitchFamily="34" charset="0"/>
            </a:endParaRPr>
          </a:p>
          <a:p>
            <a:pPr marL="857196" lvl="1" indent="-171427">
              <a:buSzPct val="100000"/>
              <a:buFont typeface="Arial" panose="020B0604020202020204" pitchFamily="34" charset="0"/>
              <a:buChar char="•"/>
            </a:pPr>
            <a:r>
              <a:rPr lang="en-US" sz="900" dirty="0">
                <a:latin typeface="Verdana" panose="020B0604030504040204" pitchFamily="34" charset="0"/>
                <a:ea typeface="Verdana" panose="020B0604030504040204" pitchFamily="34" charset="0"/>
              </a:rPr>
              <a:t>As a reminder:</a:t>
            </a:r>
          </a:p>
          <a:p>
            <a:pPr marL="1314396" lvl="2" indent="-171427">
              <a:buSzPct val="100000"/>
              <a:buFont typeface="Arial" panose="020B0604020202020204" pitchFamily="34" charset="0"/>
              <a:buChar char="•"/>
            </a:pPr>
            <a:r>
              <a:rPr lang="en-US" sz="900" dirty="0">
                <a:latin typeface="Verdana" panose="020B0604030504040204" pitchFamily="34" charset="0"/>
                <a:ea typeface="Verdana" panose="020B0604030504040204" pitchFamily="34" charset="0"/>
              </a:rPr>
              <a:t>you can reference the prevention strategies list on </a:t>
            </a:r>
            <a:r>
              <a:rPr lang="en-US" sz="900" b="1" dirty="0">
                <a:latin typeface="Verdana" panose="020B0604030504040204" pitchFamily="34" charset="0"/>
                <a:ea typeface="Verdana" panose="020B0604030504040204" pitchFamily="34" charset="0"/>
              </a:rPr>
              <a:t>page 13</a:t>
            </a:r>
          </a:p>
          <a:p>
            <a:pPr marL="1314396" lvl="2" indent="-171427">
              <a:buSzPct val="100000"/>
              <a:buFont typeface="Arial" panose="020B0604020202020204" pitchFamily="34" charset="0"/>
              <a:buChar char="•"/>
            </a:pPr>
            <a:r>
              <a:rPr lang="en-US" sz="900" dirty="0">
                <a:latin typeface="Verdana" panose="020B0604030504040204" pitchFamily="34" charset="0"/>
                <a:ea typeface="Verdana" panose="020B0604030504040204" pitchFamily="34" charset="0"/>
              </a:rPr>
              <a:t>The activity categorization chart and descriptions are on </a:t>
            </a:r>
            <a:r>
              <a:rPr lang="en-US" sz="900" b="1" dirty="0">
                <a:latin typeface="Verdana" panose="020B0604030504040204" pitchFamily="34" charset="0"/>
                <a:ea typeface="Verdana" panose="020B0604030504040204" pitchFamily="34" charset="0"/>
              </a:rPr>
              <a:t>pages 14 through 21</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50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5140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9996" indent="-171427" defTabSz="914276">
              <a:buSzPct val="100000"/>
              <a:buFont typeface="Arial" panose="020B0604020202020204" pitchFamily="34" charset="0"/>
              <a:buChar char="•"/>
              <a:defRPr/>
            </a:pPr>
            <a:r>
              <a:rPr lang="en-CA" sz="1200" dirty="0">
                <a:latin typeface="Verdana" panose="020B0604030504040204" pitchFamily="34" charset="0"/>
                <a:ea typeface="Verdana" panose="020B0604030504040204" pitchFamily="34" charset="0"/>
              </a:rPr>
              <a:t>Let us dive into a case study example to apply our knowledge.</a:t>
            </a:r>
          </a:p>
          <a:p>
            <a:pPr marL="399996" indent="-171427" defTabSz="914276">
              <a:buSzPct val="100000"/>
              <a:buFont typeface="Arial" panose="020B0604020202020204" pitchFamily="34" charset="0"/>
              <a:buChar char="•"/>
              <a:defRPr/>
            </a:pPr>
            <a:endParaRPr lang="en-CA" sz="1200" dirty="0">
              <a:latin typeface="Verdana" panose="020B0604030504040204" pitchFamily="34" charset="0"/>
              <a:ea typeface="Verdana" panose="020B0604030504040204" pitchFamily="34" charset="0"/>
            </a:endParaRPr>
          </a:p>
          <a:p>
            <a:pPr marL="399996" indent="-171427" defTabSz="914276">
              <a:buSzPct val="100000"/>
              <a:buFont typeface="Arial" panose="020B0604020202020204" pitchFamily="34" charset="0"/>
              <a:buChar char="•"/>
              <a:defRPr/>
            </a:pPr>
            <a:r>
              <a:rPr lang="en-CA" sz="1200" dirty="0">
                <a:latin typeface="Verdana" panose="020B0604030504040204" pitchFamily="34" charset="0"/>
                <a:ea typeface="Verdana" panose="020B0604030504040204" pitchFamily="34" charset="0"/>
              </a:rPr>
              <a:t>This activity is a </a:t>
            </a:r>
            <a:r>
              <a:rPr lang="en-US" sz="1200" dirty="0">
                <a:latin typeface="Verdana" panose="020B0604030504040204" pitchFamily="34" charset="0"/>
                <a:ea typeface="Verdana" panose="020B0604030504040204" pitchFamily="34" charset="0"/>
              </a:rPr>
              <a:t>six-week after-school program at the park for participants in grades 1 through 6. </a:t>
            </a:r>
          </a:p>
          <a:p>
            <a:pPr marL="399996" indent="-171427" defTabSz="914276">
              <a:buSzPct val="100000"/>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399996" indent="-171427" defTabSz="914276">
              <a:buSzPct val="100000"/>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The programming goal is to bring children together to interact and make connections with each other while enjoying the outdoors</a:t>
            </a:r>
          </a:p>
          <a:p>
            <a:pPr marL="399996" indent="-171427" defTabSz="914276">
              <a:buSzPct val="100000"/>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399996" indent="-171427" defTabSz="914276">
              <a:buSzPct val="100000"/>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First let us select the relevant activity category, type, and subtype.</a:t>
            </a:r>
          </a:p>
          <a:p>
            <a:pPr marL="399996" indent="-171427" defTabSz="914276">
              <a:buSzPct val="100000"/>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399996" indent="-171427" defTabSz="914276">
              <a:buSzPct val="100000"/>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Secondly, let us identify the relevant prevention strategy or strategies.</a:t>
            </a:r>
          </a:p>
          <a:p>
            <a:pPr marL="399996" indent="-171427" defTabSz="914276">
              <a:buSzPct val="100000"/>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399996" indent="-171427" defTabSz="914276">
              <a:buSzPct val="100000"/>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You may pause the video here if you want to write the answers down before you continue.</a:t>
            </a:r>
          </a:p>
          <a:p>
            <a:pPr marL="399996" indent="-171427" defTabSz="914276">
              <a:buSzPct val="100000"/>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399996" indent="-171427" defTabSz="914276">
              <a:buSzPct val="100000"/>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Okay - now, let us go to the answers on the next slide to check our work.</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51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49317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69" indent="0"/>
            <a:r>
              <a:rPr lang="en-CA" sz="1200" b="1" dirty="0">
                <a:latin typeface="Verdana" panose="020B0604030504040204" pitchFamily="34" charset="0"/>
                <a:ea typeface="Verdana" panose="020B0604030504040204" pitchFamily="34" charset="0"/>
              </a:rPr>
              <a:t>For activity categories we selected: </a:t>
            </a:r>
          </a:p>
          <a:p>
            <a:pPr marL="228569" indent="0"/>
            <a:endParaRPr lang="en-CA" sz="1200" b="1"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That this was a program.</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The type being “Healthy Relationship Programs”</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And the sub-type being “School-Aged Healthy Relationship Programs” </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We selected this as a program because it is a re-occurring service offered to community members. </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The focus of the program is to help children build connections, so they type can be a relationship-based program. This is why the possible types and subtypes focus on building relationships. </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228569" indent="0"/>
            <a:r>
              <a:rPr lang="en-CA" sz="1200" b="1" dirty="0">
                <a:latin typeface="Verdana" panose="020B0604030504040204" pitchFamily="34" charset="0"/>
                <a:ea typeface="Verdana" panose="020B0604030504040204" pitchFamily="34" charset="0"/>
              </a:rPr>
              <a:t>For this example, the prevention strategies we selected were: </a:t>
            </a:r>
          </a:p>
          <a:p>
            <a:pPr marL="228569" indent="0"/>
            <a:endParaRPr lang="en-CA" sz="1200"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#2, Foster a sense of belonging AND </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#6, develop and strengthen skills that build resilience </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We identified two possible prevention strategies for this case because this after school program can both foster a sense of belonging and help children develop a sense of self and social skills. </a:t>
            </a:r>
          </a:p>
          <a:p>
            <a:pPr marL="399996" indent="-171427">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228569" indent="0">
              <a:buSzPct val="100000"/>
              <a:buFont typeface="Arial" panose="020B0604020202020204" pitchFamily="34" charset="0"/>
              <a:buNone/>
            </a:pPr>
            <a:endParaRPr lang="en-US" sz="1200" dirty="0">
              <a:latin typeface="Verdana" panose="020B0604030504040204" pitchFamily="34" charset="0"/>
              <a:ea typeface="Verdana" panose="020B0604030504040204" pitchFamily="34" charset="0"/>
            </a:endParaRPr>
          </a:p>
          <a:p>
            <a:pPr marL="228569" indent="0">
              <a:buSzPct val="100000"/>
              <a:buFont typeface="Arial" panose="020B0604020202020204" pitchFamily="34" charset="0"/>
              <a:buNone/>
            </a:pPr>
            <a:r>
              <a:rPr lang="en-US" sz="1200" b="1" dirty="0">
                <a:latin typeface="Verdana" panose="020B0604030504040204" pitchFamily="34" charset="0"/>
                <a:ea typeface="Verdana" panose="020B0604030504040204" pitchFamily="34" charset="0"/>
              </a:rPr>
              <a:t>Here’s something to note: the program description in this example is somewhat limited in detail. </a:t>
            </a:r>
          </a:p>
          <a:p>
            <a:pPr marL="228569" indent="0">
              <a:buSzPct val="100000"/>
              <a:buFont typeface="Arial" panose="020B0604020202020204" pitchFamily="34" charset="0"/>
              <a:buNone/>
            </a:pPr>
            <a:endParaRPr lang="en-US" sz="1200" b="1"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rPr>
              <a:t>As a result, the prevention strategies you choose may vary. </a:t>
            </a:r>
          </a:p>
          <a:p>
            <a:pPr marL="399996" indent="-171427">
              <a:buSzPct val="1000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399996" marR="0" lvl="0" indent="-171427"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US" sz="1200" dirty="0">
                <a:latin typeface="Verdana" panose="020B0604030504040204" pitchFamily="34" charset="0"/>
                <a:ea typeface="Verdana" panose="020B0604030504040204" pitchFamily="34" charset="0"/>
              </a:rPr>
              <a:t>These are not the only potential answers. </a:t>
            </a:r>
          </a:p>
          <a:p>
            <a:pPr marL="399996" indent="-171427">
              <a:buSzPct val="1000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rPr>
              <a:t>If you were operating this type of program in your community, you would have a clear understanding of your prevention strategies and activity categorizations based on the context of your community.</a:t>
            </a:r>
          </a:p>
          <a:p>
            <a:pPr marL="228569" indent="0">
              <a:buSzPct val="100000"/>
              <a:buFont typeface="Arial" panose="020B0604020202020204" pitchFamily="34" charset="0"/>
              <a:buNone/>
            </a:pPr>
            <a:endParaRPr lang="en-US" sz="1200" dirty="0">
              <a:latin typeface="Verdana" panose="020B0604030504040204" pitchFamily="34" charset="0"/>
              <a:ea typeface="Verdana" panose="020B0604030504040204" pitchFamily="34" charset="0"/>
            </a:endParaRPr>
          </a:p>
          <a:p>
            <a:pPr marL="399996" indent="-171427">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rPr>
              <a:t>In identifying prevention strategies, we are focused on identifying the best fit answer.</a:t>
            </a:r>
            <a:endParaRPr lang="en-CA" sz="12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52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80030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Welcome to Module 5.</a:t>
            </a:r>
          </a:p>
          <a:p>
            <a:pPr>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The purpose of this module is to make sure that you understand the provincial prevention priorities and their relevance to the new reporting process.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53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83445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54" indent="-342854">
              <a:lnSpc>
                <a:spcPct val="107000"/>
              </a:lnSpc>
              <a:buSzPct val="100000"/>
              <a:buFont typeface="Symbol" panose="05050102010706020507" pitchFamily="18" charset="2"/>
              <a:buChar char=""/>
            </a:pPr>
            <a:r>
              <a:rPr lang="en-CA" sz="1200" kern="100" dirty="0">
                <a:latin typeface="Verdana" panose="020B0604030504040204" pitchFamily="34" charset="0"/>
                <a:ea typeface="Verdana" panose="020B0604030504040204" pitchFamily="34" charset="0"/>
                <a:cs typeface="Calibri" panose="020F0502020204030204" pitchFamily="34" charset="0"/>
              </a:rPr>
              <a:t>As mentioned in Module 2, the five provincial prevention priorities highlight they key social issues affecting Albertans.</a:t>
            </a:r>
          </a:p>
          <a:p>
            <a:pPr marL="342854" indent="-342854">
              <a:lnSpc>
                <a:spcPct val="107000"/>
              </a:lnSpc>
              <a:buSzPct val="100000"/>
              <a:buFont typeface="Symbol" panose="05050102010706020507" pitchFamily="18" charset="2"/>
              <a:buChar char=""/>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SzPct val="100000"/>
              <a:buFont typeface="Symbol" panose="05050102010706020507" pitchFamily="18" charset="2"/>
              <a:buChar char=""/>
            </a:pPr>
            <a:r>
              <a:rPr lang="en-CA" sz="1200" b="1" kern="100" dirty="0">
                <a:latin typeface="Verdana" panose="020B0604030504040204" pitchFamily="34" charset="0"/>
                <a:ea typeface="Verdana" panose="020B0604030504040204" pitchFamily="34" charset="0"/>
                <a:cs typeface="Calibri" panose="020F0502020204030204" pitchFamily="34" charset="0"/>
              </a:rPr>
              <a:t>For your reference, page 12 </a:t>
            </a:r>
            <a:r>
              <a:rPr lang="en-CA" sz="1200" kern="100" dirty="0">
                <a:latin typeface="Verdana" panose="020B0604030504040204" pitchFamily="34" charset="0"/>
                <a:ea typeface="Verdana" panose="020B0604030504040204" pitchFamily="34" charset="0"/>
                <a:cs typeface="Calibri" panose="020F0502020204030204" pitchFamily="34" charset="0"/>
              </a:rPr>
              <a:t>of your training package provides additional context around these five priorities, which include: </a:t>
            </a:r>
          </a:p>
          <a:p>
            <a:pPr marL="342854" indent="-342854">
              <a:lnSpc>
                <a:spcPct val="107000"/>
              </a:lnSpc>
              <a:buSzPct val="100000"/>
              <a:buFont typeface="Symbol" panose="05050102010706020507" pitchFamily="18" charset="2"/>
              <a:buChar char=""/>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800054" lvl="1" indent="-342854">
              <a:lnSpc>
                <a:spcPct val="107000"/>
              </a:lnSpc>
              <a:buSzPct val="100000"/>
              <a:buFont typeface="Symbol" panose="05050102010706020507" pitchFamily="18" charset="2"/>
              <a:buChar char=""/>
            </a:pPr>
            <a:r>
              <a:rPr lang="en-CA" sz="1200" kern="100" dirty="0">
                <a:latin typeface="Verdana" panose="020B0604030504040204" pitchFamily="34" charset="0"/>
                <a:ea typeface="Verdana" panose="020B0604030504040204" pitchFamily="34" charset="0"/>
                <a:cs typeface="Calibri" panose="020F0502020204030204" pitchFamily="34" charset="0"/>
              </a:rPr>
              <a:t>Homelessness and housing insecurity </a:t>
            </a:r>
          </a:p>
          <a:p>
            <a:pPr marL="800054" lvl="1" indent="-342854">
              <a:lnSpc>
                <a:spcPct val="107000"/>
              </a:lnSpc>
              <a:buSzPct val="100000"/>
              <a:buFont typeface="Symbol" panose="05050102010706020507" pitchFamily="18" charset="2"/>
              <a:buChar char=""/>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800054" lvl="1" indent="-342854">
              <a:lnSpc>
                <a:spcPct val="107000"/>
              </a:lnSpc>
              <a:buSzPct val="100000"/>
              <a:buFont typeface="Symbol" panose="05050102010706020507" pitchFamily="18" charset="2"/>
              <a:buChar char=""/>
            </a:pPr>
            <a:r>
              <a:rPr lang="en-CA" sz="1200" kern="100" dirty="0">
                <a:latin typeface="Verdana" panose="020B0604030504040204" pitchFamily="34" charset="0"/>
                <a:ea typeface="Verdana" panose="020B0604030504040204" pitchFamily="34" charset="0"/>
                <a:cs typeface="Calibri" panose="020F0502020204030204" pitchFamily="34" charset="0"/>
              </a:rPr>
              <a:t>Mental Health and Addictions </a:t>
            </a:r>
          </a:p>
          <a:p>
            <a:pPr marL="800054" lvl="1" indent="-342854">
              <a:lnSpc>
                <a:spcPct val="107000"/>
              </a:lnSpc>
              <a:buSzPct val="100000"/>
              <a:buFont typeface="Symbol" panose="05050102010706020507" pitchFamily="18" charset="2"/>
              <a:buChar char=""/>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800054" lvl="1" indent="-342854">
              <a:lnSpc>
                <a:spcPct val="107000"/>
              </a:lnSpc>
              <a:buSzPct val="100000"/>
              <a:buFont typeface="Symbol" panose="05050102010706020507" pitchFamily="18" charset="2"/>
              <a:buChar char=""/>
            </a:pPr>
            <a:r>
              <a:rPr lang="en-CA" sz="1200" kern="100" dirty="0">
                <a:latin typeface="Verdana" panose="020B0604030504040204" pitchFamily="34" charset="0"/>
                <a:ea typeface="Verdana" panose="020B0604030504040204" pitchFamily="34" charset="0"/>
                <a:cs typeface="Calibri" panose="020F0502020204030204" pitchFamily="34" charset="0"/>
              </a:rPr>
              <a:t>Employment </a:t>
            </a:r>
          </a:p>
          <a:p>
            <a:pPr marL="800054" lvl="1" indent="-342854">
              <a:lnSpc>
                <a:spcPct val="107000"/>
              </a:lnSpc>
              <a:buSzPct val="100000"/>
              <a:buFont typeface="Symbol" panose="05050102010706020507" pitchFamily="18" charset="2"/>
              <a:buChar char=""/>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800054" lvl="1" indent="-342854">
              <a:lnSpc>
                <a:spcPct val="107000"/>
              </a:lnSpc>
              <a:buSzPct val="100000"/>
              <a:buFont typeface="Symbol" panose="05050102010706020507" pitchFamily="18" charset="2"/>
              <a:buChar char=""/>
            </a:pPr>
            <a:r>
              <a:rPr lang="en-CA" sz="1200" kern="100" dirty="0">
                <a:latin typeface="Verdana" panose="020B0604030504040204" pitchFamily="34" charset="0"/>
                <a:ea typeface="Verdana" panose="020B0604030504040204" pitchFamily="34" charset="0"/>
                <a:cs typeface="Calibri" panose="020F0502020204030204" pitchFamily="34" charset="0"/>
              </a:rPr>
              <a:t>Family and Sexual Violence </a:t>
            </a:r>
          </a:p>
          <a:p>
            <a:pPr marL="800054" lvl="1" indent="-342854">
              <a:lnSpc>
                <a:spcPct val="107000"/>
              </a:lnSpc>
              <a:buSzPct val="100000"/>
              <a:buFont typeface="Symbol" panose="05050102010706020507" pitchFamily="18" charset="2"/>
              <a:buChar char=""/>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800054" lvl="1" indent="-342854">
              <a:lnSpc>
                <a:spcPct val="107000"/>
              </a:lnSpc>
              <a:buSzPct val="100000"/>
              <a:buFont typeface="Symbol" panose="05050102010706020507" pitchFamily="18" charset="2"/>
              <a:buChar char=""/>
            </a:pPr>
            <a:r>
              <a:rPr lang="en-CA" sz="1200" kern="100" dirty="0">
                <a:latin typeface="Verdana" panose="020B0604030504040204" pitchFamily="34" charset="0"/>
                <a:ea typeface="Verdana" panose="020B0604030504040204" pitchFamily="34" charset="0"/>
                <a:cs typeface="Calibri" panose="020F0502020204030204" pitchFamily="34" charset="0"/>
              </a:rPr>
              <a:t>AND</a:t>
            </a:r>
          </a:p>
          <a:p>
            <a:pPr marL="800054" lvl="1" indent="-342854">
              <a:lnSpc>
                <a:spcPct val="107000"/>
              </a:lnSpc>
              <a:buSzPct val="100000"/>
              <a:buFont typeface="Symbol" panose="05050102010706020507" pitchFamily="18" charset="2"/>
              <a:buChar char=""/>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800054" lvl="1" indent="-342854">
              <a:lnSpc>
                <a:spcPct val="107000"/>
              </a:lnSpc>
              <a:buSzPct val="100000"/>
              <a:buFont typeface="Symbol" panose="05050102010706020507" pitchFamily="18" charset="2"/>
              <a:buChar char=""/>
            </a:pPr>
            <a:r>
              <a:rPr lang="en-CA" sz="1200" kern="100" dirty="0">
                <a:latin typeface="Verdana" panose="020B0604030504040204" pitchFamily="34" charset="0"/>
                <a:ea typeface="Verdana" panose="020B0604030504040204" pitchFamily="34" charset="0"/>
                <a:cs typeface="Calibri" panose="020F0502020204030204" pitchFamily="34" charset="0"/>
              </a:rPr>
              <a:t>Aging Well in Community </a:t>
            </a:r>
            <a:endParaRPr lang="en-CA" sz="12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54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1967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1036" indent="-331036">
              <a:lnSpc>
                <a:spcPct val="107000"/>
              </a:lnSpc>
              <a:spcAft>
                <a:spcPts val="772"/>
              </a:spcAft>
              <a:buFont typeface="Symbol" panose="05050102010706020507" pitchFamily="18" charset="2"/>
              <a:buChar char=""/>
              <a:tabLst>
                <a:tab pos="441381" algn="l"/>
              </a:tabLst>
            </a:pPr>
            <a:r>
              <a:rPr lang="en-CA" sz="1200" kern="100" dirty="0">
                <a:latin typeface="Verdana" panose="020B0604030504040204" pitchFamily="34" charset="0"/>
                <a:ea typeface="Verdana" panose="020B0604030504040204" pitchFamily="34" charset="0"/>
                <a:cs typeface="Times New Roman" panose="02020603050405020304" pitchFamily="18" charset="0"/>
              </a:rPr>
              <a:t>In the context of reporting, you will be asked to connect the provincial prevention priorities to three of the four categories of activities including: </a:t>
            </a:r>
          </a:p>
          <a:p>
            <a:pPr marL="717244" lvl="1" indent="-275863">
              <a:lnSpc>
                <a:spcPct val="107000"/>
              </a:lnSpc>
              <a:spcAft>
                <a:spcPts val="772"/>
              </a:spcAft>
              <a:buFont typeface="Symbol" panose="05050102010706020507" pitchFamily="18" charset="2"/>
              <a:buChar char=""/>
              <a:tabLst>
                <a:tab pos="882762" algn="l"/>
              </a:tabLst>
            </a:pPr>
            <a:r>
              <a:rPr lang="en-CA" sz="1200" kern="100" dirty="0">
                <a:latin typeface="Verdana" panose="020B0604030504040204" pitchFamily="34" charset="0"/>
                <a:ea typeface="Verdana" panose="020B0604030504040204" pitchFamily="34" charset="0"/>
                <a:cs typeface="Times New Roman" panose="02020603050405020304" pitchFamily="18" charset="0"/>
              </a:rPr>
              <a:t>Programs </a:t>
            </a:r>
          </a:p>
          <a:p>
            <a:pPr marL="717244" lvl="1" indent="-275863">
              <a:lnSpc>
                <a:spcPct val="107000"/>
              </a:lnSpc>
              <a:spcAft>
                <a:spcPts val="772"/>
              </a:spcAft>
              <a:buFont typeface="Symbol" panose="05050102010706020507" pitchFamily="18" charset="2"/>
              <a:buChar char=""/>
              <a:tabLst>
                <a:tab pos="882762" algn="l"/>
              </a:tabLst>
            </a:pPr>
            <a:r>
              <a:rPr lang="en-CA" sz="1200" kern="100" dirty="0">
                <a:latin typeface="Verdana" panose="020B0604030504040204" pitchFamily="34" charset="0"/>
                <a:ea typeface="Verdana" panose="020B0604030504040204" pitchFamily="34" charset="0"/>
                <a:cs typeface="Times New Roman" panose="02020603050405020304" pitchFamily="18" charset="0"/>
              </a:rPr>
              <a:t>Community events, and </a:t>
            </a:r>
          </a:p>
          <a:p>
            <a:pPr marL="717244" lvl="1" indent="-275863">
              <a:lnSpc>
                <a:spcPct val="107000"/>
              </a:lnSpc>
              <a:spcAft>
                <a:spcPts val="772"/>
              </a:spcAft>
              <a:buFont typeface="Symbol" panose="05050102010706020507" pitchFamily="18" charset="2"/>
              <a:buChar char=""/>
              <a:tabLst>
                <a:tab pos="882762" algn="l"/>
              </a:tabLst>
            </a:pPr>
            <a:r>
              <a:rPr lang="en-CA" sz="1200" kern="100" dirty="0">
                <a:latin typeface="Verdana" panose="020B0604030504040204" pitchFamily="34" charset="0"/>
                <a:ea typeface="Verdana" panose="020B0604030504040204" pitchFamily="34" charset="0"/>
                <a:cs typeface="Times New Roman" panose="02020603050405020304" pitchFamily="18" charset="0"/>
              </a:rPr>
              <a:t>Community development and capacity building   .. </a:t>
            </a:r>
          </a:p>
          <a:p>
            <a:pPr marL="717244" lvl="1" indent="-275863">
              <a:lnSpc>
                <a:spcPct val="107000"/>
              </a:lnSpc>
              <a:spcAft>
                <a:spcPts val="772"/>
              </a:spcAft>
              <a:buFont typeface="Symbol" panose="05050102010706020507" pitchFamily="18" charset="2"/>
              <a:buChar char=""/>
              <a:tabLst>
                <a:tab pos="882762" algn="l"/>
              </a:tabLst>
            </a:pPr>
            <a:endParaRPr lang="en-CA" sz="1200" kern="100" dirty="0">
              <a:latin typeface="Verdana" panose="020B0604030504040204" pitchFamily="34" charset="0"/>
              <a:ea typeface="Verdana" panose="020B0604030504040204" pitchFamily="34" charset="0"/>
              <a:cs typeface="Times New Roman" panose="02020603050405020304" pitchFamily="18" charset="0"/>
            </a:endParaRPr>
          </a:p>
          <a:p>
            <a:pPr marL="717244" lvl="1" indent="-275863">
              <a:lnSpc>
                <a:spcPct val="107000"/>
              </a:lnSpc>
              <a:spcAft>
                <a:spcPts val="772"/>
              </a:spcAft>
              <a:buFont typeface="Symbol" panose="05050102010706020507" pitchFamily="18" charset="2"/>
              <a:buChar char=""/>
              <a:tabLst>
                <a:tab pos="882762" algn="l"/>
              </a:tabLst>
            </a:pPr>
            <a:r>
              <a:rPr lang="en-CA" sz="1200" kern="100" dirty="0">
                <a:latin typeface="Verdana" panose="020B0604030504040204" pitchFamily="34" charset="0"/>
                <a:ea typeface="Verdana" panose="020B0604030504040204" pitchFamily="34" charset="0"/>
                <a:cs typeface="Times New Roman" panose="02020603050405020304" pitchFamily="18" charset="0"/>
              </a:rPr>
              <a:t>Like Module 4, you will not be required to link the provincial prevention priorities to Information and Referrals at this time.</a:t>
            </a:r>
          </a:p>
          <a:p>
            <a:pPr marL="441381" lvl="1" indent="0">
              <a:lnSpc>
                <a:spcPct val="107000"/>
              </a:lnSpc>
              <a:spcAft>
                <a:spcPts val="772"/>
              </a:spcAft>
              <a:buFont typeface="Symbol" panose="05050102010706020507" pitchFamily="18" charset="2"/>
              <a:buNone/>
              <a:tabLst>
                <a:tab pos="882762" algn="l"/>
              </a:tabLst>
            </a:pPr>
            <a:endParaRPr lang="en-CA" sz="1200" kern="100" dirty="0">
              <a:latin typeface="Verdana" panose="020B0604030504040204" pitchFamily="34" charset="0"/>
              <a:ea typeface="Verdana" panose="020B0604030504040204" pitchFamily="34" charset="0"/>
              <a:cs typeface="Times New Roman" panose="02020603050405020304" pitchFamily="18" charset="0"/>
            </a:endParaRPr>
          </a:p>
          <a:p>
            <a:pPr marL="331036" indent="-331036">
              <a:lnSpc>
                <a:spcPct val="107000"/>
              </a:lnSpc>
              <a:spcAft>
                <a:spcPts val="772"/>
              </a:spcAft>
              <a:buFont typeface="Symbol" panose="05050102010706020507" pitchFamily="18" charset="2"/>
              <a:buChar char=""/>
              <a:tabLst>
                <a:tab pos="441381" algn="l"/>
              </a:tabLst>
            </a:pPr>
            <a:r>
              <a:rPr lang="en-CA" sz="1200" kern="100" dirty="0">
                <a:latin typeface="Verdana" panose="020B0604030504040204" pitchFamily="34" charset="0"/>
                <a:ea typeface="Verdana" panose="020B0604030504040204" pitchFamily="34" charset="0"/>
                <a:cs typeface="Times New Roman" panose="02020603050405020304" pitchFamily="18" charset="0"/>
              </a:rPr>
              <a:t>For the prevention priorities you will select only </a:t>
            </a:r>
            <a:r>
              <a:rPr lang="en-CA" sz="1200" b="1" kern="100" dirty="0">
                <a:latin typeface="Verdana" panose="020B0604030504040204" pitchFamily="34" charset="0"/>
                <a:ea typeface="Verdana" panose="020B0604030504040204" pitchFamily="34" charset="0"/>
                <a:cs typeface="Times New Roman" panose="02020603050405020304" pitchFamily="18" charset="0"/>
              </a:rPr>
              <a:t>one</a:t>
            </a:r>
            <a:r>
              <a:rPr lang="en-CA" sz="1200" kern="100" dirty="0">
                <a:latin typeface="Verdana" panose="020B0604030504040204" pitchFamily="34" charset="0"/>
                <a:ea typeface="Verdana" panose="020B0604030504040204" pitchFamily="34" charset="0"/>
                <a:cs typeface="Times New Roman" panose="02020603050405020304" pitchFamily="18" charset="0"/>
              </a:rPr>
              <a:t> prevention priority for each activity.</a:t>
            </a:r>
          </a:p>
          <a:p>
            <a:pPr marL="331036" indent="-331036">
              <a:lnSpc>
                <a:spcPct val="107000"/>
              </a:lnSpc>
              <a:spcAft>
                <a:spcPts val="772"/>
              </a:spcAft>
              <a:buFont typeface="Symbol" panose="05050102010706020507" pitchFamily="18" charset="2"/>
              <a:buChar char=""/>
              <a:tabLst>
                <a:tab pos="441381" algn="l"/>
              </a:tabLst>
            </a:pPr>
            <a:endParaRPr lang="en-CA" sz="1200" kern="100" dirty="0">
              <a:latin typeface="Verdana" panose="020B0604030504040204" pitchFamily="34" charset="0"/>
              <a:ea typeface="Verdana" panose="020B0604030504040204" pitchFamily="34" charset="0"/>
              <a:cs typeface="Times New Roman" panose="02020603050405020304" pitchFamily="18" charset="0"/>
            </a:endParaRPr>
          </a:p>
          <a:p>
            <a:pPr marL="331036" indent="-331036">
              <a:lnSpc>
                <a:spcPct val="107000"/>
              </a:lnSpc>
              <a:spcAft>
                <a:spcPts val="772"/>
              </a:spcAft>
              <a:buFont typeface="Symbol" panose="05050102010706020507" pitchFamily="18" charset="2"/>
              <a:buChar char=""/>
              <a:tabLst>
                <a:tab pos="441381" algn="l"/>
              </a:tabLst>
            </a:pPr>
            <a:r>
              <a:rPr lang="en-CA" sz="1200" kern="100" dirty="0">
                <a:latin typeface="Verdana" panose="020B0604030504040204" pitchFamily="34" charset="0"/>
                <a:ea typeface="Verdana" panose="020B0604030504040204" pitchFamily="34" charset="0"/>
                <a:cs typeface="Times New Roman" panose="02020603050405020304" pitchFamily="18" charset="0"/>
              </a:rPr>
              <a:t>While you may identify </a:t>
            </a:r>
            <a:r>
              <a:rPr lang="en-CA" sz="1200" b="1" kern="100" dirty="0">
                <a:latin typeface="Verdana" panose="020B0604030504040204" pitchFamily="34" charset="0"/>
                <a:ea typeface="Verdana" panose="020B0604030504040204" pitchFamily="34" charset="0"/>
                <a:cs typeface="Times New Roman" panose="02020603050405020304" pitchFamily="18" charset="0"/>
              </a:rPr>
              <a:t>all</a:t>
            </a:r>
            <a:r>
              <a:rPr lang="en-CA" sz="1200" kern="100" dirty="0">
                <a:latin typeface="Verdana" panose="020B0604030504040204" pitchFamily="34" charset="0"/>
                <a:ea typeface="Verdana" panose="020B0604030504040204" pitchFamily="34" charset="0"/>
                <a:cs typeface="Times New Roman" panose="02020603050405020304" pitchFamily="18" charset="0"/>
              </a:rPr>
              <a:t> relevant prevention strategies that apply to your activities, you will identify </a:t>
            </a:r>
            <a:r>
              <a:rPr lang="en-CA" sz="1200" b="1" kern="100" dirty="0">
                <a:latin typeface="Verdana" panose="020B0604030504040204" pitchFamily="34" charset="0"/>
                <a:ea typeface="Verdana" panose="020B0604030504040204" pitchFamily="34" charset="0"/>
                <a:cs typeface="Times New Roman" panose="02020603050405020304" pitchFamily="18" charset="0"/>
              </a:rPr>
              <a:t>only one </a:t>
            </a:r>
            <a:r>
              <a:rPr lang="en-CA" sz="1200" kern="100" dirty="0">
                <a:latin typeface="Verdana" panose="020B0604030504040204" pitchFamily="34" charset="0"/>
                <a:ea typeface="Verdana" panose="020B0604030504040204" pitchFamily="34" charset="0"/>
                <a:cs typeface="Times New Roman" panose="02020603050405020304" pitchFamily="18" charset="0"/>
              </a:rPr>
              <a:t>provincial prevention priority. </a:t>
            </a:r>
          </a:p>
          <a:p>
            <a:pPr marL="331036" indent="-331036">
              <a:lnSpc>
                <a:spcPct val="107000"/>
              </a:lnSpc>
              <a:spcAft>
                <a:spcPts val="772"/>
              </a:spcAft>
              <a:buFont typeface="Symbol" panose="05050102010706020507" pitchFamily="18" charset="2"/>
              <a:buChar char=""/>
              <a:tabLst>
                <a:tab pos="441381" algn="l"/>
              </a:tabLst>
            </a:pPr>
            <a:endParaRPr lang="en-CA" sz="1200" kern="100" dirty="0">
              <a:latin typeface="Verdana" panose="020B0604030504040204" pitchFamily="34" charset="0"/>
              <a:ea typeface="Verdana" panose="020B0604030504040204" pitchFamily="34" charset="0"/>
              <a:cs typeface="Times New Roman" panose="02020603050405020304" pitchFamily="18" charset="0"/>
            </a:endParaRPr>
          </a:p>
          <a:p>
            <a:pPr marL="331036" indent="-331036" algn="l">
              <a:lnSpc>
                <a:spcPct val="107000"/>
              </a:lnSpc>
              <a:spcAft>
                <a:spcPts val="772"/>
              </a:spcAft>
              <a:buFont typeface="Symbol" panose="05050102010706020507" pitchFamily="18" charset="2"/>
              <a:buChar char=""/>
              <a:tabLst>
                <a:tab pos="441381" algn="l"/>
              </a:tabLst>
            </a:pPr>
            <a:r>
              <a:rPr lang="en-CA" sz="1200" kern="100" dirty="0">
                <a:latin typeface="Verdana" panose="020B0604030504040204" pitchFamily="34" charset="0"/>
                <a:ea typeface="Verdana" panose="020B0604030504040204" pitchFamily="34" charset="0"/>
                <a:cs typeface="Times New Roman" panose="02020603050405020304" pitchFamily="18" charset="0"/>
              </a:rPr>
              <a:t>We recognize that this may be a tough ask – your activities are inherently preventative and that they often contribute to many of the prevention priorities. </a:t>
            </a:r>
          </a:p>
          <a:p>
            <a:pPr marL="331036" indent="-331036">
              <a:lnSpc>
                <a:spcPct val="107000"/>
              </a:lnSpc>
              <a:spcAft>
                <a:spcPts val="772"/>
              </a:spcAft>
              <a:buFont typeface="Symbol" panose="05050102010706020507" pitchFamily="18" charset="2"/>
              <a:buChar char=""/>
              <a:tabLst>
                <a:tab pos="441381" algn="l"/>
              </a:tabLst>
            </a:pPr>
            <a:endParaRPr lang="en-CA" sz="1200" kern="100" dirty="0">
              <a:latin typeface="Verdana" panose="020B0604030504040204" pitchFamily="34" charset="0"/>
              <a:ea typeface="Verdana" panose="020B0604030504040204" pitchFamily="34" charset="0"/>
              <a:cs typeface="Times New Roman" panose="02020603050405020304" pitchFamily="18" charset="0"/>
            </a:endParaRPr>
          </a:p>
          <a:p>
            <a:pPr marL="331036" indent="-331036">
              <a:lnSpc>
                <a:spcPct val="107000"/>
              </a:lnSpc>
              <a:spcAft>
                <a:spcPts val="772"/>
              </a:spcAft>
              <a:buFont typeface="Symbol" panose="05050102010706020507" pitchFamily="18" charset="2"/>
              <a:buChar char=""/>
              <a:tabLst>
                <a:tab pos="441381" algn="l"/>
              </a:tabLst>
            </a:pPr>
            <a:r>
              <a:rPr lang="en-CA" sz="1200" kern="100" dirty="0">
                <a:latin typeface="Verdana" panose="020B0604030504040204" pitchFamily="34" charset="0"/>
                <a:ea typeface="Verdana" panose="020B0604030504040204" pitchFamily="34" charset="0"/>
                <a:cs typeface="Times New Roman" panose="02020603050405020304" pitchFamily="18" charset="0"/>
              </a:rPr>
              <a:t>However, we will be asking that you identify the prevention priority that </a:t>
            </a:r>
            <a:r>
              <a:rPr lang="en-CA" sz="1200" u="sng" kern="100" dirty="0">
                <a:latin typeface="Verdana" panose="020B0604030504040204" pitchFamily="34" charset="0"/>
                <a:ea typeface="Verdana" panose="020B0604030504040204" pitchFamily="34" charset="0"/>
                <a:cs typeface="Times New Roman" panose="02020603050405020304" pitchFamily="18" charset="0"/>
              </a:rPr>
              <a:t>best</a:t>
            </a:r>
            <a:r>
              <a:rPr lang="en-CA" sz="1200" kern="100" dirty="0">
                <a:latin typeface="Verdana" panose="020B0604030504040204" pitchFamily="34" charset="0"/>
                <a:ea typeface="Verdana" panose="020B0604030504040204" pitchFamily="34" charset="0"/>
                <a:cs typeface="Times New Roman" panose="02020603050405020304" pitchFamily="18" charset="0"/>
              </a:rPr>
              <a:t> aligns with your activity. </a:t>
            </a:r>
          </a:p>
          <a:p>
            <a:pPr marL="331036" indent="-331036">
              <a:lnSpc>
                <a:spcPct val="107000"/>
              </a:lnSpc>
              <a:spcAft>
                <a:spcPts val="772"/>
              </a:spcAft>
              <a:buFont typeface="Symbol" panose="05050102010706020507" pitchFamily="18" charset="2"/>
              <a:buChar char=""/>
              <a:tabLst>
                <a:tab pos="441381" algn="l"/>
              </a:tabLst>
            </a:pPr>
            <a:endParaRPr lang="en-CA" sz="1200" kern="100" dirty="0">
              <a:latin typeface="Verdana" panose="020B0604030504040204" pitchFamily="34" charset="0"/>
              <a:ea typeface="Verdana" panose="020B0604030504040204" pitchFamily="34" charset="0"/>
              <a:cs typeface="Times New Roman" panose="02020603050405020304" pitchFamily="18" charset="0"/>
            </a:endParaRPr>
          </a:p>
          <a:p>
            <a:pPr marL="331036" indent="-331036">
              <a:lnSpc>
                <a:spcPct val="107000"/>
              </a:lnSpc>
              <a:spcAft>
                <a:spcPts val="772"/>
              </a:spcAft>
              <a:buFont typeface="Symbol" panose="05050102010706020507" pitchFamily="18" charset="2"/>
              <a:buChar char=""/>
              <a:tabLst>
                <a:tab pos="441381" algn="l"/>
              </a:tabLst>
            </a:pPr>
            <a:r>
              <a:rPr lang="en-CA" sz="1200" kern="100" dirty="0">
                <a:latin typeface="Verdana" panose="020B0604030504040204" pitchFamily="34" charset="0"/>
                <a:ea typeface="Verdana" panose="020B0604030504040204" pitchFamily="34" charset="0"/>
                <a:cs typeface="Times New Roman" panose="02020603050405020304" pitchFamily="18" charset="0"/>
              </a:rPr>
              <a:t>We are asking this because, when multiple prevention priorities are selected, it can complicate the data analysis and dilute the understanding of the specific focus areas for activities. </a:t>
            </a:r>
          </a:p>
          <a:p>
            <a:pPr marL="0" indent="0">
              <a:lnSpc>
                <a:spcPct val="107000"/>
              </a:lnSpc>
              <a:spcAft>
                <a:spcPts val="772"/>
              </a:spcAft>
              <a:buFont typeface="Symbol" panose="05050102010706020507" pitchFamily="18" charset="2"/>
              <a:buNone/>
              <a:tabLst>
                <a:tab pos="441381" algn="l"/>
              </a:tabLst>
            </a:pPr>
            <a:endParaRPr lang="en-CA" sz="1200" kern="100" dirty="0">
              <a:latin typeface="Verdana" panose="020B0604030504040204" pitchFamily="34" charset="0"/>
              <a:ea typeface="Verdana" panose="020B0604030504040204" pitchFamily="34" charset="0"/>
              <a:cs typeface="Times New Roman" panose="02020603050405020304" pitchFamily="18" charset="0"/>
            </a:endParaRPr>
          </a:p>
          <a:p>
            <a:pPr marL="331036" indent="-331036">
              <a:lnSpc>
                <a:spcPct val="107000"/>
              </a:lnSpc>
              <a:spcAft>
                <a:spcPts val="772"/>
              </a:spcAft>
              <a:buFont typeface="Symbol" panose="05050102010706020507" pitchFamily="18" charset="2"/>
              <a:buChar char=""/>
              <a:tabLst>
                <a:tab pos="441381" algn="l"/>
              </a:tabLst>
            </a:pPr>
            <a:r>
              <a:rPr lang="en-CA" sz="1200" kern="100" dirty="0">
                <a:latin typeface="Verdana" panose="020B0604030504040204" pitchFamily="34" charset="0"/>
                <a:ea typeface="Verdana" panose="020B0604030504040204" pitchFamily="34" charset="0"/>
                <a:cs typeface="Times New Roman" panose="02020603050405020304" pitchFamily="18" charset="0"/>
              </a:rPr>
              <a:t>These prevention priorities may not match activities perfectly but should be relevant and aligned with the overall purpose and vision of the prevention priorities. </a:t>
            </a:r>
          </a:p>
          <a:p>
            <a:pPr marL="0" indent="0">
              <a:lnSpc>
                <a:spcPct val="107000"/>
              </a:lnSpc>
              <a:spcAft>
                <a:spcPts val="772"/>
              </a:spcAft>
              <a:buFont typeface="Symbol" panose="05050102010706020507" pitchFamily="18" charset="2"/>
              <a:buNone/>
              <a:tabLst>
                <a:tab pos="441381" algn="l"/>
              </a:tabLst>
            </a:pPr>
            <a:endParaRPr lang="en-CA" sz="1200" kern="100" dirty="0">
              <a:latin typeface="Verdana" panose="020B0604030504040204" pitchFamily="34" charset="0"/>
              <a:ea typeface="Verdana" panose="020B0604030504040204" pitchFamily="34" charset="0"/>
              <a:cs typeface="Times New Roman" panose="02020603050405020304" pitchFamily="18" charset="0"/>
            </a:endParaRPr>
          </a:p>
          <a:p>
            <a:pPr marL="331036" indent="-331036">
              <a:lnSpc>
                <a:spcPct val="107000"/>
              </a:lnSpc>
              <a:spcAft>
                <a:spcPts val="772"/>
              </a:spcAft>
              <a:buFont typeface="Symbol" panose="05050102010706020507" pitchFamily="18" charset="2"/>
              <a:buChar char=""/>
              <a:tabLst>
                <a:tab pos="441381" algn="l"/>
              </a:tabLst>
            </a:pPr>
            <a:r>
              <a:rPr lang="en-CA" sz="1200" kern="100" dirty="0">
                <a:latin typeface="Verdana" panose="020B0604030504040204" pitchFamily="34" charset="0"/>
                <a:ea typeface="Verdana" panose="020B0604030504040204" pitchFamily="34" charset="0"/>
                <a:cs typeface="Times New Roman" panose="02020603050405020304" pitchFamily="18" charset="0"/>
              </a:rPr>
              <a:t>During this module, we will dedicate some time to examine how you can align your activities with the priorities (both proactively and retroactively). </a:t>
            </a:r>
          </a:p>
          <a:p>
            <a:pPr marL="0" indent="0">
              <a:lnSpc>
                <a:spcPct val="107000"/>
              </a:lnSpc>
              <a:spcAft>
                <a:spcPts val="772"/>
              </a:spcAft>
              <a:buFont typeface="Symbol" panose="05050102010706020507" pitchFamily="18" charset="2"/>
              <a:buNone/>
              <a:tabLst>
                <a:tab pos="441381" algn="l"/>
              </a:tabLst>
            </a:pPr>
            <a:endParaRPr lang="en-CA" sz="1200" kern="100" dirty="0">
              <a:latin typeface="Verdana" panose="020B0604030504040204" pitchFamily="34" charset="0"/>
              <a:ea typeface="Verdana" panose="020B0604030504040204" pitchFamily="34" charset="0"/>
              <a:cs typeface="Times New Roman" panose="02020603050405020304" pitchFamily="18" charset="0"/>
            </a:endParaRPr>
          </a:p>
          <a:p>
            <a:pPr marL="331036" indent="-331036">
              <a:lnSpc>
                <a:spcPct val="107000"/>
              </a:lnSpc>
              <a:spcAft>
                <a:spcPts val="772"/>
              </a:spcAft>
              <a:buFont typeface="Symbol" panose="05050102010706020507" pitchFamily="18" charset="2"/>
              <a:buChar char=""/>
              <a:tabLst>
                <a:tab pos="441381" algn="l"/>
              </a:tabLst>
            </a:pPr>
            <a:r>
              <a:rPr lang="en-CA" sz="1200" kern="100" dirty="0">
                <a:latin typeface="Verdana" panose="020B0604030504040204" pitchFamily="34" charset="0"/>
                <a:ea typeface="Verdana" panose="020B0604030504040204" pitchFamily="34" charset="0"/>
                <a:cs typeface="Times New Roman" panose="02020603050405020304" pitchFamily="18" charset="0"/>
              </a:rPr>
              <a:t>As with module three and four, please know that there will be situations where there will not be a definitive answer to creating connections between activities and a prevention priority; </a:t>
            </a:r>
          </a:p>
          <a:p>
            <a:pPr marL="331036" indent="-331036">
              <a:lnSpc>
                <a:spcPct val="107000"/>
              </a:lnSpc>
              <a:spcAft>
                <a:spcPts val="772"/>
              </a:spcAft>
              <a:buFont typeface="Symbol" panose="05050102010706020507" pitchFamily="18" charset="2"/>
              <a:buChar char=""/>
              <a:tabLst>
                <a:tab pos="441381" algn="l"/>
              </a:tabLst>
            </a:pPr>
            <a:endParaRPr lang="en-CA" sz="1200" kern="100" dirty="0">
              <a:latin typeface="Verdana" panose="020B0604030504040204" pitchFamily="34" charset="0"/>
              <a:ea typeface="Verdana" panose="020B0604030504040204" pitchFamily="34" charset="0"/>
              <a:cs typeface="Times New Roman" panose="02020603050405020304" pitchFamily="18" charset="0"/>
            </a:endParaRPr>
          </a:p>
          <a:p>
            <a:pPr marL="331036" indent="-331036">
              <a:lnSpc>
                <a:spcPct val="107000"/>
              </a:lnSpc>
              <a:spcAft>
                <a:spcPts val="772"/>
              </a:spcAft>
              <a:buFont typeface="Symbol" panose="05050102010706020507" pitchFamily="18" charset="2"/>
              <a:buChar char=""/>
              <a:tabLst>
                <a:tab pos="441381" algn="l"/>
              </a:tabLst>
            </a:pPr>
            <a:r>
              <a:rPr lang="en-CA" sz="1200" kern="100" dirty="0">
                <a:latin typeface="Verdana" panose="020B0604030504040204" pitchFamily="34" charset="0"/>
                <a:ea typeface="Verdana" panose="020B0604030504040204" pitchFamily="34" charset="0"/>
                <a:cs typeface="Times New Roman" panose="02020603050405020304" pitchFamily="18" charset="0"/>
              </a:rPr>
              <a:t>However, like in the other modules, we are emphasizing and focusing on “best fit”. </a:t>
            </a:r>
          </a:p>
          <a:p>
            <a:pPr marL="331036" indent="-331036">
              <a:lnSpc>
                <a:spcPct val="107000"/>
              </a:lnSpc>
              <a:spcAft>
                <a:spcPts val="772"/>
              </a:spcAft>
              <a:buFont typeface="Symbol" panose="05050102010706020507" pitchFamily="18" charset="2"/>
              <a:buChar char=""/>
              <a:tabLst>
                <a:tab pos="441381" algn="l"/>
              </a:tabLst>
            </a:pPr>
            <a:endParaRPr lang="en-CA" sz="1200" kern="100" dirty="0">
              <a:latin typeface="Verdana" panose="020B0604030504040204" pitchFamily="34" charset="0"/>
              <a:ea typeface="Verdana" panose="020B0604030504040204" pitchFamily="34" charset="0"/>
              <a:cs typeface="Times New Roman" panose="02020603050405020304" pitchFamily="18" charset="0"/>
            </a:endParaRPr>
          </a:p>
          <a:p>
            <a:pPr marL="331036" indent="-331036">
              <a:lnSpc>
                <a:spcPct val="107000"/>
              </a:lnSpc>
              <a:spcAft>
                <a:spcPts val="772"/>
              </a:spcAft>
              <a:buFont typeface="Symbol" panose="05050102010706020507" pitchFamily="18" charset="2"/>
              <a:buChar char=""/>
              <a:tabLst>
                <a:tab pos="441381" algn="l"/>
              </a:tabLst>
            </a:pPr>
            <a:r>
              <a:rPr lang="en-CA" sz="1200" kern="100" dirty="0">
                <a:latin typeface="Verdana" panose="020B0604030504040204" pitchFamily="34" charset="0"/>
                <a:ea typeface="Verdana" panose="020B0604030504040204" pitchFamily="34" charset="0"/>
                <a:cs typeface="Times New Roman" panose="02020603050405020304" pitchFamily="18" charset="0"/>
              </a:rPr>
              <a:t>Before moving to the next slide, we want to highlight a quick example of how you would be asked to report on what “provincial prevention priority” is tied to a program. </a:t>
            </a:r>
          </a:p>
          <a:p>
            <a:pPr marL="331036" indent="-331036">
              <a:lnSpc>
                <a:spcPct val="107000"/>
              </a:lnSpc>
              <a:spcAft>
                <a:spcPts val="772"/>
              </a:spcAft>
              <a:buFont typeface="Symbol" panose="05050102010706020507" pitchFamily="18" charset="2"/>
              <a:buChar char=""/>
              <a:tabLst>
                <a:tab pos="441381" algn="l"/>
              </a:tabLst>
            </a:pPr>
            <a:endParaRPr lang="en-CA" sz="1200" kern="100" dirty="0">
              <a:latin typeface="Verdana" panose="020B0604030504040204" pitchFamily="34" charset="0"/>
              <a:ea typeface="Verdana" panose="020B0604030504040204" pitchFamily="34" charset="0"/>
              <a:cs typeface="Times New Roman" panose="02020603050405020304" pitchFamily="18" charset="0"/>
            </a:endParaRPr>
          </a:p>
          <a:p>
            <a:pPr marL="331036" indent="-331036">
              <a:lnSpc>
                <a:spcPct val="107000"/>
              </a:lnSpc>
              <a:spcAft>
                <a:spcPts val="772"/>
              </a:spcAft>
              <a:buFont typeface="Symbol" panose="05050102010706020507" pitchFamily="18" charset="2"/>
              <a:buChar char=""/>
              <a:tabLst>
                <a:tab pos="441381" algn="l"/>
              </a:tabLst>
            </a:pPr>
            <a:r>
              <a:rPr lang="en-CA" sz="1200" b="1" kern="100" dirty="0">
                <a:latin typeface="Verdana" panose="020B0604030504040204" pitchFamily="34" charset="0"/>
                <a:ea typeface="Verdana" panose="020B0604030504040204" pitchFamily="34" charset="0"/>
                <a:cs typeface="Times New Roman" panose="02020603050405020304" pitchFamily="18" charset="0"/>
              </a:rPr>
              <a:t>For example, if we were hosting a “resume workshop program” </a:t>
            </a:r>
            <a:r>
              <a:rPr lang="en-CA" sz="1200" kern="100" dirty="0">
                <a:latin typeface="Verdana" panose="020B0604030504040204" pitchFamily="34" charset="0"/>
                <a:ea typeface="Verdana" panose="020B0604030504040204" pitchFamily="34" charset="0"/>
                <a:cs typeface="Times New Roman" panose="02020603050405020304" pitchFamily="18" charset="0"/>
              </a:rPr>
              <a:t>the “provincial prevention priority” we could select for this program could be prevention priority #3: employment. </a:t>
            </a:r>
          </a:p>
          <a:p>
            <a:pPr marL="331036" indent="-331036">
              <a:lnSpc>
                <a:spcPct val="107000"/>
              </a:lnSpc>
              <a:spcAft>
                <a:spcPts val="772"/>
              </a:spcAft>
              <a:buFont typeface="Symbol" panose="05050102010706020507" pitchFamily="18" charset="2"/>
              <a:buChar char=""/>
              <a:tabLst>
                <a:tab pos="441381" algn="l"/>
              </a:tabLst>
            </a:pPr>
            <a:endParaRPr lang="en-CA" sz="1200" kern="100" dirty="0">
              <a:latin typeface="Verdana" panose="020B0604030504040204" pitchFamily="34" charset="0"/>
              <a:ea typeface="Verdana" panose="020B0604030504040204" pitchFamily="34" charset="0"/>
              <a:cs typeface="Times New Roman" panose="02020603050405020304" pitchFamily="18" charset="0"/>
            </a:endParaRPr>
          </a:p>
          <a:p>
            <a:pPr marL="331036" indent="-331036">
              <a:lnSpc>
                <a:spcPct val="107000"/>
              </a:lnSpc>
              <a:spcAft>
                <a:spcPts val="772"/>
              </a:spcAft>
              <a:buFont typeface="Symbol" panose="05050102010706020507" pitchFamily="18" charset="2"/>
              <a:buChar char=""/>
              <a:tabLst>
                <a:tab pos="441381" algn="l"/>
              </a:tabLst>
            </a:pPr>
            <a:r>
              <a:rPr lang="en-CA" sz="1200" kern="100" dirty="0">
                <a:latin typeface="Verdana" panose="020B0604030504040204" pitchFamily="34" charset="0"/>
                <a:ea typeface="Verdana" panose="020B0604030504040204" pitchFamily="34" charset="0"/>
                <a:cs typeface="Times New Roman" panose="02020603050405020304" pitchFamily="18" charset="0"/>
              </a:rPr>
              <a:t>We selected this prevention priority because this activity can give people the skills to find jobs, which aligns with reducing unemployment.</a:t>
            </a:r>
            <a:endParaRPr lang="en-CA" sz="1100" kern="100" dirty="0">
              <a:latin typeface="Verdana" panose="020B0604030504040204" pitchFamily="34" charset="0"/>
              <a:ea typeface="Verdana" panose="020B0604030504040204" pitchFamily="34" charset="0"/>
              <a:cs typeface="Times New Roman" panose="02020603050405020304" pitchFamily="18" charset="0"/>
            </a:endParaRPr>
          </a:p>
          <a:p>
            <a:pPr marL="171427" indent="-171427">
              <a:buClr>
                <a:schemeClr val="dk1"/>
              </a:buClr>
              <a:buSzPts val="1600"/>
              <a:buFont typeface="Arial" panose="020B0604020202020204" pitchFamily="34" charset="0"/>
              <a:buChar char="•"/>
            </a:pPr>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55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73775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a:buClr>
                <a:schemeClr val="dk1"/>
              </a:buClr>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Because the work of FCSS programs are preventative in nature, the connection between what the activity is, to how it aligns with a prevention priority may not be straight forward.</a:t>
            </a:r>
          </a:p>
          <a:p>
            <a:pPr marL="171427" indent="-171427">
              <a:buClr>
                <a:schemeClr val="dk1"/>
              </a:buClr>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171427" indent="-171427">
              <a:buClr>
                <a:schemeClr val="dk1"/>
              </a:buClr>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We have developed this slide which provides some brainstorm prompts to get you from point A (what is the activity) to point B (how it aligns to a prevention priority). </a:t>
            </a:r>
          </a:p>
          <a:p>
            <a:pPr marL="171427" indent="-171427">
              <a:buClr>
                <a:schemeClr val="dk1"/>
              </a:buClr>
              <a:buSzPct val="1000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171427" marR="0" lvl="0" indent="-171427" algn="l" defTabSz="914400" rtl="0" eaLnBrk="1" fontAlgn="auto" latinLnBrk="0" hangingPunct="1">
              <a:lnSpc>
                <a:spcPct val="100000"/>
              </a:lnSpc>
              <a:spcBef>
                <a:spcPts val="0"/>
              </a:spcBef>
              <a:spcAft>
                <a:spcPts val="0"/>
              </a:spcAft>
              <a:buClr>
                <a:schemeClr val="dk1"/>
              </a:buClr>
              <a:buSzPct val="100000"/>
              <a:buFont typeface="Arial" panose="020B0604020202020204" pitchFamily="34" charset="0"/>
              <a:buChar char="•"/>
              <a:tabLst/>
              <a:defRPr/>
            </a:pPr>
            <a:r>
              <a:rPr lang="en-US" sz="1200" dirty="0">
                <a:effectLst/>
                <a:latin typeface="Verdana" panose="020B0604030504040204" pitchFamily="34" charset="0"/>
                <a:ea typeface="Verdana" panose="020B0604030504040204" pitchFamily="34" charset="0"/>
              </a:rPr>
              <a:t>During the creation and facilitation of the live training sessions, we have found that getting to the identification of the best-fit happens in different ways. </a:t>
            </a:r>
          </a:p>
          <a:p>
            <a:pPr marL="171427" marR="0" lvl="0" indent="-171427" algn="l" defTabSz="914400" rtl="0" eaLnBrk="1" fontAlgn="auto" latinLnBrk="0" hangingPunct="1">
              <a:lnSpc>
                <a:spcPct val="100000"/>
              </a:lnSpc>
              <a:spcBef>
                <a:spcPts val="0"/>
              </a:spcBef>
              <a:spcAft>
                <a:spcPts val="0"/>
              </a:spcAft>
              <a:buClr>
                <a:schemeClr val="dk1"/>
              </a:buClr>
              <a:buSzPct val="100000"/>
              <a:buFont typeface="Arial" panose="020B0604020202020204" pitchFamily="34" charset="0"/>
              <a:buChar char="•"/>
              <a:tabLst/>
              <a:defRPr/>
            </a:pPr>
            <a:endParaRPr lang="en-US" sz="1200" dirty="0">
              <a:effectLst/>
              <a:latin typeface="Verdana" panose="020B0604030504040204" pitchFamily="34" charset="0"/>
              <a:ea typeface="Verdana" panose="020B0604030504040204" pitchFamily="34" charset="0"/>
            </a:endParaRPr>
          </a:p>
          <a:p>
            <a:pPr marL="171427" marR="0" lvl="0" indent="-171427" algn="l" defTabSz="914400" rtl="0" eaLnBrk="1" fontAlgn="auto" latinLnBrk="0" hangingPunct="1">
              <a:lnSpc>
                <a:spcPct val="100000"/>
              </a:lnSpc>
              <a:spcBef>
                <a:spcPts val="0"/>
              </a:spcBef>
              <a:spcAft>
                <a:spcPts val="0"/>
              </a:spcAft>
              <a:buClr>
                <a:schemeClr val="dk1"/>
              </a:buClr>
              <a:buSzPct val="100000"/>
              <a:buFont typeface="Arial" panose="020B0604020202020204" pitchFamily="34" charset="0"/>
              <a:buChar char="•"/>
              <a:tabLst/>
              <a:defRPr/>
            </a:pPr>
            <a:r>
              <a:rPr lang="en-US" sz="1200" dirty="0">
                <a:effectLst/>
                <a:latin typeface="Verdana" panose="020B0604030504040204" pitchFamily="34" charset="0"/>
                <a:ea typeface="Verdana" panose="020B0604030504040204" pitchFamily="34" charset="0"/>
              </a:rPr>
              <a:t>One way to think about the “best fit” for a prevention priority is to: </a:t>
            </a:r>
          </a:p>
          <a:p>
            <a:pPr marL="171427" marR="0" lvl="0" indent="-171427" algn="l" defTabSz="914400" rtl="0" eaLnBrk="1" fontAlgn="auto" latinLnBrk="0" hangingPunct="1">
              <a:lnSpc>
                <a:spcPct val="100000"/>
              </a:lnSpc>
              <a:spcBef>
                <a:spcPts val="0"/>
              </a:spcBef>
              <a:spcAft>
                <a:spcPts val="0"/>
              </a:spcAft>
              <a:buClr>
                <a:schemeClr val="dk1"/>
              </a:buClr>
              <a:buSzPct val="100000"/>
              <a:buFont typeface="Arial" panose="020B0604020202020204" pitchFamily="34" charset="0"/>
              <a:buChar char="•"/>
              <a:tabLst/>
              <a:defRPr/>
            </a:pPr>
            <a:endParaRPr lang="en-US" sz="1200" dirty="0">
              <a:effectLst/>
              <a:latin typeface="Verdana" panose="020B0604030504040204" pitchFamily="34" charset="0"/>
              <a:ea typeface="Verdana" panose="020B0604030504040204" pitchFamily="34" charset="0"/>
            </a:endParaRPr>
          </a:p>
          <a:p>
            <a:pPr marL="171427" marR="0" lvl="0" indent="-171427" algn="l" defTabSz="914400" rtl="0" eaLnBrk="1" fontAlgn="auto" latinLnBrk="0" hangingPunct="1">
              <a:lnSpc>
                <a:spcPct val="100000"/>
              </a:lnSpc>
              <a:spcBef>
                <a:spcPts val="0"/>
              </a:spcBef>
              <a:spcAft>
                <a:spcPts val="0"/>
              </a:spcAft>
              <a:buClr>
                <a:schemeClr val="dk1"/>
              </a:buClr>
              <a:buSzPct val="100000"/>
              <a:buFont typeface="Arial" panose="020B0604020202020204" pitchFamily="34" charset="0"/>
              <a:buChar char="•"/>
              <a:tabLst/>
              <a:defRPr/>
            </a:pPr>
            <a:r>
              <a:rPr lang="en-CA" sz="1200" b="1" kern="100" dirty="0">
                <a:effectLst/>
                <a:latin typeface="Verdana" panose="020B0604030504040204" pitchFamily="34" charset="0"/>
                <a:ea typeface="Verdana" panose="020B0604030504040204" pitchFamily="34" charset="0"/>
                <a:cs typeface="Times New Roman" panose="02020603050405020304" pitchFamily="18" charset="0"/>
              </a:rPr>
              <a:t>Consider the protective factors: </a:t>
            </a:r>
          </a:p>
          <a:p>
            <a:pPr marL="628627" marR="0" lvl="1" indent="-171427" algn="l" defTabSz="914400" rtl="0" eaLnBrk="1" fontAlgn="auto" latinLnBrk="0" hangingPunct="1">
              <a:lnSpc>
                <a:spcPct val="100000"/>
              </a:lnSpc>
              <a:spcBef>
                <a:spcPts val="0"/>
              </a:spcBef>
              <a:spcAft>
                <a:spcPts val="0"/>
              </a:spcAft>
              <a:buClr>
                <a:schemeClr val="dk1"/>
              </a:buClr>
              <a:buSzPct val="100000"/>
              <a:buFont typeface="Arial" panose="020B0604020202020204" pitchFamily="34" charset="0"/>
              <a:buChar char="•"/>
              <a:tabLst/>
              <a:defRPr/>
            </a:pPr>
            <a:r>
              <a:rPr lang="en-CA" sz="1200" kern="100" dirty="0">
                <a:effectLst/>
                <a:latin typeface="Verdana" panose="020B0604030504040204" pitchFamily="34" charset="0"/>
                <a:ea typeface="Verdana" panose="020B0604030504040204" pitchFamily="34" charset="0"/>
                <a:cs typeface="Times New Roman" panose="02020603050405020304" pitchFamily="18" charset="0"/>
              </a:rPr>
              <a:t>Consider what the protective factors the activity builds for individuals or communities. </a:t>
            </a:r>
          </a:p>
          <a:p>
            <a:pPr marL="1085827" marR="0" lvl="2" indent="-171427" algn="l" defTabSz="914400" rtl="0" eaLnBrk="1" fontAlgn="auto" latinLnBrk="0" hangingPunct="1">
              <a:lnSpc>
                <a:spcPct val="100000"/>
              </a:lnSpc>
              <a:spcBef>
                <a:spcPts val="0"/>
              </a:spcBef>
              <a:spcAft>
                <a:spcPts val="0"/>
              </a:spcAft>
              <a:buClr>
                <a:schemeClr val="dk1"/>
              </a:buClr>
              <a:buSzPct val="100000"/>
              <a:buFont typeface="Arial" panose="020B0604020202020204" pitchFamily="34" charset="0"/>
              <a:buChar char="•"/>
              <a:tabLst/>
              <a:defRPr/>
            </a:pPr>
            <a:r>
              <a:rPr lang="en-CA" sz="1200" kern="100" dirty="0">
                <a:effectLst/>
                <a:latin typeface="Verdana" panose="020B0604030504040204" pitchFamily="34" charset="0"/>
                <a:ea typeface="Verdana" panose="020B0604030504040204" pitchFamily="34" charset="0"/>
                <a:cs typeface="Times New Roman" panose="02020603050405020304" pitchFamily="18" charset="0"/>
              </a:rPr>
              <a:t>You can also ask yourself some questions like:</a:t>
            </a:r>
          </a:p>
          <a:p>
            <a:pPr marL="1543027" marR="0" lvl="3" indent="-171427" algn="l" defTabSz="914400" rtl="0" eaLnBrk="1" fontAlgn="auto" latinLnBrk="0" hangingPunct="1">
              <a:lnSpc>
                <a:spcPct val="100000"/>
              </a:lnSpc>
              <a:spcBef>
                <a:spcPts val="0"/>
              </a:spcBef>
              <a:spcAft>
                <a:spcPts val="0"/>
              </a:spcAft>
              <a:buClr>
                <a:schemeClr val="dk1"/>
              </a:buClr>
              <a:buSzPct val="100000"/>
              <a:buFont typeface="Arial" panose="020B0604020202020204" pitchFamily="34" charset="0"/>
              <a:buChar char="•"/>
              <a:tabLst/>
              <a:defRPr/>
            </a:pPr>
            <a:r>
              <a:rPr lang="en-CA" sz="1200" kern="100" dirty="0">
                <a:effectLst/>
                <a:latin typeface="Verdana" panose="020B0604030504040204" pitchFamily="34" charset="0"/>
                <a:ea typeface="Verdana" panose="020B0604030504040204" pitchFamily="34" charset="0"/>
                <a:cs typeface="Times New Roman" panose="02020603050405020304" pitchFamily="18" charset="0"/>
              </a:rPr>
              <a:t>What are the results of these factors  OR </a:t>
            </a:r>
          </a:p>
          <a:p>
            <a:pPr marL="1543027" marR="0" lvl="3" indent="-171427" algn="l" defTabSz="914400" rtl="0" eaLnBrk="1" fontAlgn="auto" latinLnBrk="0" hangingPunct="1">
              <a:lnSpc>
                <a:spcPct val="100000"/>
              </a:lnSpc>
              <a:spcBef>
                <a:spcPts val="0"/>
              </a:spcBef>
              <a:spcAft>
                <a:spcPts val="0"/>
              </a:spcAft>
              <a:buClr>
                <a:schemeClr val="dk1"/>
              </a:buClr>
              <a:buSzPct val="100000"/>
              <a:buFont typeface="Arial" panose="020B0604020202020204" pitchFamily="34" charset="0"/>
              <a:buChar char="•"/>
              <a:tabLst/>
              <a:defRPr/>
            </a:pPr>
            <a:r>
              <a:rPr lang="en-CA" sz="1200" kern="100" dirty="0">
                <a:effectLst/>
                <a:latin typeface="Verdana" panose="020B0604030504040204" pitchFamily="34" charset="0"/>
                <a:ea typeface="Verdana" panose="020B0604030504040204" pitchFamily="34" charset="0"/>
                <a:cs typeface="Times New Roman" panose="02020603050405020304" pitchFamily="18" charset="0"/>
              </a:rPr>
              <a:t>What situations do they prevent? </a:t>
            </a:r>
          </a:p>
          <a:p>
            <a:pPr marL="457200" marR="0" lvl="1" indent="0" algn="l" defTabSz="914400" rtl="0" eaLnBrk="1" fontAlgn="auto" latinLnBrk="0" hangingPunct="1">
              <a:lnSpc>
                <a:spcPct val="100000"/>
              </a:lnSpc>
              <a:spcBef>
                <a:spcPts val="0"/>
              </a:spcBef>
              <a:spcAft>
                <a:spcPts val="0"/>
              </a:spcAft>
              <a:buClr>
                <a:schemeClr val="dk1"/>
              </a:buClr>
              <a:buSzPct val="100000"/>
              <a:buFont typeface="Arial" panose="020B0604020202020204" pitchFamily="34" charset="0"/>
              <a:buNone/>
              <a:tabLst/>
              <a:defRPr/>
            </a:pPr>
            <a:endParaRPr lang="en-US" sz="1200" dirty="0">
              <a:effectLst/>
              <a:latin typeface="Verdana" panose="020B0604030504040204" pitchFamily="34" charset="0"/>
              <a:ea typeface="Verdana" panose="020B0604030504040204" pitchFamily="34" charset="0"/>
            </a:endParaRPr>
          </a:p>
          <a:p>
            <a:pPr marL="628627" marR="0" lvl="1" indent="-171427" algn="l" defTabSz="914400" rtl="0" eaLnBrk="1" fontAlgn="auto" latinLnBrk="0" hangingPunct="1">
              <a:lnSpc>
                <a:spcPct val="100000"/>
              </a:lnSpc>
              <a:spcBef>
                <a:spcPts val="0"/>
              </a:spcBef>
              <a:spcAft>
                <a:spcPts val="0"/>
              </a:spcAft>
              <a:buClr>
                <a:schemeClr val="dk1"/>
              </a:buClr>
              <a:buSzPct val="100000"/>
              <a:buFont typeface="Arial" panose="020B0604020202020204" pitchFamily="34" charset="0"/>
              <a:buChar char="•"/>
              <a:tabLst/>
              <a:defRPr/>
            </a:pPr>
            <a:r>
              <a:rPr lang="en-CA" sz="1200" b="1" kern="100" dirty="0">
                <a:effectLst/>
                <a:latin typeface="Verdana" panose="020B0604030504040204" pitchFamily="34" charset="0"/>
                <a:ea typeface="Verdana" panose="020B0604030504040204" pitchFamily="34" charset="0"/>
                <a:cs typeface="Times New Roman" panose="02020603050405020304" pitchFamily="18" charset="0"/>
              </a:rPr>
              <a:t>You can also consider the desired outcomes and objectives: </a:t>
            </a:r>
          </a:p>
          <a:p>
            <a:pPr marL="1085827" marR="0" lvl="2" indent="-171427" algn="l" defTabSz="914400" rtl="0" eaLnBrk="1" fontAlgn="auto" latinLnBrk="0" hangingPunct="1">
              <a:lnSpc>
                <a:spcPct val="100000"/>
              </a:lnSpc>
              <a:spcBef>
                <a:spcPts val="0"/>
              </a:spcBef>
              <a:spcAft>
                <a:spcPts val="0"/>
              </a:spcAft>
              <a:buClr>
                <a:schemeClr val="dk1"/>
              </a:buClr>
              <a:buSzPct val="100000"/>
              <a:buFont typeface="Arial" panose="020B0604020202020204" pitchFamily="34" charset="0"/>
              <a:buChar char="•"/>
              <a:tabLst/>
              <a:defRPr/>
            </a:pPr>
            <a:r>
              <a:rPr lang="en-CA" sz="1200" b="1" kern="100" dirty="0">
                <a:effectLst/>
                <a:latin typeface="Verdana" panose="020B0604030504040204" pitchFamily="34" charset="0"/>
                <a:ea typeface="Verdana" panose="020B0604030504040204" pitchFamily="34" charset="0"/>
                <a:cs typeface="Times New Roman" panose="02020603050405020304" pitchFamily="18" charset="0"/>
              </a:rPr>
              <a:t>Asking question like:</a:t>
            </a:r>
          </a:p>
          <a:p>
            <a:pPr marL="1543027" marR="0" lvl="3" indent="-171427" algn="l" defTabSz="914400" rtl="0" eaLnBrk="1" fontAlgn="auto" latinLnBrk="0" hangingPunct="1">
              <a:lnSpc>
                <a:spcPct val="100000"/>
              </a:lnSpc>
              <a:spcBef>
                <a:spcPts val="0"/>
              </a:spcBef>
              <a:spcAft>
                <a:spcPts val="0"/>
              </a:spcAft>
              <a:buClr>
                <a:schemeClr val="dk1"/>
              </a:buClr>
              <a:buSzPct val="100000"/>
              <a:buFont typeface="Arial" panose="020B0604020202020204" pitchFamily="34" charset="0"/>
              <a:buChar char="•"/>
              <a:tabLst/>
              <a:defRPr/>
            </a:pPr>
            <a:r>
              <a:rPr lang="en-CA" sz="1200" kern="100" dirty="0">
                <a:effectLst/>
                <a:latin typeface="Verdana" panose="020B0604030504040204" pitchFamily="34" charset="0"/>
                <a:ea typeface="Verdana" panose="020B0604030504040204" pitchFamily="34" charset="0"/>
                <a:cs typeface="Times New Roman" panose="02020603050405020304" pitchFamily="18" charset="0"/>
              </a:rPr>
              <a:t>What change are you ultimately aiming to achieve? </a:t>
            </a:r>
          </a:p>
          <a:p>
            <a:pPr marL="2000227" marR="0" lvl="4" indent="-171427" algn="l" defTabSz="914400" rtl="0" eaLnBrk="1" fontAlgn="auto" latinLnBrk="0" hangingPunct="1">
              <a:lnSpc>
                <a:spcPct val="100000"/>
              </a:lnSpc>
              <a:spcBef>
                <a:spcPts val="0"/>
              </a:spcBef>
              <a:spcAft>
                <a:spcPts val="0"/>
              </a:spcAft>
              <a:buClr>
                <a:schemeClr val="dk1"/>
              </a:buClr>
              <a:buSzPct val="100000"/>
              <a:buFont typeface="Arial" panose="020B0604020202020204" pitchFamily="34" charset="0"/>
              <a:buChar char="•"/>
              <a:tabLst/>
              <a:defRPr/>
            </a:pPr>
            <a:r>
              <a:rPr lang="en-CA" sz="1200" kern="100" dirty="0">
                <a:effectLst/>
                <a:latin typeface="Verdana" panose="020B0604030504040204" pitchFamily="34" charset="0"/>
                <a:ea typeface="Verdana" panose="020B0604030504040204" pitchFamily="34" charset="0"/>
                <a:cs typeface="Times New Roman" panose="02020603050405020304" pitchFamily="18" charset="0"/>
              </a:rPr>
              <a:t>From there, you can now link that change to a prevention priority. </a:t>
            </a:r>
          </a:p>
          <a:p>
            <a:pPr marL="628627" marR="0" lvl="1" indent="-171427" algn="l" defTabSz="914400" rtl="0" eaLnBrk="1" fontAlgn="auto" latinLnBrk="0" hangingPunct="1">
              <a:lnSpc>
                <a:spcPct val="100000"/>
              </a:lnSpc>
              <a:spcBef>
                <a:spcPts val="0"/>
              </a:spcBef>
              <a:spcAft>
                <a:spcPts val="0"/>
              </a:spcAft>
              <a:buClr>
                <a:schemeClr val="dk1"/>
              </a:buClr>
              <a:buSzPct val="100000"/>
              <a:buFont typeface="Arial" panose="020B0604020202020204" pitchFamily="34" charset="0"/>
              <a:buChar char="•"/>
              <a:tabLst/>
              <a:defRPr/>
            </a:pPr>
            <a:endParaRPr lang="en-CA" sz="1200" dirty="0">
              <a:latin typeface="Verdana" panose="020B0604030504040204" pitchFamily="34" charset="0"/>
              <a:ea typeface="Verdana" panose="020B0604030504040204" pitchFamily="34" charset="0"/>
            </a:endParaRPr>
          </a:p>
          <a:p>
            <a:pPr marL="171427" indent="-171427">
              <a:buClr>
                <a:schemeClr val="dk1"/>
              </a:buClr>
              <a:buSzPct val="100000"/>
              <a:buFont typeface="Arial" panose="020B0604020202020204" pitchFamily="34" charset="0"/>
              <a:buChar char="•"/>
            </a:pPr>
            <a:r>
              <a:rPr lang="en-CA" sz="1200" dirty="0">
                <a:latin typeface="Verdana" panose="020B0604030504040204" pitchFamily="34" charset="0"/>
                <a:ea typeface="Verdana" panose="020B0604030504040204" pitchFamily="34" charset="0"/>
              </a:rPr>
              <a:t>I</a:t>
            </a:r>
            <a:r>
              <a:rPr lang="en-US" sz="1200" dirty="0">
                <a:latin typeface="Verdana" panose="020B0604030504040204" pitchFamily="34" charset="0"/>
                <a:ea typeface="Verdana" panose="020B0604030504040204" pitchFamily="34" charset="0"/>
              </a:rPr>
              <a:t>n this first year of reporting, we understand that you may find it difficult to choose a prevention priority for your activities.</a:t>
            </a:r>
          </a:p>
          <a:p>
            <a:pPr marL="171427" indent="-171427">
              <a:buClr>
                <a:schemeClr val="dk1"/>
              </a:buClr>
              <a:buSzPct val="1000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365" lvl="0" indent="-171427">
              <a:buClr>
                <a:schemeClr val="dk1"/>
              </a:buClr>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rPr>
              <a:t>You have existing programs and activities and will likely find yourself identifying a prevention priority after setting your plans, rather than pinpointing a priority first and then building a program around it. </a:t>
            </a:r>
          </a:p>
          <a:p>
            <a:pPr marL="628565" lvl="1" indent="-171427">
              <a:buClr>
                <a:schemeClr val="dk1"/>
              </a:buClr>
              <a:buSzPct val="1000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365" lvl="0" indent="-171427">
              <a:buClr>
                <a:schemeClr val="dk1"/>
              </a:buClr>
              <a:buSzPct val="100000"/>
              <a:buFont typeface="Arial" panose="020B0604020202020204" pitchFamily="34" charset="0"/>
              <a:buChar char="•"/>
            </a:pPr>
            <a:r>
              <a:rPr lang="en-US" sz="1200" dirty="0">
                <a:latin typeface="Verdana" panose="020B0604030504040204" pitchFamily="34" charset="0"/>
                <a:ea typeface="Verdana" panose="020B0604030504040204" pitchFamily="34" charset="0"/>
              </a:rPr>
              <a:t>Over time, we hope that these prevention priorities can guide and inform the way you design and plan your programs in your communities.</a:t>
            </a:r>
            <a:endParaRPr lang="en-CA" sz="12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56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52934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Let us go through an example to help put this into practice. </a:t>
            </a:r>
          </a:p>
          <a:p>
            <a:pPr marL="171427"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Here, we have an activity that is a: </a:t>
            </a:r>
          </a:p>
          <a:p>
            <a:pPr marL="0" indent="0">
              <a:buClr>
                <a:schemeClr val="dk1"/>
              </a:buClr>
              <a:buSzPts val="1600"/>
              <a:buFont typeface="Arial" panose="020B0604020202020204" pitchFamily="34" charset="0"/>
              <a:buNone/>
            </a:pPr>
            <a:endParaRPr lang="en-CA" sz="1200" dirty="0">
              <a:latin typeface="Verdana" panose="020B0604030504040204" pitchFamily="34" charset="0"/>
              <a:ea typeface="Verdana" panose="020B0604030504040204" pitchFamily="34" charset="0"/>
            </a:endParaRPr>
          </a:p>
          <a:p>
            <a:pPr marL="628627" lvl="1"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 Community support worker program for young adults. </a:t>
            </a:r>
          </a:p>
          <a:p>
            <a:pPr marL="628627" lvl="1"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Tying this back to the prevention strategies, we can point to prevention strategies 1, 5, and 6, which include: </a:t>
            </a:r>
          </a:p>
          <a:p>
            <a:pPr marL="171427"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628565" lvl="1"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Promote and encourage active engagement in the community </a:t>
            </a:r>
          </a:p>
          <a:p>
            <a:pPr marL="628565" lvl="1"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628565" lvl="1"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Enhance access to social supports, and </a:t>
            </a:r>
          </a:p>
          <a:p>
            <a:pPr marL="628565" lvl="1"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628565" lvl="1"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Develop and strengthen skills that build resilience </a:t>
            </a:r>
          </a:p>
          <a:p>
            <a:pPr marL="628565" lvl="1"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If we want to use the route of “protective factors” to help us get to the prevention priory we can first:</a:t>
            </a:r>
          </a:p>
          <a:p>
            <a:pPr marL="628627" lvl="1"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Look at what protective factors are being built, </a:t>
            </a:r>
          </a:p>
          <a:p>
            <a:pPr marL="1085827" lvl="2"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171427" lvl="0"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Well, we know that this type of program encourages participants to… </a:t>
            </a:r>
          </a:p>
          <a:p>
            <a:pPr marL="171427"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628627" lvl="1"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have connections to the community, </a:t>
            </a:r>
          </a:p>
          <a:p>
            <a:pPr marL="628627" lvl="1"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628627" lvl="1"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build problem solving skills and </a:t>
            </a:r>
          </a:p>
          <a:p>
            <a:pPr marL="628627" lvl="1"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628627" lvl="1"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gain knowledge of available supports. </a:t>
            </a:r>
          </a:p>
          <a:p>
            <a:pPr marL="628627" lvl="1"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The results of these protective factors are that the skills built through this program allows young adults to: </a:t>
            </a:r>
          </a:p>
          <a:p>
            <a:pPr marL="171427"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628627" lvl="1"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 cope with and navigate life transitions as well as access supports and resources. </a:t>
            </a:r>
          </a:p>
          <a:p>
            <a:pPr marL="628627" lvl="1"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When we think about “what situations the protective factors prevent”, we can draw a connection to the protective factors: </a:t>
            </a:r>
          </a:p>
          <a:p>
            <a:pPr marL="171427"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628627" lvl="1"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preventing homelessness for young adults because they can gain skills to take care of themselves. </a:t>
            </a:r>
          </a:p>
          <a:p>
            <a:pPr marL="628627" lvl="1"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Finally, we can draw the connection that preventing homelessness aligns with the provincial prevention priority of “homelessness and housing insecurity”</a:t>
            </a:r>
          </a:p>
          <a:p>
            <a:pPr marL="171427"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628565" lvl="1"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However, the prevention priority could have also been “employment” or “mental health and addictions”</a:t>
            </a:r>
          </a:p>
          <a:p>
            <a:pPr marL="628565" lvl="1"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628565" lvl="1"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Which really illustrates the fact that there can be multiple answers – it all depends on the context of your community, your activity goals, and other factors. </a:t>
            </a:r>
          </a:p>
          <a:p>
            <a:pPr marL="628565" lvl="1"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628565" lvl="1" indent="-171427">
              <a:buClr>
                <a:schemeClr val="dk1"/>
              </a:buClr>
              <a:buSzPts val="1600"/>
              <a:buFont typeface="Arial" panose="020B0604020202020204" pitchFamily="34" charset="0"/>
              <a:buChar char="•"/>
            </a:pPr>
            <a:r>
              <a:rPr lang="en-CA" sz="1200" dirty="0">
                <a:latin typeface="Verdana" panose="020B0604030504040204" pitchFamily="34" charset="0"/>
                <a:ea typeface="Verdana" panose="020B0604030504040204" pitchFamily="34" charset="0"/>
              </a:rPr>
              <a:t>As we have mentioned throughout this training - There is no one correct answer, you are looking for best fit. </a:t>
            </a:r>
          </a:p>
          <a:p>
            <a:pPr marL="628565" lvl="1"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171365" marR="0" lvl="0" indent="-171427" algn="l" defTabSz="914400" rtl="0" eaLnBrk="1" fontAlgn="auto" latinLnBrk="0" hangingPunct="1">
              <a:lnSpc>
                <a:spcPct val="100000"/>
              </a:lnSpc>
              <a:spcBef>
                <a:spcPts val="0"/>
              </a:spcBef>
              <a:spcAft>
                <a:spcPts val="0"/>
              </a:spcAft>
              <a:buClr>
                <a:schemeClr val="dk1"/>
              </a:buClr>
              <a:buSzPts val="1600"/>
              <a:buFont typeface="Arial" panose="020B0604020202020204" pitchFamily="34" charset="0"/>
              <a:buChar char="•"/>
              <a:tabLst/>
              <a:defRPr/>
            </a:pPr>
            <a:r>
              <a:rPr lang="en-CA" sz="1200" dirty="0">
                <a:latin typeface="Verdana" panose="020B0604030504040204" pitchFamily="34" charset="0"/>
                <a:ea typeface="Verdana" panose="020B0604030504040204" pitchFamily="34" charset="0"/>
              </a:rPr>
              <a:t>Another route you can take is to think about the outcomes and </a:t>
            </a:r>
            <a:r>
              <a:rPr lang="en-CA" sz="1200" kern="100" dirty="0">
                <a:effectLst/>
                <a:latin typeface="Verdana" panose="020B0604030504040204" pitchFamily="34" charset="0"/>
                <a:ea typeface="Verdana" panose="020B0604030504040204" pitchFamily="34" charset="0"/>
                <a:cs typeface="Times New Roman" panose="02020603050405020304" pitchFamily="18" charset="0"/>
              </a:rPr>
              <a:t>what change do you aim to achieve through the program and then link that change to the bigger picture: how does this activity help prevent something or how does it relate to a prevention priority. </a:t>
            </a:r>
          </a:p>
          <a:p>
            <a:pPr marL="171365" marR="0" lvl="0" indent="-171427" algn="l" defTabSz="914400" rtl="0" eaLnBrk="1" fontAlgn="auto" latinLnBrk="0" hangingPunct="1">
              <a:lnSpc>
                <a:spcPct val="100000"/>
              </a:lnSpc>
              <a:spcBef>
                <a:spcPts val="0"/>
              </a:spcBef>
              <a:spcAft>
                <a:spcPts val="0"/>
              </a:spcAft>
              <a:buClr>
                <a:schemeClr val="dk1"/>
              </a:buClr>
              <a:buSzPts val="1600"/>
              <a:buFont typeface="Arial" panose="020B0604020202020204" pitchFamily="34" charset="0"/>
              <a:buChar char="•"/>
              <a:tabLst/>
              <a:defRPr/>
            </a:pPr>
            <a:endParaRPr lang="en-CA" sz="1200" kern="100" dirty="0">
              <a:effectLst/>
              <a:latin typeface="Verdana" panose="020B0604030504040204" pitchFamily="34" charset="0"/>
              <a:ea typeface="Verdana" panose="020B0604030504040204" pitchFamily="34" charset="0"/>
              <a:cs typeface="Times New Roman" panose="02020603050405020304" pitchFamily="18" charset="0"/>
            </a:endParaRPr>
          </a:p>
          <a:p>
            <a:pPr marL="628565" marR="0" lvl="1" indent="-171427" algn="l" defTabSz="914400" rtl="0" eaLnBrk="1" fontAlgn="auto" latinLnBrk="0" hangingPunct="1">
              <a:lnSpc>
                <a:spcPct val="100000"/>
              </a:lnSpc>
              <a:spcBef>
                <a:spcPts val="0"/>
              </a:spcBef>
              <a:spcAft>
                <a:spcPts val="0"/>
              </a:spcAft>
              <a:buClr>
                <a:schemeClr val="dk1"/>
              </a:buClr>
              <a:buSzPts val="1600"/>
              <a:buFont typeface="Arial" panose="020B0604020202020204" pitchFamily="34" charset="0"/>
              <a:buChar char="•"/>
              <a:tabLst/>
              <a:defRPr/>
            </a:pPr>
            <a:r>
              <a:rPr lang="en-CA" sz="1200" kern="100" dirty="0">
                <a:effectLst/>
                <a:latin typeface="Verdana" panose="020B0604030504040204" pitchFamily="34" charset="0"/>
                <a:ea typeface="Verdana" panose="020B0604030504040204" pitchFamily="34" charset="0"/>
                <a:cs typeface="Times New Roman" panose="02020603050405020304" pitchFamily="18" charset="0"/>
              </a:rPr>
              <a:t>Ultimately, you’re just peeling things back and thinking about the provincial prevention priority that you are having an impact on. </a:t>
            </a:r>
          </a:p>
          <a:p>
            <a:pPr marL="171365" lvl="0" indent="-171427">
              <a:buClr>
                <a:schemeClr val="dk1"/>
              </a:buClr>
              <a:buSzPts val="1600"/>
              <a:buFont typeface="Arial" panose="020B0604020202020204" pitchFamily="34" charset="0"/>
              <a:buChar char="•"/>
            </a:pPr>
            <a:endParaRPr lang="en-CA" sz="120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57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18363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280" indent="-285711">
              <a:lnSpc>
                <a:spcPct val="107000"/>
              </a:lnSpc>
              <a:spcAft>
                <a:spcPts val="800"/>
              </a:spcAft>
              <a:buFont typeface="Arial" panose="020B0604020202020204" pitchFamily="34" charset="0"/>
              <a:buChar cha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Activity time!</a:t>
            </a:r>
          </a:p>
          <a:p>
            <a:pPr marL="514280" indent="-285711">
              <a:lnSpc>
                <a:spcPct val="107000"/>
              </a:lnSpc>
              <a:spcAft>
                <a:spcPts val="800"/>
              </a:spcAft>
              <a:buFont typeface="Arial" panose="020B0604020202020204" pitchFamily="34" charset="0"/>
              <a:buChar char="•"/>
            </a:pP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514280" indent="-285711">
              <a:lnSpc>
                <a:spcPct val="107000"/>
              </a:lnSpc>
              <a:spcAft>
                <a:spcPts val="800"/>
              </a:spcAft>
              <a:buFont typeface="Arial" panose="020B0604020202020204" pitchFamily="34" charset="0"/>
              <a:buChar cha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In this activity, we will go through two examples demonstrating how FCSS programs can align activities with the Accountability Framework and the six provincial prevention priorities. </a:t>
            </a:r>
          </a:p>
          <a:p>
            <a:pPr marL="514280" indent="-285711">
              <a:lnSpc>
                <a:spcPct val="107000"/>
              </a:lnSpc>
              <a:spcAft>
                <a:spcPts val="800"/>
              </a:spcAft>
              <a:buFont typeface="Arial" panose="020B0604020202020204" pitchFamily="34" charset="0"/>
              <a:buChar char="•"/>
            </a:pP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514280" indent="-285711">
              <a:lnSpc>
                <a:spcPct val="107000"/>
              </a:lnSpc>
              <a:spcAft>
                <a:spcPts val="800"/>
              </a:spcAft>
              <a:buFont typeface="Arial" panose="020B0604020202020204" pitchFamily="34" charset="0"/>
              <a:buChar cha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We will examine one example of a "retroactive fit,“ where we will align an existing FCSS activity with a prevention priority and other elements of the accountability framework in previous modules. </a:t>
            </a:r>
          </a:p>
          <a:p>
            <a:pPr marL="514280" indent="-285711">
              <a:lnSpc>
                <a:spcPct val="107000"/>
              </a:lnSpc>
              <a:spcAft>
                <a:spcPts val="800"/>
              </a:spcAft>
              <a:buFont typeface="Arial" panose="020B0604020202020204" pitchFamily="34" charset="0"/>
              <a:buChar char="•"/>
            </a:pP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514280" indent="-285711">
              <a:lnSpc>
                <a:spcPct val="107000"/>
              </a:lnSpc>
              <a:spcAft>
                <a:spcPts val="800"/>
              </a:spcAft>
              <a:buFont typeface="Arial" panose="020B0604020202020204" pitchFamily="34" charset="0"/>
              <a:buChar cha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We will also explore a “proactive" program alignment, where we will focus on a specific community need and discuss how to design a program that aligns to the Accountability Framework. </a:t>
            </a:r>
          </a:p>
          <a:p>
            <a:pPr marL="514280" indent="-285711">
              <a:lnSpc>
                <a:spcPct val="107000"/>
              </a:lnSpc>
              <a:spcAft>
                <a:spcPts val="800"/>
              </a:spcAft>
              <a:buFont typeface="Arial" panose="020B0604020202020204" pitchFamily="34" charset="0"/>
              <a:buChar char="•"/>
            </a:pP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514280" indent="-285711">
              <a:lnSpc>
                <a:spcPct val="107000"/>
              </a:lnSpc>
              <a:spcAft>
                <a:spcPts val="800"/>
              </a:spcAft>
              <a:buFont typeface="Arial" panose="020B0604020202020204" pitchFamily="34" charset="0"/>
              <a:buChar cha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You can refer to the handouts on </a:t>
            </a:r>
            <a:r>
              <a:rPr lang="en-CA" sz="1200" b="1" kern="100" dirty="0">
                <a:solidFill>
                  <a:schemeClr val="tx1"/>
                </a:solidFill>
                <a:latin typeface="Verdana" panose="020B0604030504040204" pitchFamily="34" charset="0"/>
                <a:ea typeface="Verdana" panose="020B0604030504040204" pitchFamily="34" charset="0"/>
                <a:cs typeface="Calibri" panose="020F0502020204030204" pitchFamily="34" charset="0"/>
              </a:rPr>
              <a:t>page 34 </a:t>
            </a: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and </a:t>
            </a:r>
            <a:r>
              <a:rPr lang="en-CA" sz="1200" b="1" kern="100" dirty="0">
                <a:solidFill>
                  <a:schemeClr val="tx1"/>
                </a:solidFill>
                <a:latin typeface="Verdana" panose="020B0604030504040204" pitchFamily="34" charset="0"/>
                <a:ea typeface="Verdana" panose="020B0604030504040204" pitchFamily="34" charset="0"/>
                <a:cs typeface="Calibri" panose="020F0502020204030204" pitchFamily="34" charset="0"/>
              </a:rPr>
              <a:t>page 35 </a:t>
            </a: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of the training package to follow along with this activity. </a:t>
            </a:r>
          </a:p>
          <a:p>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58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79072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9996" indent="-171427" defTabSz="914276">
              <a:buFont typeface="Arial" panose="020B0604020202020204" pitchFamily="34" charset="0"/>
              <a:buChar char="•"/>
              <a:defRPr/>
            </a:pPr>
            <a:r>
              <a:rPr lang="en-CA" sz="1200" dirty="0">
                <a:solidFill>
                  <a:schemeClr val="tx1"/>
                </a:solidFill>
                <a:latin typeface="Verdana" panose="020B0604030504040204" pitchFamily="34" charset="0"/>
                <a:ea typeface="Verdana" panose="020B0604030504040204" pitchFamily="34" charset="0"/>
              </a:rPr>
              <a:t>We will first look at an example of retroactive program alignment; this is where we will look at an example of an activity and figure out how it aligns with the prevention priorities, prevention strategies, and activity categorizations.</a:t>
            </a:r>
          </a:p>
          <a:p>
            <a:pPr marL="399996" indent="-171427" defTabSz="914276">
              <a:buFont typeface="Arial" panose="020B0604020202020204" pitchFamily="34" charset="0"/>
              <a:buChar char="•"/>
              <a:defRPr/>
            </a:pPr>
            <a:endParaRPr lang="en-CA" sz="1200" dirty="0">
              <a:solidFill>
                <a:schemeClr val="tx1"/>
              </a:solidFill>
              <a:latin typeface="Verdana" panose="020B0604030504040204" pitchFamily="34" charset="0"/>
              <a:ea typeface="Verdana" panose="020B0604030504040204" pitchFamily="34" charset="0"/>
            </a:endParaRPr>
          </a:p>
          <a:p>
            <a:pPr marL="399996" indent="-171427" defTabSz="914276">
              <a:buFont typeface="Arial" panose="020B0604020202020204" pitchFamily="34" charset="0"/>
              <a:buChar char="•"/>
              <a:defRPr/>
            </a:pPr>
            <a:r>
              <a:rPr lang="en-CA" sz="1200" dirty="0">
                <a:solidFill>
                  <a:schemeClr val="tx1"/>
                </a:solidFill>
                <a:latin typeface="Verdana" panose="020B0604030504040204" pitchFamily="34" charset="0"/>
                <a:ea typeface="Verdana" panose="020B0604030504040204" pitchFamily="34" charset="0"/>
              </a:rPr>
              <a:t>Before jumping in, we want to remind you that we are striving for the “best fit” and that there definitely can be multiple “correct” answers here.</a:t>
            </a:r>
          </a:p>
          <a:p>
            <a:pPr marL="399996" indent="-171427" defTabSz="914276">
              <a:buFont typeface="Arial" panose="020B0604020202020204" pitchFamily="34" charset="0"/>
              <a:buChar char="•"/>
              <a:defRPr/>
            </a:pPr>
            <a:endParaRPr lang="en-CA" sz="1200" dirty="0">
              <a:solidFill>
                <a:schemeClr val="tx1"/>
              </a:solidFill>
              <a:latin typeface="Verdana" panose="020B0604030504040204" pitchFamily="34" charset="0"/>
              <a:ea typeface="Verdana" panose="020B0604030504040204" pitchFamily="34" charset="0"/>
            </a:endParaRPr>
          </a:p>
          <a:p>
            <a:pPr marL="399996" indent="-171427" defTabSz="914276">
              <a:buFont typeface="Arial" panose="020B0604020202020204" pitchFamily="34" charset="0"/>
              <a:buChar char="•"/>
              <a:defRPr/>
            </a:pPr>
            <a:r>
              <a:rPr lang="en-CA" sz="1200" dirty="0">
                <a:solidFill>
                  <a:schemeClr val="tx1"/>
                </a:solidFill>
                <a:latin typeface="Verdana" panose="020B0604030504040204" pitchFamily="34" charset="0"/>
                <a:ea typeface="Verdana" panose="020B0604030504040204" pitchFamily="34" charset="0"/>
              </a:rPr>
              <a:t>To support with this activity, we have: </a:t>
            </a:r>
          </a:p>
          <a:p>
            <a:pPr marL="399996" indent="-171427" defTabSz="914276">
              <a:buFont typeface="Arial" panose="020B0604020202020204" pitchFamily="34" charset="0"/>
              <a:buChar char="•"/>
              <a:defRPr/>
            </a:pPr>
            <a:endParaRPr lang="en-CA" sz="1200" dirty="0">
              <a:solidFill>
                <a:schemeClr val="tx1"/>
              </a:solidFill>
              <a:latin typeface="Verdana" panose="020B0604030504040204" pitchFamily="34" charset="0"/>
              <a:ea typeface="Verdana" panose="020B0604030504040204" pitchFamily="34" charset="0"/>
            </a:endParaRPr>
          </a:p>
          <a:p>
            <a:pPr lvl="1">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Worksheet on </a:t>
            </a:r>
            <a:r>
              <a:rPr lang="en-CA" sz="1200" b="1" dirty="0">
                <a:solidFill>
                  <a:schemeClr val="tx1"/>
                </a:solidFill>
                <a:latin typeface="Verdana" panose="020B0604030504040204" pitchFamily="34" charset="0"/>
                <a:ea typeface="Verdana" panose="020B0604030504040204" pitchFamily="34" charset="0"/>
              </a:rPr>
              <a:t>page 34</a:t>
            </a:r>
          </a:p>
          <a:p>
            <a:pPr lvl="1">
              <a:buFont typeface="Arial" panose="020B0604020202020204" pitchFamily="34" charset="0"/>
              <a:buChar char="•"/>
            </a:pPr>
            <a:endParaRPr lang="en-CA" sz="1200" b="1" dirty="0">
              <a:solidFill>
                <a:schemeClr val="tx1"/>
              </a:solidFill>
              <a:latin typeface="Verdana" panose="020B0604030504040204" pitchFamily="34" charset="0"/>
              <a:ea typeface="Verdana" panose="020B0604030504040204" pitchFamily="34" charset="0"/>
            </a:endParaRPr>
          </a:p>
          <a:p>
            <a:pPr lvl="1">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The activity categorization chart on </a:t>
            </a:r>
            <a:r>
              <a:rPr lang="en-CA" sz="1200" b="1" dirty="0">
                <a:solidFill>
                  <a:schemeClr val="tx1"/>
                </a:solidFill>
                <a:latin typeface="Verdana" panose="020B0604030504040204" pitchFamily="34" charset="0"/>
                <a:ea typeface="Verdana" panose="020B0604030504040204" pitchFamily="34" charset="0"/>
              </a:rPr>
              <a:t>pages 15 through 18</a:t>
            </a:r>
          </a:p>
          <a:p>
            <a:pPr lvl="1">
              <a:buFont typeface="Arial" panose="020B0604020202020204" pitchFamily="34" charset="0"/>
              <a:buChar char="•"/>
            </a:pPr>
            <a:endParaRPr lang="en-CA" sz="1200" b="1" dirty="0">
              <a:solidFill>
                <a:schemeClr val="tx1"/>
              </a:solidFill>
              <a:latin typeface="Verdana" panose="020B0604030504040204" pitchFamily="34" charset="0"/>
              <a:ea typeface="Verdana" panose="020B0604030504040204" pitchFamily="34" charset="0"/>
            </a:endParaRPr>
          </a:p>
          <a:p>
            <a:pPr lvl="1">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The prevention strategies list on </a:t>
            </a:r>
            <a:r>
              <a:rPr lang="en-CA" sz="1200" b="1" dirty="0">
                <a:solidFill>
                  <a:schemeClr val="tx1"/>
                </a:solidFill>
                <a:latin typeface="Verdana" panose="020B0604030504040204" pitchFamily="34" charset="0"/>
                <a:ea typeface="Verdana" panose="020B0604030504040204" pitchFamily="34" charset="0"/>
              </a:rPr>
              <a:t>page 13, </a:t>
            </a:r>
            <a:r>
              <a:rPr lang="en-CA" sz="1200" dirty="0">
                <a:solidFill>
                  <a:schemeClr val="tx1"/>
                </a:solidFill>
                <a:latin typeface="Verdana" panose="020B0604030504040204" pitchFamily="34" charset="0"/>
                <a:ea typeface="Verdana" panose="020B0604030504040204" pitchFamily="34" charset="0"/>
              </a:rPr>
              <a:t>and</a:t>
            </a:r>
          </a:p>
          <a:p>
            <a:pPr lvl="1">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 </a:t>
            </a:r>
          </a:p>
          <a:p>
            <a:pPr lvl="1">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The provincial prevention priorities on </a:t>
            </a:r>
            <a:r>
              <a:rPr lang="en-CA" sz="1200" b="1" dirty="0">
                <a:solidFill>
                  <a:schemeClr val="tx1"/>
                </a:solidFill>
                <a:latin typeface="Verdana" panose="020B0604030504040204" pitchFamily="34" charset="0"/>
                <a:ea typeface="Verdana" panose="020B0604030504040204" pitchFamily="34" charset="0"/>
              </a:rPr>
              <a:t>page 12</a:t>
            </a:r>
          </a:p>
          <a:p>
            <a:pPr lvl="1">
              <a:buFont typeface="Arial" panose="020B0604020202020204" pitchFamily="34" charset="0"/>
              <a:buChar char="•"/>
            </a:pPr>
            <a:endParaRPr lang="en-CA" sz="1200" b="1" dirty="0">
              <a:solidFill>
                <a:schemeClr val="tx1"/>
              </a:solidFill>
              <a:latin typeface="Verdana" panose="020B0604030504040204" pitchFamily="34" charset="0"/>
              <a:ea typeface="Verdana" panose="020B0604030504040204" pitchFamily="34" charset="0"/>
            </a:endParaRPr>
          </a:p>
          <a:p>
            <a:pPr lvl="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The activity that we’re going to be working with is a “parenting group” where the target participants are “parents and caregivers of youth”. </a:t>
            </a:r>
          </a:p>
          <a:p>
            <a:pPr lvl="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lvl="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The programming goal is to “increase parents’ and caregivers’ skills and confidence in building positive relationships with their youth. </a:t>
            </a:r>
          </a:p>
          <a:p>
            <a:pPr lvl="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lvl="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This is an ongoing group that meets regularly with a facilitator over 6 weeks. </a:t>
            </a:r>
          </a:p>
          <a:p>
            <a:pPr lvl="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lvl="0">
              <a:buFont typeface="Arial" panose="020B0604020202020204" pitchFamily="34" charset="0"/>
              <a:buChar char="•"/>
            </a:pPr>
            <a:r>
              <a:rPr lang="en-CA" sz="1200" b="1" dirty="0">
                <a:solidFill>
                  <a:schemeClr val="tx1"/>
                </a:solidFill>
                <a:latin typeface="Verdana" panose="020B0604030504040204" pitchFamily="34" charset="0"/>
                <a:ea typeface="Verdana" panose="020B0604030504040204" pitchFamily="34" charset="0"/>
              </a:rPr>
              <a:t>Question : </a:t>
            </a:r>
            <a:r>
              <a:rPr lang="en-CA" sz="1200" b="0" dirty="0">
                <a:solidFill>
                  <a:schemeClr val="tx1"/>
                </a:solidFill>
                <a:latin typeface="Verdana" panose="020B0604030504040204" pitchFamily="34" charset="0"/>
                <a:ea typeface="Verdana" panose="020B0604030504040204" pitchFamily="34" charset="0"/>
              </a:rPr>
              <a:t>Let’s start off with </a:t>
            </a:r>
            <a:r>
              <a:rPr lang="en-CA" sz="1200" dirty="0">
                <a:solidFill>
                  <a:schemeClr val="tx1"/>
                </a:solidFill>
                <a:latin typeface="Verdana" panose="020B0604030504040204" pitchFamily="34" charset="0"/>
                <a:ea typeface="Verdana" panose="020B0604030504040204" pitchFamily="34" charset="0"/>
              </a:rPr>
              <a:t>“activity categorization. Which activity, type, and sub-type might work best for this activity. </a:t>
            </a:r>
          </a:p>
          <a:p>
            <a:pPr lvl="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lvl="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For your reference, you can use the activity categorization chart and descriptions on </a:t>
            </a:r>
            <a:r>
              <a:rPr lang="en-CA" sz="1200" b="1" dirty="0">
                <a:solidFill>
                  <a:schemeClr val="tx1"/>
                </a:solidFill>
                <a:latin typeface="Verdana" panose="020B0604030504040204" pitchFamily="34" charset="0"/>
                <a:ea typeface="Verdana" panose="020B0604030504040204" pitchFamily="34" charset="0"/>
              </a:rPr>
              <a:t>pages 15 through 21 </a:t>
            </a:r>
            <a:r>
              <a:rPr lang="en-CA" sz="1200" dirty="0">
                <a:solidFill>
                  <a:schemeClr val="tx1"/>
                </a:solidFill>
                <a:latin typeface="Verdana" panose="020B0604030504040204" pitchFamily="34" charset="0"/>
                <a:ea typeface="Verdana" panose="020B0604030504040204" pitchFamily="34" charset="0"/>
              </a:rPr>
              <a:t>to support this. </a:t>
            </a:r>
          </a:p>
          <a:p>
            <a:pPr lvl="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lvl="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Answer: because this is a recurring service, it can be labelled as a “program” and it focuses on caregivers as the main target audience, so the type could be “Child Development and Caregiver support” and the  subtype could be “Parenting and Caregiver Programs.” </a:t>
            </a:r>
          </a:p>
          <a:p>
            <a:pPr lvl="1">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lvl="0">
              <a:buFont typeface="Arial" panose="020B0604020202020204" pitchFamily="34" charset="0"/>
              <a:buChar char="•"/>
            </a:pPr>
            <a:r>
              <a:rPr lang="en-CA" sz="1200" b="1" dirty="0">
                <a:solidFill>
                  <a:schemeClr val="tx1"/>
                </a:solidFill>
                <a:latin typeface="Verdana" panose="020B0604030504040204" pitchFamily="34" charset="0"/>
                <a:ea typeface="Verdana" panose="020B0604030504040204" pitchFamily="34" charset="0"/>
              </a:rPr>
              <a:t>Next: W</a:t>
            </a:r>
            <a:r>
              <a:rPr lang="en-CA" sz="1200" dirty="0">
                <a:solidFill>
                  <a:schemeClr val="tx1"/>
                </a:solidFill>
                <a:latin typeface="Verdana" panose="020B0604030504040204" pitchFamily="34" charset="0"/>
                <a:ea typeface="Verdana" panose="020B0604030504040204" pitchFamily="34" charset="0"/>
              </a:rPr>
              <a:t>hich prevention strategy or strategies could apply for this activity? </a:t>
            </a:r>
          </a:p>
          <a:p>
            <a:pPr lvl="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lvl="1">
              <a:buFont typeface="Arial" panose="020B0604020202020204" pitchFamily="34" charset="0"/>
              <a:buChar char="•"/>
            </a:pPr>
            <a:r>
              <a:rPr lang="en-CA" sz="1200" b="1" dirty="0">
                <a:solidFill>
                  <a:schemeClr val="tx1"/>
                </a:solidFill>
                <a:latin typeface="Verdana" panose="020B0604030504040204" pitchFamily="34" charset="0"/>
                <a:ea typeface="Verdana" panose="020B0604030504040204" pitchFamily="34" charset="0"/>
              </a:rPr>
              <a:t>Answer: </a:t>
            </a:r>
            <a:r>
              <a:rPr lang="en-CA" sz="1200" dirty="0">
                <a:solidFill>
                  <a:schemeClr val="tx1"/>
                </a:solidFill>
                <a:latin typeface="Verdana" panose="020B0604030504040204" pitchFamily="34" charset="0"/>
                <a:ea typeface="Verdana" panose="020B0604030504040204" pitchFamily="34" charset="0"/>
              </a:rPr>
              <a:t>the one strategy that we’ve indicated is “develop and maintain healthy relationships” – We have chosen this because the parenting group’s goal is to build positive relationships, and prevention strategy #4 is a good description of that goal. </a:t>
            </a:r>
          </a:p>
          <a:p>
            <a:pPr lvl="1">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lvl="1">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A note here: you may choose more than one prevention strategy; however, we have only selected one for this example. </a:t>
            </a:r>
          </a:p>
          <a:p>
            <a:pPr lvl="1">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marL="228600" lvl="0" indent="0">
              <a:buFont typeface="Arial" panose="020B0604020202020204" pitchFamily="34" charset="0"/>
              <a:buNone/>
            </a:pPr>
            <a:endParaRPr lang="en-CA" sz="1200" b="1" dirty="0">
              <a:solidFill>
                <a:schemeClr val="tx1"/>
              </a:solidFill>
              <a:latin typeface="Verdana" panose="020B0604030504040204" pitchFamily="34" charset="0"/>
              <a:ea typeface="Verdana" panose="020B0604030504040204" pitchFamily="34" charset="0"/>
            </a:endParaRPr>
          </a:p>
          <a:p>
            <a:pPr lvl="0">
              <a:buFont typeface="Arial" panose="020B0604020202020204" pitchFamily="34" charset="0"/>
              <a:buChar char="•"/>
            </a:pPr>
            <a:r>
              <a:rPr lang="en-CA" sz="1200" b="1" dirty="0">
                <a:solidFill>
                  <a:schemeClr val="tx1"/>
                </a:solidFill>
                <a:latin typeface="Verdana" panose="020B0604030504040204" pitchFamily="34" charset="0"/>
                <a:ea typeface="Verdana" panose="020B0604030504040204" pitchFamily="34" charset="0"/>
              </a:rPr>
              <a:t>Question: </a:t>
            </a:r>
            <a:r>
              <a:rPr lang="en-CA" sz="1200" dirty="0">
                <a:solidFill>
                  <a:schemeClr val="tx1"/>
                </a:solidFill>
                <a:latin typeface="Verdana" panose="020B0604030504040204" pitchFamily="34" charset="0"/>
                <a:ea typeface="Verdana" panose="020B0604030504040204" pitchFamily="34" charset="0"/>
              </a:rPr>
              <a:t>Finally, let us look at the provincial prevention priorities – take a moment to consider how the program aligns with the provincial prevention priorities.</a:t>
            </a:r>
          </a:p>
          <a:p>
            <a:pPr lvl="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lvl="0">
              <a:buFont typeface="Arial" panose="020B0604020202020204" pitchFamily="34" charset="0"/>
              <a:buChar char="•"/>
            </a:pPr>
            <a:r>
              <a:rPr lang="en-CA" sz="1200" b="1" dirty="0">
                <a:solidFill>
                  <a:schemeClr val="tx1"/>
                </a:solidFill>
                <a:latin typeface="Verdana" panose="020B0604030504040204" pitchFamily="34" charset="0"/>
                <a:ea typeface="Verdana" panose="020B0604030504040204" pitchFamily="34" charset="0"/>
              </a:rPr>
              <a:t>Answer: </a:t>
            </a:r>
            <a:r>
              <a:rPr lang="en-CA" sz="1200" dirty="0">
                <a:solidFill>
                  <a:schemeClr val="tx1"/>
                </a:solidFill>
                <a:latin typeface="Verdana" panose="020B0604030504040204" pitchFamily="34" charset="0"/>
                <a:ea typeface="Verdana" panose="020B0604030504040204" pitchFamily="34" charset="0"/>
              </a:rPr>
              <a:t>The priority we indicated was “family and sexual violence across the lifespan” – this priority is not a perfect fit for this program, but it does build protective factors for families. By a process of elimination, this is the best fit prevention priority for this activity.</a:t>
            </a:r>
          </a:p>
          <a:p>
            <a:pPr marL="399996" indent="-171427">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marL="399996" indent="-171427">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This activity was intended to be an example of how to align an existing program.</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59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9829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This training is related to FCSS reporting requirements. However, we also know that you have other reporting accountabilities, like to your own boards or municipal councils. </a:t>
            </a:r>
          </a:p>
          <a:p>
            <a:pPr>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Also, while programs are not accountable to the FCSSAA, the association plays an important role in highlighting the collective efforts of all FCSS programs across the province through the interactive impact tool. </a:t>
            </a:r>
          </a:p>
          <a:p>
            <a:pPr marL="228600" indent="0">
              <a:buFont typeface="Arial" panose="020B0604020202020204" pitchFamily="34" charset="0"/>
              <a:buNone/>
            </a:pPr>
            <a:endParaRPr lang="en-CA" sz="1200" dirty="0">
              <a:solidFill>
                <a:schemeClr val="tx1"/>
              </a:solidFill>
              <a:latin typeface="Verdana" panose="020B0604030504040204" pitchFamily="34" charset="0"/>
              <a:ea typeface="Verdana" panose="020B0604030504040204" pitchFamily="34" charset="0"/>
            </a:endParaRPr>
          </a:p>
          <a:p>
            <a:pPr>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rPr>
              <a:t>We hope that some of the information that is collected for provincial reporting requirements can help support the reporting that you have in other spaces.</a:t>
            </a:r>
          </a:p>
          <a:p>
            <a:pPr>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endParaRPr>
          </a:p>
          <a:p>
            <a:pPr>
              <a:buFont typeface="Arial" panose="020B0604020202020204" pitchFamily="34" charset="0"/>
              <a:buChar char="•"/>
            </a:pPr>
            <a:r>
              <a:rPr lang="en-CA" sz="1200" kern="100" dirty="0">
                <a:solidFill>
                  <a:schemeClr val="tx1"/>
                </a:solidFill>
                <a:latin typeface="Verdana" panose="020B0604030504040204" pitchFamily="34" charset="0"/>
                <a:ea typeface="Verdana" panose="020B0604030504040204" pitchFamily="34" charset="0"/>
                <a:cs typeface="Times New Roman" panose="02020603050405020304" pitchFamily="18" charset="0"/>
              </a:rPr>
              <a:t>The new reporting framework is for keeping track of FCSS-only activities, which applies to both direct and indirect service delivery. </a:t>
            </a:r>
          </a:p>
          <a:p>
            <a:pPr>
              <a:buFont typeface="Arial" panose="020B0604020202020204" pitchFamily="34" charset="0"/>
              <a:buChar char="•"/>
            </a:pPr>
            <a:endParaRPr lang="en-CA" sz="1200" kern="100" dirty="0">
              <a:solidFill>
                <a:schemeClr val="tx1"/>
              </a:solidFill>
              <a:latin typeface="Verdana" panose="020B0604030504040204" pitchFamily="34" charset="0"/>
              <a:ea typeface="Verdana" panose="020B0604030504040204" pitchFamily="34" charset="0"/>
              <a:cs typeface="Times New Roman" panose="02020603050405020304" pitchFamily="18" charset="0"/>
            </a:endParaRPr>
          </a:p>
          <a:p>
            <a:pPr>
              <a:buFont typeface="Arial" panose="020B0604020202020204" pitchFamily="34" charset="0"/>
              <a:buChar char="•"/>
            </a:pPr>
            <a:r>
              <a:rPr lang="en-CA" sz="1200" kern="100" dirty="0">
                <a:solidFill>
                  <a:schemeClr val="tx1"/>
                </a:solidFill>
                <a:latin typeface="Verdana" panose="020B0604030504040204" pitchFamily="34" charset="0"/>
                <a:ea typeface="Verdana" panose="020B0604030504040204" pitchFamily="34" charset="0"/>
                <a:cs typeface="Times New Roman" panose="02020603050405020304" pitchFamily="18" charset="0"/>
              </a:rPr>
              <a:t>This means any agency or organization that is delivering programming through FCSS funding will also need to report in accordance with the accountability framework. </a:t>
            </a:r>
          </a:p>
          <a:p>
            <a:pPr lvl="1">
              <a:buFont typeface="Arial" panose="020B0604020202020204" pitchFamily="34" charset="0"/>
              <a:buChar char="•"/>
            </a:pPr>
            <a:endParaRPr lang="en-CA" sz="1200" kern="100" dirty="0">
              <a:solidFill>
                <a:schemeClr val="tx1"/>
              </a:solidFill>
              <a:latin typeface="Verdana" panose="020B0604030504040204" pitchFamily="34" charset="0"/>
              <a:ea typeface="Verdana" panose="020B0604030504040204" pitchFamily="34" charset="0"/>
              <a:cs typeface="Times New Roman" panose="02020603050405020304" pitchFamily="18" charset="0"/>
            </a:endParaRPr>
          </a:p>
          <a:p>
            <a:pPr>
              <a:buFont typeface="Arial" panose="020B0604020202020204" pitchFamily="34" charset="0"/>
              <a:buChar char="•"/>
            </a:pPr>
            <a:endParaRPr lang="en-CA" sz="80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99309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defTabSz="914276">
              <a:lnSpc>
                <a:spcPct val="107000"/>
              </a:lnSpc>
              <a:buSzPct val="100000"/>
              <a:buFont typeface="Arial" panose="020B0604020202020204" pitchFamily="34" charset="0"/>
              <a:buChar char="•"/>
              <a:defRP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In this next activity, we will take look at a “community need,” and explore how a program could be designed in alignment with the Accountability Framework in response to this need. </a:t>
            </a:r>
          </a:p>
          <a:p>
            <a:pPr marL="171427" indent="-171427" defTabSz="914276">
              <a:lnSpc>
                <a:spcPct val="107000"/>
              </a:lnSpc>
              <a:buSzPct val="100000"/>
              <a:buFont typeface="Arial" panose="020B0604020202020204" pitchFamily="34" charset="0"/>
              <a:buChar char="•"/>
              <a:defRPr/>
            </a:pP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171427" indent="-171427" defTabSz="914276">
              <a:lnSpc>
                <a:spcPct val="107000"/>
              </a:lnSpc>
              <a:buSzPct val="100000"/>
              <a:buFont typeface="Arial" panose="020B0604020202020204" pitchFamily="34" charset="0"/>
              <a:buChar char="•"/>
              <a:defRP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You can use the worksheet on </a:t>
            </a:r>
            <a:r>
              <a:rPr lang="en-CA" sz="1200" b="1" kern="100" dirty="0">
                <a:solidFill>
                  <a:schemeClr val="tx1"/>
                </a:solidFill>
                <a:latin typeface="Verdana" panose="020B0604030504040204" pitchFamily="34" charset="0"/>
                <a:ea typeface="Verdana" panose="020B0604030504040204" pitchFamily="34" charset="0"/>
                <a:cs typeface="Calibri" panose="020F0502020204030204" pitchFamily="34" charset="0"/>
              </a:rPr>
              <a:t>page 35</a:t>
            </a: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 of your training package to jot down your thoughts and ideas.</a:t>
            </a:r>
          </a:p>
          <a:p>
            <a:pPr marL="171427" indent="-171427" defTabSz="914276">
              <a:lnSpc>
                <a:spcPct val="107000"/>
              </a:lnSpc>
              <a:buSzPct val="100000"/>
              <a:buFont typeface="Arial" panose="020B0604020202020204" pitchFamily="34" charset="0"/>
              <a:buChar char="•"/>
              <a:defRPr/>
            </a:pP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171427" indent="-171427" defTabSz="914276">
              <a:lnSpc>
                <a:spcPct val="107000"/>
              </a:lnSpc>
              <a:buSzPct val="100000"/>
              <a:buFont typeface="Arial" panose="020B0604020202020204" pitchFamily="34" charset="0"/>
              <a:buChar char="•"/>
              <a:defRP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The goal of this example is to show how the Accountability Framework can be used during the activity design process. </a:t>
            </a:r>
          </a:p>
          <a:p>
            <a:pPr marL="171427" indent="-171427" defTabSz="914276">
              <a:lnSpc>
                <a:spcPct val="107000"/>
              </a:lnSpc>
              <a:buSzPct val="100000"/>
              <a:buFont typeface="Arial" panose="020B0604020202020204" pitchFamily="34" charset="0"/>
              <a:buChar char="•"/>
              <a:defRPr/>
            </a:pP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171427" indent="-171427" defTabSz="914276">
              <a:lnSpc>
                <a:spcPct val="107000"/>
              </a:lnSpc>
              <a:buSzPct val="100000"/>
              <a:buFont typeface="Arial" panose="020B0604020202020204" pitchFamily="34" charset="0"/>
              <a:buChar char="•"/>
              <a:defRP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We consider this exercise a “proactive program fit” since we are focusing on developing a brand-new program using the Accountability Framework instead of using an existing FCSS program to fit within the Accountability Framework. </a:t>
            </a:r>
          </a:p>
          <a:p>
            <a:pPr marL="171427" indent="-171427" defTabSz="914276">
              <a:lnSpc>
                <a:spcPct val="107000"/>
              </a:lnSpc>
              <a:buSzPct val="100000"/>
              <a:buFont typeface="Arial" panose="020B0604020202020204" pitchFamily="34" charset="0"/>
              <a:buChar char="•"/>
              <a:defRPr/>
            </a:pP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171427" indent="-171427" defTabSz="914276">
              <a:lnSpc>
                <a:spcPct val="107000"/>
              </a:lnSpc>
              <a:buSzPct val="100000"/>
              <a:buFont typeface="Arial" panose="020B0604020202020204" pitchFamily="34" charset="0"/>
              <a:buChar char="•"/>
              <a:defRP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This example comes from a needs assessment highlighting that community members, especially youth dealing with mental health challenges, are under a lot of stress.</a:t>
            </a:r>
            <a:endParaRPr lang="en-CA" sz="1200" b="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0" indent="0" defTabSz="914276">
              <a:lnSpc>
                <a:spcPct val="107000"/>
              </a:lnSpc>
              <a:buSzPct val="100000"/>
              <a:buFont typeface="Arial" panose="020B0604020202020204" pitchFamily="34" charset="0"/>
              <a:buNone/>
              <a:defRPr/>
            </a:pPr>
            <a:endParaRPr lang="en-US" b="0" dirty="0"/>
          </a:p>
          <a:p>
            <a:pPr marL="171427" indent="-171427" defTabSz="914276">
              <a:lnSpc>
                <a:spcPct val="107000"/>
              </a:lnSpc>
              <a:buSzPct val="100000"/>
              <a:buFont typeface="Arial" panose="020B0604020202020204" pitchFamily="34" charset="0"/>
              <a:buChar char="•"/>
              <a:defRPr/>
            </a:pPr>
            <a:r>
              <a:rPr lang="en-US" b="0" dirty="0"/>
              <a:t>Start by looking at the community need in your example and think about what kind of activity you might implement to address that need. </a:t>
            </a:r>
          </a:p>
          <a:p>
            <a:pPr marL="171427" indent="-171427" defTabSz="914276">
              <a:lnSpc>
                <a:spcPct val="107000"/>
              </a:lnSpc>
              <a:buSzPct val="100000"/>
              <a:buFont typeface="Arial" panose="020B0604020202020204" pitchFamily="34" charset="0"/>
              <a:buChar char="•"/>
              <a:defRPr/>
            </a:pPr>
            <a:endParaRPr lang="en-US" b="0" dirty="0"/>
          </a:p>
          <a:p>
            <a:pPr marL="171427" indent="-171427" defTabSz="914276">
              <a:lnSpc>
                <a:spcPct val="107000"/>
              </a:lnSpc>
              <a:buSzPct val="100000"/>
              <a:buFont typeface="Arial" panose="020B0604020202020204" pitchFamily="34" charset="0"/>
              <a:buChar char="•"/>
              <a:defRPr/>
            </a:pPr>
            <a:r>
              <a:rPr lang="en-US" b="0" dirty="0"/>
              <a:t>Use the activity categorization chart and descriptions on </a:t>
            </a:r>
            <a:r>
              <a:rPr lang="en-US" b="1" dirty="0"/>
              <a:t>pages 15 through 21</a:t>
            </a:r>
            <a:r>
              <a:rPr lang="en-US" b="0" dirty="0"/>
              <a:t> to help guide your thinking.</a:t>
            </a:r>
          </a:p>
          <a:p>
            <a:pPr marL="171427" indent="-171427" defTabSz="914276">
              <a:lnSpc>
                <a:spcPct val="107000"/>
              </a:lnSpc>
              <a:buSzPct val="100000"/>
              <a:buFont typeface="Arial" panose="020B0604020202020204" pitchFamily="34" charset="0"/>
              <a:buChar char="•"/>
              <a:defRPr/>
            </a:pPr>
            <a:endParaRPr lang="en-US" b="0" dirty="0"/>
          </a:p>
          <a:p>
            <a:pPr marL="171427" indent="-171427" defTabSz="914276">
              <a:lnSpc>
                <a:spcPct val="107000"/>
              </a:lnSpc>
              <a:buSzPct val="100000"/>
              <a:buFont typeface="Arial" panose="020B0604020202020204" pitchFamily="34" charset="0"/>
              <a:buChar char="•"/>
              <a:defRPr/>
            </a:pPr>
            <a:r>
              <a:rPr lang="en-US" b="0" dirty="0"/>
              <a:t>Once you have landed on an activity, the next step is to figure out which prevention strategies it aligns with and then identify the provincial prevention priority that fits best.</a:t>
            </a:r>
          </a:p>
          <a:p>
            <a:pPr marL="171427" indent="-171427" defTabSz="914276">
              <a:lnSpc>
                <a:spcPct val="107000"/>
              </a:lnSpc>
              <a:buSzPct val="100000"/>
              <a:buFont typeface="Arial" panose="020B0604020202020204" pitchFamily="34" charset="0"/>
              <a:buChar char="•"/>
              <a:defRPr/>
            </a:pPr>
            <a:endParaRPr lang="en-US" b="0" dirty="0"/>
          </a:p>
          <a:p>
            <a:pPr marL="171427" indent="-171427" defTabSz="914276">
              <a:lnSpc>
                <a:spcPct val="107000"/>
              </a:lnSpc>
              <a:buSzPct val="100000"/>
              <a:buFont typeface="Arial" panose="020B0604020202020204" pitchFamily="34" charset="0"/>
              <a:buChar char="•"/>
              <a:defRPr/>
            </a:pPr>
            <a:r>
              <a:rPr lang="en-CA" b="0" dirty="0"/>
              <a:t>You may pause the video here to review your work before you continue.</a:t>
            </a:r>
            <a:endParaRPr lang="en-CA" sz="1200" b="1"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0" indent="0" defTabSz="914276">
              <a:lnSpc>
                <a:spcPct val="107000"/>
              </a:lnSpc>
              <a:defRPr/>
            </a:pPr>
            <a:endParaRPr lang="en-CA" sz="1200" b="1"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0" indent="0" defTabSz="914276">
              <a:lnSpc>
                <a:spcPct val="107000"/>
              </a:lnSpc>
              <a:defRPr/>
            </a:pPr>
            <a:endParaRPr lang="en-CA" sz="1200" b="1"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171427" indent="-171427" defTabSz="914276">
              <a:lnSpc>
                <a:spcPct val="107000"/>
              </a:lnSpc>
              <a:buSzPct val="100000"/>
              <a:buFont typeface="Arial" panose="020B0604020202020204" pitchFamily="34" charset="0"/>
              <a:buChar char="•"/>
              <a:defRPr/>
            </a:pPr>
            <a:r>
              <a:rPr lang="en-CA" sz="1200" b="1" kern="100" dirty="0">
                <a:solidFill>
                  <a:schemeClr val="tx1"/>
                </a:solidFill>
                <a:latin typeface="Verdana" panose="020B0604030504040204" pitchFamily="34" charset="0"/>
                <a:ea typeface="Verdana" panose="020B0604030504040204" pitchFamily="34" charset="0"/>
                <a:cs typeface="Calibri" panose="020F0502020204030204" pitchFamily="34" charset="0"/>
              </a:rPr>
              <a:t>Answers: </a:t>
            </a:r>
          </a:p>
          <a:p>
            <a:pPr marL="514280" indent="-285711">
              <a:buSzPct val="10000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514280" indent="-285711">
              <a:buSzPct val="1000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For an activity category, we thought about “what kind of program can support stress for youth and young adults” </a:t>
            </a:r>
          </a:p>
          <a:p>
            <a:pPr marL="514280" indent="-285711">
              <a:buSzPct val="10000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514280" indent="-285711">
              <a:buSzPct val="1000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So, we chose:</a:t>
            </a:r>
          </a:p>
          <a:p>
            <a:pPr marL="514280" indent="-285711">
              <a:buSzPct val="10000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971418" lvl="1" indent="-285711">
              <a:buSzPct val="1000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Activity is a program Programs &gt; Mental Health Promotion &gt; Short-Term Counselling</a:t>
            </a:r>
          </a:p>
          <a:p>
            <a:pPr marL="971418" lvl="1" indent="-285711">
              <a:buSzPct val="10000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971418" lvl="1" indent="-285711">
              <a:buSzPct val="1000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The program is a recurring service, so it is a “Program.” </a:t>
            </a:r>
          </a:p>
          <a:p>
            <a:pPr marL="514280" indent="-285711">
              <a:buSzPct val="10000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514280" indent="-285711">
              <a:buSzPct val="1000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For Prevention Strategies, we may want this program to: </a:t>
            </a:r>
          </a:p>
          <a:p>
            <a:pPr marL="514280" indent="-285711">
              <a:buSzPct val="10000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971418" lvl="1" indent="-285711">
              <a:buSzPct val="1000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(2) Foster a sense of belonging</a:t>
            </a:r>
          </a:p>
          <a:p>
            <a:pPr marL="971418" lvl="1" indent="-285711">
              <a:buSzPct val="10000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971418" lvl="1" indent="-285711">
              <a:buSzPct val="1000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(5) Enhance access to social supports</a:t>
            </a:r>
          </a:p>
          <a:p>
            <a:pPr marL="971418" lvl="1" indent="-285711">
              <a:buSzPct val="100000"/>
              <a:buFont typeface="Arial" panose="020B0604020202020204" pitchFamily="34" charset="0"/>
              <a:buChar char="•"/>
            </a:pPr>
            <a:endPar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971418" lvl="1" indent="-285711">
              <a:buSzPct val="100000"/>
              <a:buFont typeface="Arial" panose="020B0604020202020204" pitchFamily="34" charset="0"/>
              <a:buChar cha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(6) Develop and strengthen skills that build resilience</a:t>
            </a:r>
          </a:p>
          <a:p>
            <a:pPr marL="1142845" lvl="2" indent="0">
              <a:buSzPct val="100000"/>
              <a:buFont typeface="Arial" panose="020B0604020202020204" pitchFamily="34" charset="0"/>
              <a:buNone/>
            </a:pPr>
            <a:endPar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514280" marR="0" lvl="0" indent="-285711"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And finally, in the category of Provincial Prevention Priorities, we chose: </a:t>
            </a:r>
          </a:p>
          <a:p>
            <a:pPr marL="514280" marR="0" lvl="0" indent="-285711"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endPar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514280" marR="0" lvl="0" indent="-285711"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Mental health and addictions; </a:t>
            </a:r>
          </a:p>
          <a:p>
            <a:pPr marL="514280" marR="0" lvl="0" indent="-285711"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endPar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971480" marR="0" lvl="1" indent="-285711"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lang="en-CA" sz="1200" dirty="0">
                <a:solidFill>
                  <a:schemeClr val="tx1"/>
                </a:solidFill>
                <a:latin typeface="Verdana" panose="020B0604030504040204" pitchFamily="34" charset="0"/>
                <a:ea typeface="Verdana" panose="020B0604030504040204" pitchFamily="34" charset="0"/>
                <a:cs typeface="Calibri" panose="020F0502020204030204" pitchFamily="34" charset="0"/>
              </a:rPr>
              <a:t>the needs assessment was about mental health, so this prevention priority seemed like the best fit. </a:t>
            </a:r>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60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9167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marR="0" indent="-171427" algn="l" rtl="0">
              <a:lnSpc>
                <a:spcPct val="100000"/>
              </a:lnSpc>
              <a:spcBef>
                <a:spcPts val="0"/>
              </a:spcBef>
              <a:spcAft>
                <a:spcPts val="0"/>
              </a:spcAft>
              <a:buClr>
                <a:schemeClr val="dk1"/>
              </a:buClr>
              <a:buSzPts val="1600"/>
              <a:buFont typeface="Arial" panose="020B0604020202020204" pitchFamily="34" charset="0"/>
              <a:buChar char="•"/>
            </a:pPr>
            <a:r>
              <a:rPr lang="en-CA" sz="1200" b="0" i="0" u="none" strike="noStrike" cap="none" dirty="0">
                <a:solidFill>
                  <a:schemeClr val="dk1"/>
                </a:solidFill>
                <a:latin typeface="Verdana" panose="020B0604030504040204" pitchFamily="34" charset="0"/>
                <a:ea typeface="Verdana" panose="020B0604030504040204" pitchFamily="34" charset="0"/>
                <a:cs typeface="Calibri"/>
                <a:sym typeface="Calibri"/>
              </a:rPr>
              <a:t>Welcome to module 6.</a:t>
            </a:r>
          </a:p>
          <a:p>
            <a:pPr>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This module will outline how you will monitor count-based key performance measures, specifically those related to unique volunteers and volunteer hours, community partnerships, participant interactions, attendees, and referral interactions.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61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10157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The count based measurements in the FCSS Accountability Framework contribute to five key performance measures (as shown on the right-hand side of the screen). </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For your reference, </a:t>
            </a:r>
            <a:r>
              <a:rPr lang="en-US" sz="1200" b="1" dirty="0">
                <a:latin typeface="Verdana" panose="020B0604030504040204" pitchFamily="34" charset="0"/>
                <a:ea typeface="Verdana" panose="020B0604030504040204" pitchFamily="34" charset="0"/>
              </a:rPr>
              <a:t>page 23 </a:t>
            </a:r>
            <a:r>
              <a:rPr lang="en-US" sz="1200" b="0" dirty="0">
                <a:latin typeface="Verdana" panose="020B0604030504040204" pitchFamily="34" charset="0"/>
                <a:ea typeface="Verdana" panose="020B0604030504040204" pitchFamily="34" charset="0"/>
              </a:rPr>
              <a:t>in the training package</a:t>
            </a:r>
            <a:r>
              <a:rPr lang="en-US" sz="1200" dirty="0">
                <a:latin typeface="Verdana" panose="020B0604030504040204" pitchFamily="34" charset="0"/>
                <a:ea typeface="Verdana" panose="020B0604030504040204" pitchFamily="34" charset="0"/>
              </a:rPr>
              <a:t> provides a high-level overview on who and what should be counted.</a:t>
            </a:r>
            <a:endParaRPr lang="en-CA" sz="12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62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0062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Let us start off with counting unique volunteers and volunteer hours. </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A volunteer is someone who lends their time and skills to an FCSS activity without getting paid for it.</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This may include students who are working towards school credit or community service hours, or, say, community organization employees who go the extra mile beyond their paid jobs to support a program outside of their regular work hours. </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For your reference, </a:t>
            </a:r>
            <a:r>
              <a:rPr lang="en-US" sz="1200" b="1" dirty="0">
                <a:latin typeface="Verdana" panose="020B0604030504040204" pitchFamily="34" charset="0"/>
                <a:ea typeface="Verdana" panose="020B0604030504040204" pitchFamily="34" charset="0"/>
              </a:rPr>
              <a:t>pages 7 through 11 </a:t>
            </a:r>
            <a:r>
              <a:rPr lang="en-US" sz="1200" dirty="0">
                <a:latin typeface="Verdana" panose="020B0604030504040204" pitchFamily="34" charset="0"/>
                <a:ea typeface="Verdana" panose="020B0604030504040204" pitchFamily="34" charset="0"/>
              </a:rPr>
              <a:t>of your training package contain a glossary of definitions, including a definition of "volunteers.“</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As with current reporting, you should only count the time that individuals are volunteering. So, for example, time spent at a volunteer appreciation event does NOT count towards your unique volunteer numbers or hours.</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This slide gives you a good overview of who qualifies as a volunteer and when they should be counted.</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FCSS programs will be responsible for reporting two counts related to volunteers, including the: </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lvl="1">
              <a:buFont typeface="Arial" panose="020B0604020202020204" pitchFamily="34" charset="0"/>
              <a:buChar char="•"/>
            </a:pPr>
            <a:r>
              <a:rPr lang="en-US" sz="1200" dirty="0">
                <a:latin typeface="Verdana" panose="020B0604030504040204" pitchFamily="34" charset="0"/>
                <a:ea typeface="Verdana" panose="020B0604030504040204" pitchFamily="34" charset="0"/>
              </a:rPr>
              <a:t>total number of unique volunteers that support a FCSS program, and </a:t>
            </a:r>
          </a:p>
          <a:p>
            <a:pPr lvl="1">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lvl="1">
              <a:buFont typeface="Arial" panose="020B0604020202020204" pitchFamily="34" charset="0"/>
              <a:buChar char="•"/>
            </a:pPr>
            <a:r>
              <a:rPr lang="en-US" sz="1200" dirty="0">
                <a:latin typeface="Verdana" panose="020B0604030504040204" pitchFamily="34" charset="0"/>
                <a:ea typeface="Verdana" panose="020B0604030504040204" pitchFamily="34" charset="0"/>
              </a:rPr>
              <a:t>the total number of volunteer hours across all FCSS activities.</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63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3371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1036" indent="-331036">
              <a:lnSpc>
                <a:spcPct val="107000"/>
              </a:lnSpc>
              <a:spcAft>
                <a:spcPts val="772"/>
              </a:spcAft>
              <a:buFont typeface="Arial" panose="020B0604020202020204" pitchFamily="34" charset="0"/>
              <a:buChar char="•"/>
              <a:tabLst>
                <a:tab pos="441381" algn="l"/>
              </a:tabLst>
            </a:pPr>
            <a:r>
              <a:rPr lang="en-CA" sz="1200" kern="100" dirty="0">
                <a:latin typeface="Verdana" panose="020B0604030504040204" pitchFamily="34" charset="0"/>
                <a:ea typeface="Verdana" panose="020B0604030504040204" pitchFamily="34" charset="0"/>
                <a:cs typeface="Calibri" panose="020F0502020204030204" pitchFamily="34" charset="0"/>
              </a:rPr>
              <a:t>Up next, we will have a look at counting community partnerships.</a:t>
            </a:r>
          </a:p>
          <a:p>
            <a:pPr marL="331036" indent="-331036">
              <a:lnSpc>
                <a:spcPct val="107000"/>
              </a:lnSpc>
              <a:spcAft>
                <a:spcPts val="772"/>
              </a:spcAft>
              <a:buFont typeface="Arial" panose="020B0604020202020204" pitchFamily="34" charset="0"/>
              <a:buChar char="•"/>
              <a:tabLst>
                <a:tab pos="441381"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331036" marR="0" lvl="0" indent="-331036" algn="l" defTabSz="914400" rtl="0" eaLnBrk="1" fontAlgn="auto" latinLnBrk="0" hangingPunct="1">
              <a:lnSpc>
                <a:spcPct val="107000"/>
              </a:lnSpc>
              <a:spcBef>
                <a:spcPts val="0"/>
              </a:spcBef>
              <a:spcAft>
                <a:spcPts val="772"/>
              </a:spcAft>
              <a:buClr>
                <a:srgbClr val="000000"/>
              </a:buClr>
              <a:buSzPts val="1400"/>
              <a:buFont typeface="Arial" panose="020B0604020202020204" pitchFamily="34" charset="0"/>
              <a:buChar char="•"/>
              <a:tabLst>
                <a:tab pos="441381" algn="l"/>
              </a:tabLst>
              <a:defRPr/>
            </a:pPr>
            <a:r>
              <a:rPr lang="en-CA" sz="1200" kern="100" dirty="0">
                <a:latin typeface="Verdana" panose="020B0604030504040204" pitchFamily="34" charset="0"/>
                <a:ea typeface="Verdana" panose="020B0604030504040204" pitchFamily="34" charset="0"/>
                <a:cs typeface="Calibri" panose="020F0502020204030204" pitchFamily="34" charset="0"/>
              </a:rPr>
              <a:t>A community partnership is being defined as a </a:t>
            </a:r>
            <a:r>
              <a:rPr lang="en-CA" sz="1200" kern="100" dirty="0">
                <a:effectLst/>
                <a:latin typeface="Verdana" panose="020B0604030504040204" pitchFamily="34" charset="0"/>
                <a:ea typeface="Verdana" panose="020B0604030504040204" pitchFamily="34" charset="0"/>
                <a:cs typeface="Times New Roman"/>
              </a:rPr>
              <a:t>collaborative working relationship, which is either formal </a:t>
            </a:r>
            <a:r>
              <a:rPr lang="en-CA" sz="1200" kern="100" dirty="0">
                <a:latin typeface="Verdana" panose="020B0604030504040204" pitchFamily="34" charset="0"/>
                <a:ea typeface="Verdana" panose="020B0604030504040204" pitchFamily="34" charset="0"/>
                <a:cs typeface="Times New Roman"/>
              </a:rPr>
              <a:t>(i.e., written) </a:t>
            </a:r>
            <a:r>
              <a:rPr lang="en-CA" sz="1200" kern="100" dirty="0">
                <a:effectLst/>
                <a:latin typeface="Verdana" panose="020B0604030504040204" pitchFamily="34" charset="0"/>
                <a:ea typeface="Verdana" panose="020B0604030504040204" pitchFamily="34" charset="0"/>
                <a:cs typeface="Times New Roman"/>
              </a:rPr>
              <a:t>or informal, between local FCSS programs and other organizations, such as local non-profits, businesses, schools, health services, community centers and similar organizations.</a:t>
            </a:r>
          </a:p>
          <a:p>
            <a:pPr marL="331036" marR="0" lvl="0" indent="-331036" algn="l" defTabSz="914400" rtl="0" eaLnBrk="1" fontAlgn="auto" latinLnBrk="0" hangingPunct="1">
              <a:lnSpc>
                <a:spcPct val="107000"/>
              </a:lnSpc>
              <a:spcBef>
                <a:spcPts val="0"/>
              </a:spcBef>
              <a:spcAft>
                <a:spcPts val="772"/>
              </a:spcAft>
              <a:buClr>
                <a:srgbClr val="000000"/>
              </a:buClr>
              <a:buSzPts val="1400"/>
              <a:buFont typeface="Arial" panose="020B0604020202020204" pitchFamily="34" charset="0"/>
              <a:buChar char="•"/>
              <a:tabLst>
                <a:tab pos="441381" algn="l"/>
              </a:tabLst>
              <a:defRPr/>
            </a:pPr>
            <a:endParaRPr lang="en-CA" sz="1200" kern="100" dirty="0">
              <a:effectLst/>
              <a:latin typeface="Verdana" panose="020B0604030504040204" pitchFamily="34" charset="0"/>
              <a:ea typeface="Verdana" panose="020B0604030504040204" pitchFamily="34" charset="0"/>
              <a:cs typeface="Times New Roman"/>
            </a:endParaRPr>
          </a:p>
          <a:p>
            <a:pPr marL="331036" marR="0" lvl="0" indent="-331036" algn="l" defTabSz="914400" rtl="0" eaLnBrk="1" fontAlgn="auto" latinLnBrk="0" hangingPunct="1">
              <a:lnSpc>
                <a:spcPct val="107000"/>
              </a:lnSpc>
              <a:spcBef>
                <a:spcPts val="0"/>
              </a:spcBef>
              <a:spcAft>
                <a:spcPts val="772"/>
              </a:spcAft>
              <a:buClr>
                <a:srgbClr val="000000"/>
              </a:buClr>
              <a:buSzPts val="1400"/>
              <a:buFont typeface="Arial" panose="020B0604020202020204" pitchFamily="34" charset="0"/>
              <a:buChar char="•"/>
              <a:tabLst>
                <a:tab pos="441381" algn="l"/>
              </a:tabLst>
              <a:defRPr/>
            </a:pPr>
            <a:r>
              <a:rPr lang="en-CA" sz="1200" kern="1200" dirty="0">
                <a:solidFill>
                  <a:schemeClr val="tx1"/>
                </a:solidFill>
                <a:effectLst/>
                <a:latin typeface="Verdana" panose="020B0604030504040204" pitchFamily="34" charset="0"/>
                <a:ea typeface="Verdana" panose="020B0604030504040204" pitchFamily="34" charset="0"/>
                <a:cs typeface="+mn-cs"/>
              </a:rPr>
              <a:t>FCSS programs are required to include the </a:t>
            </a:r>
            <a:r>
              <a:rPr lang="en-CA" sz="1200" b="1" kern="1200" dirty="0">
                <a:solidFill>
                  <a:schemeClr val="tx1"/>
                </a:solidFill>
                <a:effectLst/>
                <a:latin typeface="Verdana" panose="020B0604030504040204" pitchFamily="34" charset="0"/>
                <a:ea typeface="Verdana" panose="020B0604030504040204" pitchFamily="34" charset="0"/>
                <a:cs typeface="+mn-cs"/>
              </a:rPr>
              <a:t>total count </a:t>
            </a:r>
            <a:r>
              <a:rPr lang="en-CA" sz="1200" kern="1200" dirty="0">
                <a:solidFill>
                  <a:schemeClr val="tx1"/>
                </a:solidFill>
                <a:effectLst/>
                <a:latin typeface="Verdana" panose="020B0604030504040204" pitchFamily="34" charset="0"/>
                <a:ea typeface="Verdana" panose="020B0604030504040204" pitchFamily="34" charset="0"/>
                <a:cs typeface="+mn-cs"/>
              </a:rPr>
              <a:t>of community partnerships throughout the year. </a:t>
            </a:r>
            <a:endParaRPr lang="en-CA" sz="1200" kern="100" dirty="0">
              <a:effectLst/>
              <a:latin typeface="Verdana" panose="020B0604030504040204" pitchFamily="34" charset="0"/>
              <a:ea typeface="Verdana" panose="020B0604030504040204" pitchFamily="34" charset="0"/>
              <a:cs typeface="Times New Roman" panose="02020603050405020304" pitchFamily="18" charset="0"/>
            </a:endParaRPr>
          </a:p>
          <a:p>
            <a:pPr marL="331036" marR="0" lvl="0" indent="-331036" algn="l" defTabSz="914400" rtl="0" eaLnBrk="1" fontAlgn="auto" latinLnBrk="0" hangingPunct="1">
              <a:lnSpc>
                <a:spcPct val="107000"/>
              </a:lnSpc>
              <a:spcBef>
                <a:spcPts val="0"/>
              </a:spcBef>
              <a:spcAft>
                <a:spcPts val="772"/>
              </a:spcAft>
              <a:buClr>
                <a:srgbClr val="000000"/>
              </a:buClr>
              <a:buSzPts val="1400"/>
              <a:buFont typeface="Arial" panose="020B0604020202020204" pitchFamily="34" charset="0"/>
              <a:buChar char="•"/>
              <a:tabLst>
                <a:tab pos="441381" algn="l"/>
              </a:tabLst>
              <a:defRPr/>
            </a:pPr>
            <a:endParaRPr lang="en-CA" sz="1200" dirty="0">
              <a:latin typeface="Verdana" panose="020B0604030504040204" pitchFamily="34" charset="0"/>
              <a:ea typeface="Verdana" panose="020B0604030504040204" pitchFamily="34" charset="0"/>
            </a:endParaRPr>
          </a:p>
          <a:p>
            <a:pPr marL="331036" indent="-331036">
              <a:lnSpc>
                <a:spcPct val="107000"/>
              </a:lnSpc>
              <a:spcAft>
                <a:spcPts val="772"/>
              </a:spcAft>
              <a:buFont typeface="Arial" panose="020B0604020202020204" pitchFamily="34" charset="0"/>
              <a:buChar char="•"/>
              <a:tabLst>
                <a:tab pos="441381" algn="l"/>
              </a:tabLst>
            </a:pPr>
            <a:endParaRPr lang="en-CA" sz="1200" kern="100" dirty="0">
              <a:latin typeface="Verdana" panose="020B0604030504040204" pitchFamily="34" charset="0"/>
              <a:ea typeface="Verdana" panose="020B0604030504040204" pitchFamily="34" charset="0"/>
              <a:cs typeface="Times New Roman" panose="02020603050405020304" pitchFamily="18" charset="0"/>
            </a:endParaRPr>
          </a:p>
          <a:p>
            <a:pPr marL="171427" indent="-171427">
              <a:buClr>
                <a:schemeClr val="dk1"/>
              </a:buClr>
              <a:buSzPts val="1600"/>
              <a:buFont typeface="Arial" panose="020B0604020202020204" pitchFamily="34" charset="0"/>
              <a:buChar char="•"/>
            </a:pPr>
            <a:endParaRPr lang="en-CA" sz="80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64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12956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Now we will talk about participant interactions.</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Participant interactions are relevant to the key performance measure, "Number of times Albertans participated in FCSS programming.“</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lvl="0"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For the new reporting, you will not need to report “unique participants” but rather the number of times people engaged or </a:t>
            </a:r>
            <a:r>
              <a:rPr lang="en-US" sz="1200" i="1" dirty="0">
                <a:latin typeface="Verdana" panose="020B0604030504040204" pitchFamily="34" charset="0"/>
                <a:ea typeface="Verdana" panose="020B0604030504040204" pitchFamily="34" charset="0"/>
              </a:rPr>
              <a:t>interact</a:t>
            </a:r>
            <a:r>
              <a:rPr lang="en-US" sz="1200" dirty="0">
                <a:latin typeface="Verdana" panose="020B0604030504040204" pitchFamily="34" charset="0"/>
                <a:ea typeface="Verdana" panose="020B0604030504040204" pitchFamily="34" charset="0"/>
              </a:rPr>
              <a:t> with programming. </a:t>
            </a:r>
          </a:p>
          <a:p>
            <a:pPr marL="628627" lvl="1" indent="-171427">
              <a:buClr>
                <a:schemeClr val="dk1"/>
              </a:buClr>
              <a:buSzPts val="1600"/>
              <a:buFont typeface="Arial" panose="020B0604020202020204" pitchFamily="34" charset="0"/>
              <a:buChar char="•"/>
            </a:pPr>
            <a:endParaRPr lang="en-US" sz="1200" b="1" i="1"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As an example, if two participants register for a program consisting of five sessions, each participant will be counted for every session attended. </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lvl="0"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So, for this example, the total number of participant interactions would be 10.</a:t>
            </a:r>
          </a:p>
          <a:p>
            <a:pPr marL="628627" lvl="1"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That is 2 participants times 5 sessions. This total of 10 is the figure that should be reported. </a:t>
            </a:r>
          </a:p>
          <a:p>
            <a:pPr marL="628627" lvl="1"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This is a bit of a change, and we recognize that this number may seem large when you report it, especially for things like after-school programs that happen every day. </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The value of counting participant interactions for FCSS activities is the engagement with community members to build protective factors, over time, and every interaction supports that.</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We know that this is a lot of counting, particularly if you have a recurring program that requires daily attendance tracking.</a:t>
            </a:r>
          </a:p>
          <a:p>
            <a:pPr marL="171427" lvl="0"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lvl="0"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With that in mind, further details will be provided in supplemental resources around this, but it is okay to use sampling as a method for counting participants. </a:t>
            </a:r>
          </a:p>
          <a:p>
            <a:pPr marL="171427" lvl="0"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lvl="0"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As an example, if you were to use sampling, we would ask you to </a:t>
            </a:r>
            <a:r>
              <a:rPr lang="en-US" sz="1200" i="1" dirty="0">
                <a:latin typeface="Verdana" panose="020B0604030504040204" pitchFamily="34" charset="0"/>
                <a:ea typeface="Verdana" panose="020B0604030504040204" pitchFamily="34" charset="0"/>
              </a:rPr>
              <a:t>track</a:t>
            </a:r>
            <a:r>
              <a:rPr lang="en-US" sz="1200" dirty="0">
                <a:latin typeface="Verdana" panose="020B0604030504040204" pitchFamily="34" charset="0"/>
                <a:ea typeface="Verdana" panose="020B0604030504040204" pitchFamily="34" charset="0"/>
              </a:rPr>
              <a:t> the total number of individuals registered for the program and the number of sessions conducted, allowing for calculation based on these figures. </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We will also mention that you won’t be counting any participants in the category of “community development and capacity building” – participant interactions related to programs ONLY.</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This is because it is often staff or volunteers that are involved in community development and capacity building activities.</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As a key takeaway for this slide, you will be required to report the number of interactions you have with community members for each program, rather than the number of unique individuals served.</a:t>
            </a:r>
            <a:endParaRPr lang="en-CA" sz="12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65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66881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1036" indent="-331036">
              <a:lnSpc>
                <a:spcPct val="107000"/>
              </a:lnSpc>
              <a:spcAft>
                <a:spcPts val="772"/>
              </a:spcAft>
              <a:buFont typeface="Arial" panose="020B0604020202020204" pitchFamily="34" charset="0"/>
              <a:buChar char="•"/>
              <a:tabLst>
                <a:tab pos="441381" algn="l"/>
              </a:tabLst>
            </a:pPr>
            <a:r>
              <a:rPr lang="en-US" sz="1200" kern="100" dirty="0">
                <a:latin typeface="Verdana" panose="020B0604030504040204" pitchFamily="34" charset="0"/>
                <a:ea typeface="Verdana" panose="020B0604030504040204" pitchFamily="34" charset="0"/>
                <a:cs typeface="Calibri" panose="020F0502020204030204" pitchFamily="34" charset="0"/>
              </a:rPr>
              <a:t>Moving on to the activity type of community events, for this category, you’ll be counting the number of attendees. </a:t>
            </a:r>
          </a:p>
          <a:p>
            <a:pPr marL="331036" indent="-331036">
              <a:lnSpc>
                <a:spcPct val="107000"/>
              </a:lnSpc>
              <a:spcAft>
                <a:spcPts val="772"/>
              </a:spcAft>
              <a:buFont typeface="Arial" panose="020B0604020202020204" pitchFamily="34" charset="0"/>
              <a:buChar char="•"/>
              <a:tabLst>
                <a:tab pos="441381"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717244" lvl="1" indent="-275863">
              <a:lnSpc>
                <a:spcPct val="107000"/>
              </a:lnSpc>
              <a:spcAft>
                <a:spcPts val="772"/>
              </a:spcAft>
              <a:buFont typeface="Arial" panose="020B0604020202020204" pitchFamily="34" charset="0"/>
              <a:buChar char="•"/>
              <a:tabLst>
                <a:tab pos="882762" algn="l"/>
              </a:tabLst>
            </a:pPr>
            <a:r>
              <a:rPr lang="en-US" sz="1200" kern="100" dirty="0">
                <a:latin typeface="Verdana" panose="020B0604030504040204" pitchFamily="34" charset="0"/>
                <a:ea typeface="Verdana" panose="020B0604030504040204" pitchFamily="34" charset="0"/>
                <a:cs typeface="Calibri" panose="020F0502020204030204" pitchFamily="34" charset="0"/>
              </a:rPr>
              <a:t>As with participants, attendee counts are relevant to the key performance measure, "Number of times Albertans participated in FCSS programming." </a:t>
            </a:r>
          </a:p>
          <a:p>
            <a:pPr marL="717244" lvl="1" indent="-275863">
              <a:lnSpc>
                <a:spcPct val="107000"/>
              </a:lnSpc>
              <a:spcAft>
                <a:spcPts val="772"/>
              </a:spcAft>
              <a:buFont typeface="Arial" panose="020B0604020202020204" pitchFamily="34" charset="0"/>
              <a:buChar char="•"/>
              <a:tabLst>
                <a:tab pos="882762"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717244" lvl="1" indent="-275863">
              <a:lnSpc>
                <a:spcPct val="107000"/>
              </a:lnSpc>
              <a:spcAft>
                <a:spcPts val="772"/>
              </a:spcAft>
              <a:buFont typeface="Arial" panose="020B0604020202020204" pitchFamily="34" charset="0"/>
              <a:buChar char="•"/>
              <a:tabLst>
                <a:tab pos="882762" algn="l"/>
              </a:tabLst>
            </a:pPr>
            <a:r>
              <a:rPr lang="en-US" sz="1200" kern="100" dirty="0">
                <a:latin typeface="Verdana" panose="020B0604030504040204" pitchFamily="34" charset="0"/>
                <a:ea typeface="Verdana" panose="020B0604030504040204" pitchFamily="34" charset="0"/>
                <a:cs typeface="Calibri" panose="020F0502020204030204" pitchFamily="34" charset="0"/>
              </a:rPr>
              <a:t>An attendee in a community event is simply anyone who attends or takes part in any way in a community event. These attendees should be included in counts for reporting. </a:t>
            </a:r>
          </a:p>
          <a:p>
            <a:pPr marL="717244" lvl="1" indent="-275863">
              <a:lnSpc>
                <a:spcPct val="107000"/>
              </a:lnSpc>
              <a:spcAft>
                <a:spcPts val="772"/>
              </a:spcAft>
              <a:buFont typeface="Arial" panose="020B0604020202020204" pitchFamily="34" charset="0"/>
              <a:buChar char="•"/>
              <a:tabLst>
                <a:tab pos="882762" algn="l"/>
              </a:tabLst>
            </a:pPr>
            <a:endParaRPr lang="en-US" sz="1200" b="0" i="0" kern="100" dirty="0">
              <a:solidFill>
                <a:srgbClr val="424242"/>
              </a:solidFill>
              <a:effectLst/>
              <a:latin typeface="Verdana" panose="020B0604030504040204" pitchFamily="34" charset="0"/>
              <a:ea typeface="Verdana" panose="020B0604030504040204" pitchFamily="34" charset="0"/>
              <a:cs typeface="Calibri" panose="020F0502020204030204" pitchFamily="34" charset="0"/>
            </a:endParaRPr>
          </a:p>
          <a:p>
            <a:pPr marL="717244" lvl="1" indent="-275863">
              <a:lnSpc>
                <a:spcPct val="107000"/>
              </a:lnSpc>
              <a:spcAft>
                <a:spcPts val="772"/>
              </a:spcAft>
              <a:buFont typeface="Arial" panose="020B0604020202020204" pitchFamily="34" charset="0"/>
              <a:buChar char="•"/>
              <a:tabLst>
                <a:tab pos="882762" algn="l"/>
              </a:tabLst>
            </a:pPr>
            <a:r>
              <a:rPr lang="en-US" b="0" i="0" dirty="0">
                <a:solidFill>
                  <a:srgbClr val="424242"/>
                </a:solidFill>
                <a:effectLst/>
                <a:latin typeface="Segoe Sans"/>
              </a:rPr>
              <a:t>However, this attendee count does not include volunteers who are supporting the event in a volunteer capacity and staff who are being paid to be there. This is because volunteer contributions are captured separately through the reporting of volunteer hours.</a:t>
            </a:r>
            <a:endParaRPr lang="en-US" sz="1200" b="0" kern="100" dirty="0">
              <a:latin typeface="Verdana" panose="020B0604030504040204" pitchFamily="34" charset="0"/>
              <a:ea typeface="Verdana" panose="020B0604030504040204" pitchFamily="34" charset="0"/>
              <a:cs typeface="Calibri" panose="020F0502020204030204" pitchFamily="34" charset="0"/>
            </a:endParaRPr>
          </a:p>
          <a:p>
            <a:pPr marL="717244" lvl="1" indent="-275863">
              <a:lnSpc>
                <a:spcPct val="107000"/>
              </a:lnSpc>
              <a:spcAft>
                <a:spcPts val="772"/>
              </a:spcAft>
              <a:buFont typeface="Arial" panose="020B0604020202020204" pitchFamily="34" charset="0"/>
              <a:buChar char="•"/>
              <a:tabLst>
                <a:tab pos="882762"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717244" lvl="1" indent="-275863">
              <a:lnSpc>
                <a:spcPct val="107000"/>
              </a:lnSpc>
              <a:spcAft>
                <a:spcPts val="772"/>
              </a:spcAft>
              <a:buFont typeface="Arial" panose="020B0604020202020204" pitchFamily="34" charset="0"/>
              <a:buChar char="•"/>
              <a:tabLst>
                <a:tab pos="882762" algn="l"/>
              </a:tabLst>
            </a:pPr>
            <a:r>
              <a:rPr lang="en-CA" sz="1200" kern="100" dirty="0">
                <a:latin typeface="Verdana" panose="020B0604030504040204" pitchFamily="34" charset="0"/>
                <a:ea typeface="Verdana" panose="020B0604030504040204" pitchFamily="34" charset="0"/>
                <a:cs typeface="Calibri" panose="020F0502020204030204" pitchFamily="34" charset="0"/>
              </a:rPr>
              <a:t>If there is no formal registration, an estimated participant number may be submitted, but it would be great if you could do your best to have accurate counts where possible.</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66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32846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Finally, let us talk about referral services. </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For the activity category type of referral services: </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628627" lvl="1"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You will report referrals based on the number of what we will be calling </a:t>
            </a:r>
            <a:r>
              <a:rPr lang="en-US" sz="1200" b="1" dirty="0">
                <a:latin typeface="Verdana" panose="020B0604030504040204" pitchFamily="34" charset="0"/>
                <a:ea typeface="Verdana" panose="020B0604030504040204" pitchFamily="34" charset="0"/>
              </a:rPr>
              <a:t>referral interactions </a:t>
            </a:r>
            <a:r>
              <a:rPr lang="en-US" sz="1200" dirty="0">
                <a:latin typeface="Verdana" panose="020B0604030504040204" pitchFamily="34" charset="0"/>
                <a:ea typeface="Verdana" panose="020B0604030504040204" pitchFamily="34" charset="0"/>
              </a:rPr>
              <a:t>rather than the number of individuals served (or the number of pieces of information given out) </a:t>
            </a:r>
          </a:p>
          <a:p>
            <a:pPr marL="628627" lvl="1" indent="-171427">
              <a:buClr>
                <a:schemeClr val="dk1"/>
              </a:buClr>
              <a:buSzPts val="1600"/>
              <a:buFont typeface="Arial" panose="020B0604020202020204" pitchFamily="34" charset="0"/>
              <a:buChar char="•"/>
            </a:pPr>
            <a:endParaRPr lang="en-US" sz="1200" dirty="0">
              <a:effectLst/>
              <a:latin typeface="Verdana" panose="020B0604030504040204" pitchFamily="34" charset="0"/>
              <a:ea typeface="Verdana" panose="020B0604030504040204" pitchFamily="34" charset="0"/>
              <a:cs typeface="Calibri"/>
            </a:endParaRPr>
          </a:p>
          <a:p>
            <a:pPr marL="628627" lvl="1" indent="-171427">
              <a:buClr>
                <a:schemeClr val="dk1"/>
              </a:buClr>
              <a:buSzPts val="1600"/>
              <a:buFont typeface="Arial" panose="020B0604020202020204" pitchFamily="34" charset="0"/>
              <a:buChar char="•"/>
            </a:pPr>
            <a:r>
              <a:rPr lang="en-CA" sz="1100" dirty="0">
                <a:effectLst/>
                <a:latin typeface="Verdana" panose="020B0604030504040204" pitchFamily="34" charset="0"/>
                <a:ea typeface="Verdana" panose="020B0604030504040204" pitchFamily="34" charset="0"/>
                <a:cs typeface="Arial" panose="020B0604020202020204" pitchFamily="34" charset="0"/>
              </a:rPr>
              <a:t>So, this is any interactions in which an individual or family may: </a:t>
            </a:r>
          </a:p>
          <a:p>
            <a:pPr marL="628627" lvl="1" indent="-171427">
              <a:buClr>
                <a:schemeClr val="dk1"/>
              </a:buClr>
              <a:buSzPts val="1600"/>
              <a:buFont typeface="Arial" panose="020B0604020202020204" pitchFamily="34" charset="0"/>
              <a:buChar char="•"/>
            </a:pPr>
            <a:endParaRPr lang="en-CA" sz="1100" dirty="0">
              <a:effectLst/>
              <a:latin typeface="Verdana" panose="020B0604030504040204" pitchFamily="34" charset="0"/>
              <a:ea typeface="Verdana" panose="020B0604030504040204" pitchFamily="34" charset="0"/>
              <a:cs typeface="Arial" panose="020B0604020202020204" pitchFamily="34" charset="0"/>
            </a:endParaRPr>
          </a:p>
          <a:p>
            <a:pPr marL="1143000" lvl="2" indent="-228600">
              <a:buFont typeface="Wingdings" panose="05000000000000000000" pitchFamily="2" charset="2"/>
              <a:buChar char=""/>
            </a:pPr>
            <a:r>
              <a:rPr lang="en-CA" sz="1100" dirty="0">
                <a:effectLst/>
                <a:latin typeface="Verdana" panose="020B0604030504040204" pitchFamily="34" charset="0"/>
                <a:ea typeface="Verdana" panose="020B0604030504040204" pitchFamily="34" charset="0"/>
                <a:cs typeface="Arial" panose="020B0604020202020204" pitchFamily="34" charset="0"/>
              </a:rPr>
              <a:t>receive one or multiple referral(s)/resource(s)</a:t>
            </a:r>
          </a:p>
          <a:p>
            <a:pPr marL="1143000" lvl="2" indent="-228600">
              <a:buFont typeface="Wingdings" panose="05000000000000000000" pitchFamily="2" charset="2"/>
              <a:buChar char=""/>
            </a:pPr>
            <a:endParaRPr lang="en-CA" sz="1100" dirty="0">
              <a:effectLst/>
              <a:latin typeface="Verdana" panose="020B0604030504040204" pitchFamily="34" charset="0"/>
              <a:ea typeface="Verdana" panose="020B0604030504040204" pitchFamily="34" charset="0"/>
              <a:cs typeface="Arial" panose="020B0604020202020204" pitchFamily="34" charset="0"/>
            </a:endParaRPr>
          </a:p>
          <a:p>
            <a:pPr marL="1143000" lvl="2" indent="-228600">
              <a:buFont typeface="Wingdings" panose="05000000000000000000" pitchFamily="2" charset="2"/>
              <a:buChar char=""/>
            </a:pPr>
            <a:r>
              <a:rPr lang="en-CA" sz="1100" dirty="0">
                <a:effectLst/>
                <a:latin typeface="Verdana" panose="020B0604030504040204" pitchFamily="34" charset="0"/>
                <a:ea typeface="Verdana" panose="020B0604030504040204" pitchFamily="34" charset="0"/>
                <a:cs typeface="Arial" panose="020B0604020202020204" pitchFamily="34" charset="0"/>
              </a:rPr>
              <a:t>receive follow-up after a previous referral interaction   </a:t>
            </a:r>
          </a:p>
          <a:p>
            <a:pPr marL="1143000" lvl="2" indent="-228600">
              <a:buFont typeface="Wingdings" panose="05000000000000000000" pitchFamily="2" charset="2"/>
              <a:buChar char=""/>
            </a:pPr>
            <a:endParaRPr lang="en-CA" sz="1100" dirty="0">
              <a:effectLst/>
              <a:latin typeface="Verdana" panose="020B0604030504040204" pitchFamily="34" charset="0"/>
              <a:ea typeface="Verdana" panose="020B0604030504040204" pitchFamily="34" charset="0"/>
              <a:cs typeface="Arial" panose="020B0604020202020204" pitchFamily="34" charset="0"/>
            </a:endParaRPr>
          </a:p>
          <a:p>
            <a:pPr marL="1143000" lvl="2" indent="-228600">
              <a:buFont typeface="Wingdings" panose="05000000000000000000" pitchFamily="2" charset="2"/>
              <a:buChar char=""/>
            </a:pPr>
            <a:r>
              <a:rPr lang="en-CA" sz="1100" dirty="0">
                <a:effectLst/>
                <a:latin typeface="Verdana" panose="020B0604030504040204" pitchFamily="34" charset="0"/>
                <a:ea typeface="Verdana" panose="020B0604030504040204" pitchFamily="34" charset="0"/>
                <a:cs typeface="Arial" panose="020B0604020202020204" pitchFamily="34" charset="0"/>
              </a:rPr>
              <a:t>receive assistance in reaching out to a service</a:t>
            </a:r>
          </a:p>
          <a:p>
            <a:pPr marL="1143000" lvl="2" indent="-228600">
              <a:buFont typeface="Wingdings" panose="05000000000000000000" pitchFamily="2" charset="2"/>
              <a:buChar char=""/>
            </a:pPr>
            <a:endParaRPr lang="en-CA" sz="1100" dirty="0">
              <a:effectLst/>
              <a:latin typeface="Verdana" panose="020B0604030504040204" pitchFamily="34" charset="0"/>
              <a:ea typeface="Verdana" panose="020B0604030504040204" pitchFamily="34" charset="0"/>
              <a:cs typeface="Arial" panose="020B0604020202020204" pitchFamily="34" charset="0"/>
            </a:endParaRPr>
          </a:p>
          <a:p>
            <a:pPr marL="1143000" lvl="2" indent="-228600">
              <a:buFont typeface="Wingdings" panose="05000000000000000000" pitchFamily="2" charset="2"/>
              <a:buChar char=""/>
            </a:pPr>
            <a:r>
              <a:rPr lang="en-CA" sz="1100" dirty="0">
                <a:effectLst/>
                <a:latin typeface="Verdana" panose="020B0604030504040204" pitchFamily="34" charset="0"/>
                <a:ea typeface="Verdana" panose="020B0604030504040204" pitchFamily="34" charset="0"/>
                <a:cs typeface="Arial" panose="020B0604020202020204" pitchFamily="34" charset="0"/>
              </a:rPr>
              <a:t>be supported to book an appointment</a:t>
            </a:r>
          </a:p>
          <a:p>
            <a:pPr marL="1143000" lvl="2" indent="-228600">
              <a:buFont typeface="Wingdings" panose="05000000000000000000" pitchFamily="2" charset="2"/>
              <a:buChar char=""/>
            </a:pPr>
            <a:endParaRPr lang="en-CA" sz="1100" dirty="0">
              <a:effectLst/>
              <a:latin typeface="Verdana" panose="020B0604030504040204" pitchFamily="34" charset="0"/>
              <a:ea typeface="Verdana" panose="020B0604030504040204" pitchFamily="34" charset="0"/>
              <a:cs typeface="Arial" panose="020B0604020202020204" pitchFamily="34" charset="0"/>
            </a:endParaRPr>
          </a:p>
          <a:p>
            <a:pPr marL="1143000" lvl="2" indent="-228600">
              <a:buFont typeface="Wingdings" panose="05000000000000000000" pitchFamily="2" charset="2"/>
              <a:buChar char=""/>
            </a:pPr>
            <a:r>
              <a:rPr lang="en-CA" sz="1100" dirty="0">
                <a:effectLst/>
                <a:latin typeface="Verdana" panose="020B0604030504040204" pitchFamily="34" charset="0"/>
                <a:ea typeface="Verdana" panose="020B0604030504040204" pitchFamily="34" charset="0"/>
                <a:cs typeface="Arial" panose="020B0604020202020204" pitchFamily="34" charset="0"/>
              </a:rPr>
              <a:t>be supported through a warm hand-off </a:t>
            </a:r>
          </a:p>
          <a:p>
            <a:pPr marL="1143000" lvl="2" indent="-228600">
              <a:buFont typeface="Wingdings" panose="05000000000000000000" pitchFamily="2" charset="2"/>
              <a:buChar char=""/>
            </a:pPr>
            <a:endParaRPr lang="en-CA" sz="1100" dirty="0">
              <a:effectLst/>
              <a:latin typeface="Verdana" panose="020B0604030504040204" pitchFamily="34" charset="0"/>
              <a:ea typeface="Verdana" panose="020B0604030504040204" pitchFamily="34" charset="0"/>
              <a:cs typeface="Arial" panose="020B0604020202020204" pitchFamily="34" charset="0"/>
            </a:endParaRPr>
          </a:p>
          <a:p>
            <a:pPr marL="285750" lvl="0" indent="-285750">
              <a:buFont typeface="Courier New" panose="02070309020205020404" pitchFamily="49" charset="0"/>
              <a:buChar char="o"/>
            </a:pPr>
            <a:r>
              <a:rPr lang="en-CA" sz="1100" dirty="0">
                <a:effectLst/>
                <a:latin typeface="Verdana" panose="020B0604030504040204" pitchFamily="34" charset="0"/>
                <a:ea typeface="Verdana" panose="020B0604030504040204" pitchFamily="34" charset="0"/>
                <a:cs typeface="Arial" panose="020B0604020202020204" pitchFamily="34" charset="0"/>
              </a:rPr>
              <a:t>Regardless of the activities during the interaction, it would count as one in the referral interactions count. </a:t>
            </a:r>
          </a:p>
          <a:p>
            <a:pPr marL="742950" lvl="1" indent="-285750">
              <a:buFont typeface="Courier New" panose="02070309020205020404" pitchFamily="49" charset="0"/>
              <a:buChar char="o"/>
            </a:pPr>
            <a:endParaRPr lang="en-CA" sz="1100" dirty="0">
              <a:effectLst/>
              <a:latin typeface="Verdana" panose="020B0604030504040204" pitchFamily="34" charset="0"/>
              <a:ea typeface="Verdana" panose="020B0604030504040204" pitchFamily="34" charset="0"/>
              <a:cs typeface="Arial" panose="020B0604020202020204" pitchFamily="34" charset="0"/>
            </a:endParaRPr>
          </a:p>
          <a:p>
            <a:pPr marL="285750" lvl="0" indent="-285750">
              <a:buFont typeface="Courier New" panose="02070309020205020404" pitchFamily="49" charset="0"/>
              <a:buChar char="o"/>
            </a:pPr>
            <a:r>
              <a:rPr lang="en-CA" sz="1200" dirty="0">
                <a:effectLst/>
                <a:latin typeface="Verdana" panose="020B0604030504040204" pitchFamily="34" charset="0"/>
                <a:ea typeface="Verdana" panose="020B0604030504040204" pitchFamily="34" charset="0"/>
                <a:cs typeface="Arial" panose="020B0604020202020204" pitchFamily="34" charset="0"/>
              </a:rPr>
              <a:t>There are two examples on the screen to illustrate how these counts take place: </a:t>
            </a:r>
          </a:p>
          <a:p>
            <a:pPr marL="285750" lvl="0" indent="-285750">
              <a:buFont typeface="Courier New" panose="02070309020205020404" pitchFamily="49" charset="0"/>
              <a:buChar char="o"/>
            </a:pPr>
            <a:endParaRPr lang="en-CA" sz="1200" dirty="0">
              <a:effectLst/>
              <a:latin typeface="Verdana" panose="020B0604030504040204" pitchFamily="34" charset="0"/>
              <a:ea typeface="Verdana" panose="020B0604030504040204" pitchFamily="34" charset="0"/>
              <a:cs typeface="Arial" panose="020B0604020202020204" pitchFamily="34" charset="0"/>
            </a:endParaRPr>
          </a:p>
          <a:p>
            <a:pPr marL="285750" lvl="0" indent="-285750">
              <a:buFont typeface="Arial" panose="020B0604020202020204" pitchFamily="34" charset="0"/>
              <a:buChar char="•"/>
            </a:pPr>
            <a:r>
              <a:rPr lang="en-CA" b="1" i="1" dirty="0">
                <a:effectLst/>
                <a:latin typeface="Verdana" panose="020B0604030504040204" pitchFamily="34" charset="0"/>
                <a:ea typeface="Verdana" panose="020B0604030504040204" pitchFamily="34" charset="0"/>
                <a:cs typeface="Arial" panose="020B0604020202020204" pitchFamily="34" charset="0"/>
              </a:rPr>
              <a:t>Example 1</a:t>
            </a:r>
            <a:r>
              <a:rPr lang="en-CA" i="1" dirty="0">
                <a:effectLst/>
                <a:latin typeface="Verdana" panose="020B0604030504040204" pitchFamily="34" charset="0"/>
                <a:ea typeface="Verdana" panose="020B0604030504040204" pitchFamily="34" charset="0"/>
                <a:cs typeface="Arial" panose="020B0604020202020204" pitchFamily="34" charset="0"/>
              </a:rPr>
              <a:t>: A family of </a:t>
            </a:r>
            <a:r>
              <a:rPr lang="en-CA" b="1" i="1" dirty="0">
                <a:effectLst/>
                <a:latin typeface="Verdana" panose="020B0604030504040204" pitchFamily="34" charset="0"/>
                <a:ea typeface="Verdana" panose="020B0604030504040204" pitchFamily="34" charset="0"/>
                <a:cs typeface="Arial" panose="020B0604020202020204" pitchFamily="34" charset="0"/>
              </a:rPr>
              <a:t>four</a:t>
            </a:r>
            <a:r>
              <a:rPr lang="en-CA" i="1" dirty="0">
                <a:effectLst/>
                <a:latin typeface="Verdana" panose="020B0604030504040204" pitchFamily="34" charset="0"/>
                <a:ea typeface="Verdana" panose="020B0604030504040204" pitchFamily="34" charset="0"/>
                <a:cs typeface="Arial" panose="020B0604020202020204" pitchFamily="34" charset="0"/>
              </a:rPr>
              <a:t> walks in and receives two referrals, the family of four is considered a unit. This is one referral interaction, not four separate interactions. </a:t>
            </a:r>
          </a:p>
          <a:p>
            <a:pPr marL="742950" lvl="1" indent="-285750">
              <a:buFont typeface="Arial" panose="020B0604020202020204" pitchFamily="34" charset="0"/>
              <a:buChar char="•"/>
            </a:pPr>
            <a:endParaRPr lang="en-CA" i="1" dirty="0">
              <a:effectLst/>
              <a:latin typeface="Verdana" panose="020B0604030504040204" pitchFamily="34" charset="0"/>
              <a:ea typeface="Verdana" panose="020B0604030504040204" pitchFamily="34" charset="0"/>
              <a:cs typeface="Arial" panose="020B0604020202020204" pitchFamily="34" charset="0"/>
            </a:endParaRPr>
          </a:p>
          <a:p>
            <a:pPr marL="285750" lvl="0" indent="-2857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For referrals, the scope of the referral needs to be considered. If a family attends their local FCSS and receives two referrals for services that benefit the family as a whole (such as family counselling and the food bank), it would be considered one referral interaction. Whereas if a family attends their local FCSS and the grandmother is referred to a senior’s support group, and the child is referred to a children’s day program, it would be considered two referral interactions.</a:t>
            </a:r>
            <a:endParaRPr lang="en-CA" i="1" dirty="0">
              <a:effectLst/>
              <a:latin typeface="Verdana" panose="020B0604030504040204" pitchFamily="34" charset="0"/>
              <a:ea typeface="Verdana" panose="020B0604030504040204" pitchFamily="34" charset="0"/>
              <a:cs typeface="Arial" panose="020B0604020202020204" pitchFamily="34" charset="0"/>
            </a:endParaRPr>
          </a:p>
          <a:p>
            <a:pPr marL="742950" lvl="1" indent="-285750">
              <a:buFont typeface="Arial" panose="020B0604020202020204" pitchFamily="34" charset="0"/>
              <a:buChar char="•"/>
            </a:pPr>
            <a:endParaRPr lang="en-CA" dirty="0">
              <a:latin typeface="Verdana" panose="020B0604030504040204" pitchFamily="34" charset="0"/>
              <a:ea typeface="Verdana" panose="020B0604030504040204" pitchFamily="34" charset="0"/>
              <a:cs typeface="Arial" panose="020B0604020202020204" pitchFamily="34" charset="0"/>
            </a:endParaRPr>
          </a:p>
          <a:p>
            <a:pPr marL="285750" lvl="0" indent="-285750">
              <a:buFont typeface="Arial" panose="020B0604020202020204" pitchFamily="34" charset="0"/>
              <a:buChar char="•"/>
            </a:pPr>
            <a:r>
              <a:rPr lang="en-CA" b="1" i="1" kern="0" dirty="0">
                <a:effectLst/>
                <a:latin typeface="Verdana" panose="020B0604030504040204" pitchFamily="34" charset="0"/>
                <a:ea typeface="Verdana" panose="020B0604030504040204" pitchFamily="34" charset="0"/>
                <a:cs typeface="Arial" panose="020B0604020202020204" pitchFamily="34" charset="0"/>
              </a:rPr>
              <a:t>Example 2: Two</a:t>
            </a:r>
            <a:r>
              <a:rPr lang="en-CA" i="1" kern="0" dirty="0">
                <a:effectLst/>
                <a:latin typeface="Verdana" panose="020B0604030504040204" pitchFamily="34" charset="0"/>
                <a:ea typeface="Verdana" panose="020B0604030504040204" pitchFamily="34" charset="0"/>
                <a:cs typeface="Arial" panose="020B0604020202020204" pitchFamily="34" charset="0"/>
              </a:rPr>
              <a:t> friends walk in seeking their own separate referrals/resources, they are two distinct units. This would count as </a:t>
            </a:r>
            <a:r>
              <a:rPr lang="en-CA" b="1" i="1" kern="0" dirty="0">
                <a:effectLst/>
                <a:latin typeface="Verdana" panose="020B0604030504040204" pitchFamily="34" charset="0"/>
                <a:ea typeface="Verdana" panose="020B0604030504040204" pitchFamily="34" charset="0"/>
                <a:cs typeface="Arial" panose="020B0604020202020204" pitchFamily="34" charset="0"/>
              </a:rPr>
              <a:t>two</a:t>
            </a:r>
            <a:r>
              <a:rPr lang="en-CA" i="1" kern="0" dirty="0">
                <a:effectLst/>
                <a:latin typeface="Verdana" panose="020B0604030504040204" pitchFamily="34" charset="0"/>
                <a:ea typeface="Verdana" panose="020B0604030504040204" pitchFamily="34" charset="0"/>
                <a:cs typeface="Arial" panose="020B0604020202020204" pitchFamily="34" charset="0"/>
              </a:rPr>
              <a:t> referral interactions</a:t>
            </a:r>
            <a:endParaRPr lang="en-CA" sz="1050" dirty="0">
              <a:latin typeface="Verdana" panose="020B0604030504040204" pitchFamily="34" charset="0"/>
              <a:ea typeface="Verdana" panose="020B0604030504040204" pitchFamily="34" charset="0"/>
            </a:endParaRPr>
          </a:p>
          <a:p>
            <a:pPr marL="742950" lvl="1" indent="-285750">
              <a:buFont typeface="Courier New" panose="02070309020205020404" pitchFamily="49" charset="0"/>
              <a:buChar char="o"/>
            </a:pPr>
            <a:endParaRPr lang="en-US" sz="1200" dirty="0">
              <a:latin typeface="Verdana" panose="020B0604030504040204" pitchFamily="34" charset="0"/>
              <a:ea typeface="Verdana" panose="020B0604030504040204" pitchFamily="34" charset="0"/>
            </a:endParaRPr>
          </a:p>
          <a:p>
            <a:pPr marL="171450" indent="-171450">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A new update for our 2026 reporting is that sampling can be used to ease the tracking process, alleviating the challenges associated with manually tallying each referral. Further details on the sampling method will be provided in supplemental resources, which will be available at a later date. </a:t>
            </a:r>
          </a:p>
          <a:p>
            <a:pPr marL="171450" indent="-171450">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As you can see at the bottom of the screen, information services such as materials distributed at information booths, welcome kits, mail outs, and community directories are not included in any sort of counting. While these activities are wonderful and important, we are not requesting you to report any counts related to them. </a:t>
            </a:r>
            <a:endParaRPr lang="en-CA" sz="12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67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32637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9996" indent="-171427" defTabSz="914276">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Our next question is focusing on when we would count a participant interaction.</a:t>
            </a:r>
          </a:p>
          <a:p>
            <a:pPr marL="399996" indent="-171427" defTabSz="914276">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399996" indent="-171427" defTabSz="914276">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When: </a:t>
            </a:r>
          </a:p>
          <a:p>
            <a:pPr marL="399996" indent="-171427" defTabSz="914276">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857134" marR="0" lvl="1" indent="-171427" algn="l" defTabSz="914276"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latin typeface="Verdana" panose="020B0604030504040204" pitchFamily="34" charset="0"/>
                <a:ea typeface="Verdana" panose="020B0604030504040204" pitchFamily="34" charset="0"/>
              </a:rPr>
              <a:t>A) </a:t>
            </a:r>
            <a:r>
              <a:rPr lang="en-CA" dirty="0">
                <a:latin typeface="Aptos" panose="020B0004020202020204" pitchFamily="34" charset="0"/>
              </a:rPr>
              <a:t>A person participates in a community support group program.</a:t>
            </a:r>
            <a:endParaRPr lang="en-US" sz="1200" dirty="0">
              <a:latin typeface="Verdana" panose="020B0604030504040204" pitchFamily="34" charset="0"/>
              <a:ea typeface="Verdana" panose="020B0604030504040204" pitchFamily="34" charset="0"/>
            </a:endParaRPr>
          </a:p>
          <a:p>
            <a:pPr marL="857134" marR="0" lvl="1" indent="-171427" algn="l" defTabSz="914276"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dirty="0">
              <a:latin typeface="Verdana" panose="020B0604030504040204" pitchFamily="34" charset="0"/>
              <a:ea typeface="Verdana" panose="020B0604030504040204" pitchFamily="34" charset="0"/>
            </a:endParaRPr>
          </a:p>
          <a:p>
            <a:pPr marL="857134" marR="0" lvl="1" indent="-171427" algn="l" defTabSz="914276"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dirty="0">
                <a:latin typeface="Aptos" panose="020B0004020202020204" pitchFamily="34" charset="0"/>
              </a:rPr>
              <a:t>B) A person receives a visit at home for an outreach support program.</a:t>
            </a:r>
          </a:p>
          <a:p>
            <a:pPr marL="857134" lvl="1" indent="-171427" defTabSz="914276">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857134" lvl="1" indent="-171427" defTabSz="914276">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C) A volunteer who attends a volunteer appreciation event, OR</a:t>
            </a:r>
          </a:p>
          <a:p>
            <a:pPr marL="857134" lvl="1" indent="-171427" defTabSz="914276">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857134" lvl="1" indent="-171427">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D) An FCSS staff member who attends a working group</a:t>
            </a:r>
          </a:p>
          <a:p>
            <a:pPr marL="857134" lvl="1" indent="-171427">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399934" lvl="0" indent="-171427" defTabSz="914276">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The answers are based on the definition of a participant in the new reporting template, meaning that both A and B are correct answers. </a:t>
            </a:r>
          </a:p>
          <a:p>
            <a:pPr marL="857134" lvl="1" indent="-171427" defTabSz="914276">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399934" lvl="0" indent="-171427" defTabSz="914276">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C would be incorrect as a volunteer appreciation event is categorized as a community development and capacity building activity. Anyone who attends these types of events are not included in participant counts. </a:t>
            </a:r>
          </a:p>
          <a:p>
            <a:pPr marL="857134" lvl="1" indent="-171427" defTabSz="914276">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399934" lvl="0" indent="-171427" defTabSz="914276">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D is also incorrect because a working group would also be categorized as a community development and capacity building activity.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68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01444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latin typeface="Verdana" panose="020B0604030504040204" pitchFamily="34" charset="0"/>
                <a:ea typeface="Verdana" panose="020B0604030504040204" pitchFamily="34" charset="0"/>
              </a:rPr>
              <a:t>Our second question is: </a:t>
            </a:r>
            <a:r>
              <a:rPr lang="en-US" sz="1200" b="0" dirty="0">
                <a:latin typeface="Aptos" panose="020B0004020202020204" pitchFamily="34" charset="0"/>
              </a:rPr>
              <a:t>Over the course of the year, two unique volunteers each contributed their time to three distinct FCSS activities. How should these two </a:t>
            </a:r>
            <a:r>
              <a:rPr lang="en-US" sz="1200" b="0" dirty="0">
                <a:solidFill>
                  <a:srgbClr val="FF7B69"/>
                </a:solidFill>
                <a:latin typeface="Aptos" panose="020B0004020202020204" pitchFamily="34" charset="0"/>
              </a:rPr>
              <a:t>unique individuals </a:t>
            </a:r>
            <a:r>
              <a:rPr lang="en-US" sz="1200" b="0" dirty="0">
                <a:latin typeface="Aptos" panose="020B0004020202020204" pitchFamily="34" charset="0"/>
              </a:rPr>
              <a:t>be counted in the annual report to reflect their contributions across multiple programs?</a:t>
            </a:r>
            <a:endParaRPr lang="en-US" sz="1200" b="0" i="0" dirty="0">
              <a:effectLst/>
              <a:latin typeface="Aptos" panose="020B0004020202020204" pitchFamily="34" charset="0"/>
            </a:endParaRPr>
          </a:p>
          <a:p>
            <a:pPr marL="228600" indent="0">
              <a:buFont typeface="Arial" panose="020B0604020202020204" pitchFamily="34" charset="0"/>
              <a:buNone/>
            </a:pPr>
            <a:endParaRPr lang="en-CA"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b="0" i="0" dirty="0">
                <a:solidFill>
                  <a:srgbClr val="424242"/>
                </a:solidFill>
                <a:effectLst/>
                <a:latin typeface="Segoe Sans"/>
              </a:rPr>
              <a:t>The answer is “as two unique volunteers.” </a:t>
            </a:r>
          </a:p>
          <a:p>
            <a:pPr>
              <a:buFont typeface="Arial" panose="020B0604020202020204" pitchFamily="34" charset="0"/>
              <a:buChar char="•"/>
            </a:pPr>
            <a:endParaRPr lang="en-US" b="0" i="0" dirty="0">
              <a:solidFill>
                <a:srgbClr val="424242"/>
              </a:solidFill>
              <a:effectLst/>
              <a:latin typeface="Segoe Sans"/>
            </a:endParaRPr>
          </a:p>
          <a:p>
            <a:pPr>
              <a:buFont typeface="Arial" panose="020B0604020202020204" pitchFamily="34" charset="0"/>
              <a:buChar char="•"/>
            </a:pPr>
            <a:r>
              <a:rPr lang="en-US" b="0" i="0" dirty="0">
                <a:solidFill>
                  <a:srgbClr val="424242"/>
                </a:solidFill>
                <a:effectLst/>
                <a:latin typeface="Segoe Sans"/>
              </a:rPr>
              <a:t>While each volunteer is counted only once in the total number of volunteers reported across all programs, this approach is not meant to diminish the value of their contributions. The </a:t>
            </a:r>
            <a:r>
              <a:rPr lang="en-US" b="1" i="0" dirty="0">
                <a:solidFill>
                  <a:srgbClr val="424242"/>
                </a:solidFill>
                <a:effectLst/>
                <a:latin typeface="Segoe Sans"/>
              </a:rPr>
              <a:t>impact</a:t>
            </a:r>
            <a:r>
              <a:rPr lang="en-US" b="0" i="0" dirty="0">
                <a:solidFill>
                  <a:srgbClr val="424242"/>
                </a:solidFill>
                <a:effectLst/>
                <a:latin typeface="Segoe Sans"/>
              </a:rPr>
              <a:t> of a volunteer’s involvement, whether in one program or many, are recognized through the number of hours contributed, which are reported separately and help reflect the full scope of their support.</a:t>
            </a:r>
            <a:endParaRPr lang="en-CA" sz="1200" dirty="0">
              <a:latin typeface="Verdana" panose="020B0604030504040204" pitchFamily="34" charset="0"/>
              <a:ea typeface="Verdana" panose="020B0604030504040204" pitchFamily="34" charset="0"/>
            </a:endParaRPr>
          </a:p>
          <a:p>
            <a:pPr marL="399996" indent="-171427">
              <a:buFont typeface="Arial" panose="020B0604020202020204" pitchFamily="34" charset="0"/>
              <a:buChar char="•"/>
            </a:pPr>
            <a:endParaRPr lang="en-CA" sz="1200" dirty="0">
              <a:highlight>
                <a:srgbClr val="FFFF00"/>
              </a:highlight>
              <a:latin typeface="Verdana" panose="020B0604030504040204" pitchFamily="34" charset="0"/>
              <a:ea typeface="Verdana" panose="020B0604030504040204" pitchFamily="34" charset="0"/>
            </a:endParaRPr>
          </a:p>
          <a:p>
            <a:pPr marL="399996" indent="-171427">
              <a:buFont typeface="Arial" panose="020B0604020202020204" pitchFamily="34" charset="0"/>
              <a:buChar char="•"/>
            </a:pPr>
            <a:r>
              <a:rPr lang="en-CA" sz="1200" dirty="0">
                <a:highlight>
                  <a:srgbClr val="FFFF00"/>
                </a:highlight>
                <a:latin typeface="Verdana" panose="020B0604030504040204" pitchFamily="34" charset="0"/>
                <a:ea typeface="Verdana" panose="020B0604030504040204" pitchFamily="34" charset="0"/>
              </a:rPr>
              <a:t>A note for this one, we want each volunteer counted once (as in unique volunteers), recognizing that it could be very difficult to track that across several indirect service deliveries, we encourage programs to do your best when counting unique volunteers.</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69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6399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Here are some of the key milestones and timelines associated with reporting changes.</a:t>
            </a:r>
          </a:p>
          <a:p>
            <a:pPr marL="228600" indent="0">
              <a:buFont typeface="Arial" panose="020B0604020202020204" pitchFamily="34" charset="0"/>
              <a:buNone/>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Earlier in spring and summer 2025, we hosted a series of live training sessions to introduce the new reporting requirements.</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As a follow up to those live sessions, these recorded modules are meant to support continuous learning.</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This asynchronous format allows you to move through the material at your own pace and revisit any sections as needed. </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content mirrors what was covered in the live sessions, with a few updates and adaptations for self-guided learning.</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In January 2026, the new three-year FCSS Funding Agreements will be signed. </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For Metis Settlements, this will take place in April 2026.</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Throughout 2026, you will want to begin tracking activities in alignment with the new reporting framework.</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During that time, we will also be working on updates to the FCSS online system to support reporting. </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Once these updates are complete, further training will be provided.</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Then, in January 2027, municipal FCSS programs will begin reporting using the new framework and tools. </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For Metis Settlements, this will begin in April 2027.</a:t>
            </a: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0" indent="0">
              <a:lnSpc>
                <a:spcPct val="107000"/>
              </a:lnSpc>
              <a:spcAft>
                <a:spcPts val="800"/>
              </a:spcAft>
            </a:pP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399996" indent="-171427">
              <a:buFontTx/>
              <a:buChar char="-"/>
            </a:pPr>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05310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85C04-5D4F-680C-A866-76D8A9A32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38959-9EB3-B237-56BF-E1EEEA4BFD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81B93F-961F-C2BF-B3D4-2C859361129B}"/>
              </a:ext>
            </a:extLst>
          </p:cNvPr>
          <p:cNvSpPr>
            <a:spLocks noGrp="1"/>
          </p:cNvSpPr>
          <p:nvPr>
            <p:ph type="body" idx="1"/>
          </p:nvPr>
        </p:nvSpPr>
        <p:spPr/>
        <p:txBody>
          <a:bodyPr/>
          <a:lstStyle/>
          <a:p>
            <a:pPr marL="399996" indent="-171427" defTabSz="914276">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Our next question is focusing on when we would count a participant interaction.</a:t>
            </a:r>
          </a:p>
          <a:p>
            <a:pPr marL="399996" indent="-171427" defTabSz="914276">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399996" indent="-171427" defTabSz="914276">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When: </a:t>
            </a:r>
          </a:p>
          <a:p>
            <a:pPr marL="399996" indent="-171427" defTabSz="914276">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857134" marR="0" lvl="1" indent="-171427" algn="l" defTabSz="914276"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latin typeface="Verdana" panose="020B0604030504040204" pitchFamily="34" charset="0"/>
                <a:ea typeface="Verdana" panose="020B0604030504040204" pitchFamily="34" charset="0"/>
              </a:rPr>
              <a:t>A) </a:t>
            </a:r>
            <a:r>
              <a:rPr lang="en-CA" dirty="0">
                <a:latin typeface="Aptos" panose="020B0004020202020204" pitchFamily="34" charset="0"/>
              </a:rPr>
              <a:t>A person participates in a community support group program.</a:t>
            </a:r>
            <a:endParaRPr lang="en-US" sz="1200" dirty="0">
              <a:latin typeface="Verdana" panose="020B0604030504040204" pitchFamily="34" charset="0"/>
              <a:ea typeface="Verdana" panose="020B0604030504040204" pitchFamily="34" charset="0"/>
            </a:endParaRPr>
          </a:p>
          <a:p>
            <a:pPr marL="857134" marR="0" lvl="1" indent="-171427" algn="l" defTabSz="914276"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dirty="0">
              <a:latin typeface="Verdana" panose="020B0604030504040204" pitchFamily="34" charset="0"/>
              <a:ea typeface="Verdana" panose="020B0604030504040204" pitchFamily="34" charset="0"/>
            </a:endParaRPr>
          </a:p>
          <a:p>
            <a:pPr marL="857134" marR="0" lvl="1" indent="-171427" algn="l" defTabSz="914276"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dirty="0">
                <a:latin typeface="Aptos" panose="020B0004020202020204" pitchFamily="34" charset="0"/>
              </a:rPr>
              <a:t>B) A person receives a visit at home for an outreach support program.</a:t>
            </a:r>
          </a:p>
          <a:p>
            <a:pPr marL="857134" lvl="1" indent="-171427" defTabSz="914276">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857134" lvl="1" indent="-171427" defTabSz="914276">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C) A volunteer who attends a volunteer appreciation event, OR</a:t>
            </a:r>
          </a:p>
          <a:p>
            <a:pPr marL="857134" lvl="1" indent="-171427" defTabSz="914276">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857134" lvl="1" indent="-171427">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D) An FCSS staff member who attends a working group</a:t>
            </a:r>
          </a:p>
          <a:p>
            <a:pPr marL="857134" lvl="1" indent="-171427">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399934" lvl="0" indent="-171427" defTabSz="914276">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The answers are based on the definition of a participant in the new reporting template, meaning that both A and B are correct answers. </a:t>
            </a:r>
          </a:p>
          <a:p>
            <a:pPr marL="857134" lvl="1" indent="-171427" defTabSz="914276">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399934" lvl="0" indent="-171427" defTabSz="914276">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C would be incorrect as a volunteer appreciation event is categorized as a community development and capacity building activity. Anyone who attends these types of events are not included in participant counts. </a:t>
            </a:r>
          </a:p>
          <a:p>
            <a:pPr marL="857134" lvl="1" indent="-171427" defTabSz="914276">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399934" lvl="0" indent="-171427" defTabSz="914276">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D is also incorrect because a working group would also be categorized as a community development and capacity building activity. </a:t>
            </a:r>
          </a:p>
        </p:txBody>
      </p:sp>
      <p:sp>
        <p:nvSpPr>
          <p:cNvPr id="4" name="Slide Number Placeholder 3">
            <a:extLst>
              <a:ext uri="{FF2B5EF4-FFF2-40B4-BE49-F238E27FC236}">
                <a16:creationId xmlns:a16="http://schemas.microsoft.com/office/drawing/2014/main" id="{33A2F2D7-11CB-3E40-E4C7-2EA3C873FB88}"/>
              </a:ext>
            </a:extLst>
          </p:cNvPr>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70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31244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9996" indent="-171427" defTabSz="914276">
              <a:buFont typeface="Arial" panose="020B0604020202020204" pitchFamily="34" charset="0"/>
              <a:buChar char="•"/>
              <a:defRPr/>
            </a:pPr>
            <a:r>
              <a:rPr lang="en-CA" sz="1200" dirty="0">
                <a:latin typeface="Verdana" panose="020B0604030504040204" pitchFamily="34" charset="0"/>
                <a:ea typeface="Verdana" panose="020B0604030504040204" pitchFamily="34" charset="0"/>
              </a:rPr>
              <a:t>Our last question relates to counting participant interactions. </a:t>
            </a:r>
          </a:p>
          <a:p>
            <a:pPr marL="399996" indent="-171427" defTabSz="914276">
              <a:buFont typeface="Arial" panose="020B0604020202020204" pitchFamily="34" charset="0"/>
              <a:buChar char="•"/>
              <a:defRPr/>
            </a:pPr>
            <a:endParaRPr lang="en-CA" sz="1200" dirty="0">
              <a:latin typeface="Verdana" panose="020B0604030504040204" pitchFamily="34" charset="0"/>
              <a:ea typeface="Verdana" panose="020B0604030504040204" pitchFamily="34" charset="0"/>
            </a:endParaRPr>
          </a:p>
          <a:p>
            <a:r>
              <a:rPr lang="en-CA" sz="1200" dirty="0">
                <a:latin typeface="Verdana" panose="020B0604030504040204" pitchFamily="34" charset="0"/>
                <a:ea typeface="Verdana" panose="020B0604030504040204" pitchFamily="34" charset="0"/>
              </a:rPr>
              <a:t>The question is: </a:t>
            </a:r>
            <a:r>
              <a:rPr lang="en-US" sz="1200" b="0" dirty="0">
                <a:latin typeface="Aptos" panose="020B0004020202020204" pitchFamily="34" charset="0"/>
              </a:rPr>
              <a:t>A parent registers for a six-session playgroup and attends all six sessions with their child. How many times should the </a:t>
            </a:r>
            <a:r>
              <a:rPr lang="en-US" sz="1200" b="0" dirty="0">
                <a:solidFill>
                  <a:srgbClr val="FF7B69"/>
                </a:solidFill>
                <a:latin typeface="Aptos" panose="020B0004020202020204" pitchFamily="34" charset="0"/>
              </a:rPr>
              <a:t>parent’s participation </a:t>
            </a:r>
            <a:r>
              <a:rPr lang="en-US" sz="1200" b="0" dirty="0">
                <a:latin typeface="Aptos" panose="020B0004020202020204" pitchFamily="34" charset="0"/>
              </a:rPr>
              <a:t>be counted in reporting? </a:t>
            </a:r>
          </a:p>
          <a:p>
            <a:pPr marL="228569" indent="0" defTabSz="914276">
              <a:buFont typeface="Arial" panose="020B0604020202020204" pitchFamily="34" charset="0"/>
              <a:buNone/>
              <a:defRPr/>
            </a:pPr>
            <a:endParaRPr lang="en-CA" sz="1200" b="1" dirty="0">
              <a:highlight>
                <a:srgbClr val="FFFF00"/>
              </a:highlight>
              <a:latin typeface="Verdana" panose="020B0604030504040204" pitchFamily="34" charset="0"/>
              <a:ea typeface="Verdana" panose="020B0604030504040204" pitchFamily="34" charset="0"/>
            </a:endParaRPr>
          </a:p>
          <a:p>
            <a:pPr marL="399996" indent="-171427" defTabSz="914276">
              <a:buFont typeface="Arial" panose="020B0604020202020204" pitchFamily="34" charset="0"/>
              <a:buChar char="•"/>
              <a:defRPr/>
            </a:pPr>
            <a:r>
              <a:rPr lang="en-CA" sz="1200" dirty="0">
                <a:latin typeface="Verdana" panose="020B0604030504040204" pitchFamily="34" charset="0"/>
                <a:ea typeface="Verdana" panose="020B0604030504040204" pitchFamily="34" charset="0"/>
              </a:rPr>
              <a:t>The answer for this one is six participant interactions; because the key performance measure is measuring the number of times community members are participating.</a:t>
            </a:r>
          </a:p>
          <a:p>
            <a:pPr marL="399996" indent="-171427" defTabSz="914276">
              <a:buFont typeface="Arial" panose="020B0604020202020204" pitchFamily="34" charset="0"/>
              <a:buChar char="•"/>
              <a:defRPr/>
            </a:pPr>
            <a:endParaRPr lang="en-CA" sz="1200" dirty="0">
              <a:latin typeface="Verdana" panose="020B0604030504040204" pitchFamily="34" charset="0"/>
              <a:ea typeface="Verdana" panose="020B0604030504040204" pitchFamily="34" charset="0"/>
            </a:endParaRPr>
          </a:p>
          <a:p>
            <a:pPr marL="399996" indent="-171427" defTabSz="914276">
              <a:buFont typeface="Arial" panose="020B0604020202020204" pitchFamily="34" charset="0"/>
              <a:buChar char="•"/>
              <a:defRPr/>
            </a:pPr>
            <a:r>
              <a:rPr lang="en-CA" sz="1200" dirty="0">
                <a:latin typeface="Verdana" panose="020B0604030504040204" pitchFamily="34" charset="0"/>
                <a:ea typeface="Verdana" panose="020B0604030504040204" pitchFamily="34" charset="0"/>
              </a:rPr>
              <a:t>Participation is counted as the number of times participants are attending programs or events. </a:t>
            </a:r>
          </a:p>
          <a:p>
            <a:pPr marL="399996" indent="-171427" defTabSz="914276">
              <a:buFont typeface="Arial" panose="020B0604020202020204" pitchFamily="34" charset="0"/>
              <a:buChar char="•"/>
              <a:defRPr/>
            </a:pPr>
            <a:endParaRPr lang="en-CA" sz="1200" dirty="0">
              <a:latin typeface="Verdana" panose="020B0604030504040204" pitchFamily="34" charset="0"/>
              <a:ea typeface="Verdana" panose="020B0604030504040204" pitchFamily="34" charset="0"/>
            </a:endParaRPr>
          </a:p>
          <a:p>
            <a:pPr marL="399996" indent="-171427" defTabSz="914276">
              <a:buFont typeface="Arial" panose="020B0604020202020204" pitchFamily="34" charset="0"/>
              <a:buChar char="•"/>
              <a:defRPr/>
            </a:pPr>
            <a:r>
              <a:rPr lang="en-CA" sz="1200" dirty="0">
                <a:latin typeface="Verdana" panose="020B0604030504040204" pitchFamily="34" charset="0"/>
                <a:ea typeface="Verdana" panose="020B0604030504040204" pitchFamily="34" charset="0"/>
              </a:rPr>
              <a:t>Because of this, although they are only one participant, if they attended 6 sessions, they are counted as having 6 participant interactions.</a:t>
            </a:r>
          </a:p>
          <a:p>
            <a:pPr marL="399996" indent="-171427" defTabSz="914276">
              <a:buFont typeface="Arial" panose="020B0604020202020204" pitchFamily="34" charset="0"/>
              <a:buChar char="•"/>
              <a:defRPr/>
            </a:pPr>
            <a:endParaRPr lang="en-CA" b="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71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10367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kern="100" dirty="0">
                <a:latin typeface="Verdana" panose="020B0604030504040204" pitchFamily="34" charset="0"/>
                <a:ea typeface="Verdana" panose="020B0604030504040204" pitchFamily="34" charset="0"/>
              </a:rPr>
              <a:t>Welcome to Module 7.</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sz="1200" kern="100" dirty="0">
              <a:latin typeface="Verdana" panose="020B0604030504040204" pitchFamily="34" charset="0"/>
              <a:ea typeface="Verdana" panose="020B060403050404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kern="100" dirty="0">
                <a:latin typeface="Verdana" panose="020B0604030504040204" pitchFamily="34" charset="0"/>
                <a:ea typeface="Verdana" panose="020B0604030504040204" pitchFamily="34" charset="0"/>
              </a:rPr>
              <a:t>In this module, we will give an overview of choosing age categories and community groups.</a:t>
            </a:r>
            <a:endParaRPr lang="en-US" sz="1200" kern="1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72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16127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marR="0" lvl="0" indent="-171427" algn="l" defTabSz="914400" rtl="0" eaLnBrk="1" fontAlgn="auto" latinLnBrk="0" hangingPunct="1">
              <a:lnSpc>
                <a:spcPct val="100000"/>
              </a:lnSpc>
              <a:spcBef>
                <a:spcPts val="0"/>
              </a:spcBef>
              <a:spcAft>
                <a:spcPts val="0"/>
              </a:spcAft>
              <a:buClr>
                <a:schemeClr val="dk1"/>
              </a:buClr>
              <a:buSzPts val="1600"/>
              <a:buFont typeface="Arial" panose="020B0604020202020204" pitchFamily="34" charset="0"/>
              <a:buChar char="•"/>
              <a:tabLst/>
              <a:defRPr/>
            </a:pPr>
            <a:r>
              <a:rPr lang="en-CA" sz="1200" dirty="0">
                <a:latin typeface="Verdana" panose="020B0604030504040204" pitchFamily="34" charset="0"/>
                <a:ea typeface="Verdana" panose="020B0604030504040204" pitchFamily="34" charset="0"/>
              </a:rPr>
              <a:t>The associated Key Performance Measure is the “</a:t>
            </a:r>
            <a:r>
              <a:rPr lang="en-US" sz="1200" strike="noStrike" dirty="0">
                <a:solidFill>
                  <a:schemeClr val="tx1"/>
                </a:solidFill>
                <a:latin typeface="Verdana" panose="020B0604030504040204" pitchFamily="34" charset="0"/>
                <a:ea typeface="Verdana" panose="020B0604030504040204" pitchFamily="34" charset="0"/>
              </a:rPr>
              <a:t>Number of programs funded through local FCSS programs by delivery type, population group, priority and strategy”</a:t>
            </a:r>
          </a:p>
          <a:p>
            <a:pPr marL="0" indent="0">
              <a:buClr>
                <a:schemeClr val="dk1"/>
              </a:buClr>
              <a:buSzPts val="1600"/>
              <a:buFont typeface="Arial" panose="020B0604020202020204" pitchFamily="34" charset="0"/>
              <a:buNone/>
            </a:pPr>
            <a:endParaRPr lang="en-CA" sz="120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73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71243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5050102010706020507" pitchFamily="18" charset="2"/>
              <a:buChar char="•"/>
              <a:tabLst>
                <a:tab pos="685707" algn="l"/>
              </a:tabLst>
            </a:pPr>
            <a:r>
              <a:rPr lang="en-CA" sz="1200" kern="100" dirty="0">
                <a:latin typeface="Verdana" panose="020B0604030504040204" pitchFamily="34" charset="0"/>
                <a:ea typeface="Verdana" panose="020B0604030504040204" pitchFamily="34" charset="0"/>
              </a:rPr>
              <a:t>In the new reporting template, you will have to indicate age categories when reporting:</a:t>
            </a:r>
          </a:p>
          <a:p>
            <a:pPr>
              <a:buFont typeface="Arial" panose="05050102010706020507" pitchFamily="18" charset="2"/>
              <a:buChar char="•"/>
              <a:tabLst>
                <a:tab pos="685707" algn="l"/>
              </a:tabLst>
            </a:pPr>
            <a:endParaRPr lang="en-CA" sz="1200" kern="100" dirty="0">
              <a:latin typeface="Verdana" panose="020B0604030504040204" pitchFamily="34" charset="0"/>
              <a:ea typeface="Verdana" panose="020B0604030504040204" pitchFamily="34" charset="0"/>
            </a:endParaRPr>
          </a:p>
          <a:p>
            <a:pPr lvl="1">
              <a:buFont typeface="Arial" panose="05050102010706020507" pitchFamily="18" charset="2"/>
              <a:buChar char="•"/>
              <a:tabLst>
                <a:tab pos="685707" algn="l"/>
              </a:tabLst>
            </a:pPr>
            <a:r>
              <a:rPr lang="en-CA" sz="1200" kern="100" dirty="0">
                <a:latin typeface="Verdana" panose="020B0604030504040204" pitchFamily="34" charset="0"/>
                <a:ea typeface="Verdana" panose="020B0604030504040204" pitchFamily="34" charset="0"/>
              </a:rPr>
              <a:t>Programs, and</a:t>
            </a:r>
          </a:p>
          <a:p>
            <a:pPr lvl="1">
              <a:buFont typeface="Arial" panose="05050102010706020507" pitchFamily="18" charset="2"/>
              <a:buChar char="•"/>
              <a:tabLst>
                <a:tab pos="685707" algn="l"/>
              </a:tabLst>
            </a:pPr>
            <a:endParaRPr lang="en-CA" sz="1200" kern="100" dirty="0">
              <a:latin typeface="Verdana" panose="020B0604030504040204" pitchFamily="34" charset="0"/>
              <a:ea typeface="Verdana" panose="020B0604030504040204" pitchFamily="34" charset="0"/>
            </a:endParaRPr>
          </a:p>
          <a:p>
            <a:pPr lvl="1">
              <a:buFont typeface="Arial" panose="05050102010706020507" pitchFamily="18" charset="2"/>
              <a:buChar char="•"/>
              <a:tabLst>
                <a:tab pos="685707" algn="l"/>
              </a:tabLst>
            </a:pPr>
            <a:r>
              <a:rPr lang="en-CA" sz="1200" kern="100" dirty="0">
                <a:latin typeface="Verdana" panose="020B0604030504040204" pitchFamily="34" charset="0"/>
                <a:ea typeface="Verdana" panose="020B0604030504040204" pitchFamily="34" charset="0"/>
              </a:rPr>
              <a:t>Community events.</a:t>
            </a:r>
            <a:r>
              <a:rPr lang="en-US" sz="1200" kern="100" dirty="0">
                <a:latin typeface="Verdana" panose="020B0604030504040204" pitchFamily="34" charset="0"/>
                <a:ea typeface="Verdana" panose="020B0604030504040204" pitchFamily="34" charset="0"/>
              </a:rPr>
              <a:t> </a:t>
            </a:r>
          </a:p>
          <a:p>
            <a:pPr lvl="1">
              <a:buFont typeface="Arial" panose="05050102010706020507" pitchFamily="18" charset="2"/>
              <a:buChar char="•"/>
              <a:tabLst>
                <a:tab pos="685707" algn="l"/>
              </a:tabLst>
            </a:pPr>
            <a:endParaRPr lang="en-CA" sz="1200" dirty="0">
              <a:latin typeface="Verdana" panose="020B0604030504040204" pitchFamily="34" charset="0"/>
              <a:ea typeface="Verdana" panose="020B0604030504040204" pitchFamily="34" charset="0"/>
            </a:endParaRPr>
          </a:p>
          <a:p>
            <a:pPr>
              <a:buFont typeface="Arial" panose="05050102010706020507" pitchFamily="18" charset="2"/>
              <a:buChar char="•"/>
              <a:tabLst>
                <a:tab pos="685707" algn="l"/>
              </a:tabLst>
            </a:pPr>
            <a:r>
              <a:rPr lang="en-CA" sz="1200" kern="100" dirty="0">
                <a:latin typeface="Verdana" panose="020B0604030504040204" pitchFamily="34" charset="0"/>
                <a:ea typeface="Verdana" panose="020B0604030504040204" pitchFamily="34" charset="0"/>
              </a:rPr>
              <a:t>You will be able to select up to two age categories that correspond to the intended or primary audiences</a:t>
            </a:r>
          </a:p>
          <a:p>
            <a:pPr>
              <a:buFont typeface="Arial" panose="05050102010706020507" pitchFamily="18" charset="2"/>
              <a:buChar char="•"/>
              <a:tabLst>
                <a:tab pos="685707" algn="l"/>
              </a:tabLst>
            </a:pPr>
            <a:endParaRPr lang="en-CA" sz="1200" kern="100" dirty="0">
              <a:latin typeface="Verdana" panose="020B0604030504040204" pitchFamily="34" charset="0"/>
              <a:ea typeface="Verdana" panose="020B0604030504040204" pitchFamily="34" charset="0"/>
            </a:endParaRPr>
          </a:p>
          <a:p>
            <a:pPr lvl="1">
              <a:buFont typeface="Arial" panose="05050102010706020507" pitchFamily="18" charset="2"/>
              <a:buChar char="•"/>
              <a:tabLst>
                <a:tab pos="685707" algn="l"/>
              </a:tabLst>
            </a:pPr>
            <a:r>
              <a:rPr lang="en-CA" sz="1200" kern="100" dirty="0">
                <a:latin typeface="Verdana" panose="020B0604030504040204" pitchFamily="34" charset="0"/>
                <a:ea typeface="Verdana" panose="020B0604030504040204" pitchFamily="34" charset="0"/>
              </a:rPr>
              <a:t> It is completely okay if there is no specific age group.</a:t>
            </a:r>
            <a:r>
              <a:rPr lang="en-US" sz="1200" kern="100" dirty="0">
                <a:latin typeface="Verdana" panose="020B0604030504040204" pitchFamily="34" charset="0"/>
                <a:ea typeface="Verdana" panose="020B0604030504040204" pitchFamily="34" charset="0"/>
              </a:rPr>
              <a:t> </a:t>
            </a:r>
          </a:p>
          <a:p>
            <a:pPr lvl="1">
              <a:buFont typeface="Arial" panose="05050102010706020507" pitchFamily="18" charset="2"/>
              <a:buChar char="•"/>
              <a:tabLst>
                <a:tab pos="685707" algn="l"/>
              </a:tabLst>
            </a:pPr>
            <a:endParaRPr lang="en-CA" sz="1200" dirty="0">
              <a:latin typeface="Verdana" panose="020B0604030504040204" pitchFamily="34" charset="0"/>
              <a:ea typeface="Verdana" panose="020B0604030504040204" pitchFamily="34" charset="0"/>
            </a:endParaRPr>
          </a:p>
          <a:p>
            <a:pPr>
              <a:buFont typeface="Arial" panose="05050102010706020507" pitchFamily="18" charset="2"/>
              <a:buChar char="•"/>
              <a:tabLst>
                <a:tab pos="685707" algn="l"/>
              </a:tabLst>
            </a:pPr>
            <a:r>
              <a:rPr lang="en-CA" sz="1200" kern="100" dirty="0">
                <a:latin typeface="Verdana" panose="020B0604030504040204" pitchFamily="34" charset="0"/>
                <a:ea typeface="Verdana" panose="020B0604030504040204" pitchFamily="34" charset="0"/>
              </a:rPr>
              <a:t>You will notice some changes in the categories – that is because the previous method of reporting demographic data led to overlapping categories</a:t>
            </a:r>
          </a:p>
          <a:p>
            <a:pPr>
              <a:buFont typeface="Arial" panose="05050102010706020507" pitchFamily="18" charset="2"/>
              <a:buChar char="•"/>
              <a:tabLst>
                <a:tab pos="685707" algn="l"/>
              </a:tabLst>
            </a:pPr>
            <a:endParaRPr lang="en-CA" sz="1200" kern="100" dirty="0">
              <a:latin typeface="Verdana" panose="020B0604030504040204" pitchFamily="34" charset="0"/>
              <a:ea typeface="Verdana" panose="020B0604030504040204" pitchFamily="34" charset="0"/>
            </a:endParaRPr>
          </a:p>
          <a:p>
            <a:pPr lvl="1">
              <a:buFont typeface="Arial" panose="05050102010706020507" pitchFamily="18" charset="2"/>
              <a:buChar char="•"/>
              <a:tabLst>
                <a:tab pos="685707" algn="l"/>
              </a:tabLst>
            </a:pPr>
            <a:r>
              <a:rPr lang="en-CA" sz="1200" kern="100" dirty="0">
                <a:latin typeface="Verdana" panose="020B0604030504040204" pitchFamily="34" charset="0"/>
                <a:ea typeface="Verdana" panose="020B0604030504040204" pitchFamily="34" charset="0"/>
              </a:rPr>
              <a:t>This complicated the ability to summarize the data, and this change aims to improve clarity.</a:t>
            </a:r>
            <a:r>
              <a:rPr lang="en-US" sz="1200" kern="100" dirty="0">
                <a:latin typeface="Verdana" panose="020B0604030504040204" pitchFamily="34" charset="0"/>
                <a:ea typeface="Verdana" panose="020B0604030504040204" pitchFamily="34" charset="0"/>
              </a:rPr>
              <a:t> </a:t>
            </a:r>
          </a:p>
          <a:p>
            <a:pPr lvl="1">
              <a:buFont typeface="Arial" panose="05050102010706020507" pitchFamily="18" charset="2"/>
              <a:buChar char="•"/>
              <a:tabLst>
                <a:tab pos="685707" algn="l"/>
              </a:tabLst>
            </a:pPr>
            <a:endParaRPr lang="en-CA" sz="1200" dirty="0">
              <a:latin typeface="Verdana" panose="020B0604030504040204" pitchFamily="34" charset="0"/>
              <a:ea typeface="Verdana" panose="020B0604030504040204" pitchFamily="34" charset="0"/>
            </a:endParaRPr>
          </a:p>
          <a:p>
            <a:pPr>
              <a:buFont typeface="Arial" panose="05050102010706020507" pitchFamily="18" charset="2"/>
              <a:buChar char="•"/>
              <a:tabLst>
                <a:tab pos="685707" algn="l"/>
              </a:tabLst>
            </a:pPr>
            <a:r>
              <a:rPr lang="en-CA" sz="1200" kern="100" dirty="0">
                <a:latin typeface="Verdana" panose="020B0604030504040204" pitchFamily="34" charset="0"/>
                <a:ea typeface="Verdana" panose="020B0604030504040204" pitchFamily="34" charset="0"/>
              </a:rPr>
              <a:t>A significant update in reporting is the emphasis on identifying the primary intended audience(s) for activities, which is the main group or groups for whom the program aims to build or enhance protective factors.</a:t>
            </a:r>
            <a:endParaRPr lang="en-US" sz="1200" kern="100" dirty="0">
              <a:latin typeface="Verdana" panose="020B0604030504040204" pitchFamily="34" charset="0"/>
              <a:ea typeface="Verdana" panose="020B0604030504040204" pitchFamily="34" charset="0"/>
            </a:endParaRPr>
          </a:p>
          <a:p>
            <a:pPr>
              <a:buFont typeface="Arial" panose="05050102010706020507" pitchFamily="18" charset="2"/>
              <a:buChar char="•"/>
              <a:tabLst>
                <a:tab pos="685707" algn="l"/>
              </a:tabLst>
            </a:pPr>
            <a:endParaRPr lang="en-CA" sz="1200" dirty="0">
              <a:latin typeface="Verdana" panose="020B0604030504040204" pitchFamily="34" charset="0"/>
              <a:ea typeface="Verdana" panose="020B0604030504040204" pitchFamily="34" charset="0"/>
            </a:endParaRPr>
          </a:p>
          <a:p>
            <a:pPr>
              <a:buFont typeface="Arial" panose="05050102010706020507" pitchFamily="18" charset="2"/>
              <a:buChar char="•"/>
              <a:tabLst>
                <a:tab pos="685707" algn="l"/>
              </a:tabLst>
            </a:pPr>
            <a:r>
              <a:rPr lang="en-CA" sz="1200" kern="100" dirty="0">
                <a:latin typeface="Verdana" panose="020B0604030504040204" pitchFamily="34" charset="0"/>
                <a:ea typeface="Verdana" panose="020B0604030504040204" pitchFamily="34" charset="0"/>
              </a:rPr>
              <a:t>The definition of "Seniors" has been purposely left open for each FCSS to determine, meaning it does not necessarily have to apply to individuals aged 65 and older.</a:t>
            </a:r>
            <a:r>
              <a:rPr lang="en-US" sz="1200" kern="100" dirty="0">
                <a:latin typeface="Verdana" panose="020B0604030504040204" pitchFamily="34" charset="0"/>
                <a:ea typeface="Verdana" panose="020B0604030504040204" pitchFamily="34" charset="0"/>
              </a:rPr>
              <a:t> </a:t>
            </a:r>
          </a:p>
          <a:p>
            <a:pPr>
              <a:buFont typeface="Arial" panose="05050102010706020507" pitchFamily="18" charset="2"/>
              <a:buChar char="•"/>
              <a:tabLst>
                <a:tab pos="685707" algn="l"/>
              </a:tabLst>
            </a:pPr>
            <a:endParaRPr lang="en-CA" sz="1200" dirty="0">
              <a:latin typeface="Verdana" panose="020B0604030504040204" pitchFamily="34" charset="0"/>
              <a:ea typeface="Verdana" panose="020B0604030504040204" pitchFamily="34" charset="0"/>
            </a:endParaRPr>
          </a:p>
          <a:p>
            <a:pPr>
              <a:buFont typeface="Arial" panose="05050102010706020507" pitchFamily="18" charset="2"/>
              <a:buChar char="•"/>
              <a:tabLst>
                <a:tab pos="685707" algn="l"/>
              </a:tabLst>
            </a:pPr>
            <a:r>
              <a:rPr lang="en-CA" sz="1200" kern="100" dirty="0">
                <a:latin typeface="Verdana" panose="020B0604030504040204" pitchFamily="34" charset="0"/>
                <a:ea typeface="Verdana" panose="020B0604030504040204" pitchFamily="34" charset="0"/>
              </a:rPr>
              <a:t>A “family” is defined as </a:t>
            </a:r>
            <a:r>
              <a:rPr lang="en-US" sz="1200" b="0" i="0" u="none" strike="noStrike" kern="100" cap="none" dirty="0">
                <a:solidFill>
                  <a:schemeClr val="dk1"/>
                </a:solidFill>
                <a:effectLst/>
                <a:latin typeface="Calibri"/>
                <a:ea typeface="Calibri"/>
                <a:cs typeface="Calibri"/>
                <a:sym typeface="Calibri"/>
              </a:rPr>
              <a:t>a</a:t>
            </a:r>
            <a:r>
              <a:rPr lang="en-US" sz="1200" b="0" i="0" u="none" strike="noStrike" cap="none" dirty="0">
                <a:solidFill>
                  <a:schemeClr val="dk1"/>
                </a:solidFill>
                <a:effectLst/>
                <a:latin typeface="Calibri"/>
                <a:ea typeface="Calibri"/>
                <a:cs typeface="Calibri"/>
                <a:sym typeface="Calibri"/>
              </a:rPr>
              <a:t> combination of child or youth and adult in a caregiving role. An “adult in a caregiving role” can be defined as anyone responsible for the care and well-being of a child or youth, and may include parents/stepparents, grandparents, foster parents, relatives, or another adult acting in a parenting role.</a:t>
            </a:r>
          </a:p>
          <a:p>
            <a:pPr>
              <a:buFont typeface="Arial" panose="05050102010706020507" pitchFamily="18" charset="2"/>
              <a:buChar char="•"/>
              <a:tabLst>
                <a:tab pos="685707" algn="l"/>
              </a:tabLst>
            </a:pPr>
            <a:endParaRPr lang="en-CA" sz="1200" dirty="0">
              <a:latin typeface="Verdana" panose="020B0604030504040204" pitchFamily="34" charset="0"/>
              <a:ea typeface="Verdana" panose="020B0604030504040204" pitchFamily="34" charset="0"/>
            </a:endParaRPr>
          </a:p>
          <a:p>
            <a:pPr>
              <a:buFont typeface="Arial" panose="05050102010706020507" pitchFamily="18" charset="2"/>
              <a:buChar char="•"/>
              <a:tabLst>
                <a:tab pos="685707" algn="l"/>
              </a:tabLst>
            </a:pPr>
            <a:r>
              <a:rPr lang="en-CA" sz="1200" kern="100" dirty="0">
                <a:latin typeface="Verdana" panose="020B0604030504040204" pitchFamily="34" charset="0"/>
                <a:ea typeface="Verdana" panose="020B0604030504040204" pitchFamily="34" charset="0"/>
              </a:rPr>
              <a:t>It is perfectly alright not to have a defined target group for your program; an "All ages" designation is valuable as it indicates the program's support for the entire community.</a:t>
            </a:r>
            <a:r>
              <a:rPr lang="en-US" sz="1200" kern="100" dirty="0">
                <a:latin typeface="Verdana" panose="020B0604030504040204" pitchFamily="34" charset="0"/>
                <a:ea typeface="Verdana" panose="020B0604030504040204" pitchFamily="34" charset="0"/>
              </a:rPr>
              <a:t> </a:t>
            </a:r>
          </a:p>
          <a:p>
            <a:pPr>
              <a:buFont typeface="Arial" panose="05050102010706020507" pitchFamily="18" charset="2"/>
              <a:buChar char="•"/>
              <a:tabLst>
                <a:tab pos="685707" algn="l"/>
              </a:tabLst>
            </a:pPr>
            <a:endParaRPr lang="en-CA" sz="1200" dirty="0">
              <a:latin typeface="Verdana" panose="020B0604030504040204" pitchFamily="34" charset="0"/>
              <a:ea typeface="Verdana" panose="020B0604030504040204" pitchFamily="34" charset="0"/>
            </a:endParaRPr>
          </a:p>
          <a:p>
            <a:pPr>
              <a:buFont typeface="Arial" panose="05050102010706020507" pitchFamily="18" charset="2"/>
              <a:buChar char="•"/>
              <a:tabLst>
                <a:tab pos="685707" algn="l"/>
              </a:tabLst>
            </a:pPr>
            <a:r>
              <a:rPr lang="en-CA" sz="1200" kern="100" dirty="0">
                <a:latin typeface="Verdana" panose="020B0604030504040204" pitchFamily="34" charset="0"/>
                <a:ea typeface="Verdana" panose="020B0604030504040204" pitchFamily="34" charset="0"/>
              </a:rPr>
              <a:t>If there are multiple age group targets for a program, you can now choose up to two, reflecting the intent and goals of the program or community event.</a:t>
            </a:r>
            <a:endParaRPr lang="en-CA" sz="12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74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80168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sz="1200" dirty="0">
                <a:latin typeface="Verdana" panose="020B0604030504040204" pitchFamily="34" charset="0"/>
                <a:ea typeface="Verdana" panose="020B0604030504040204" pitchFamily="34" charset="0"/>
              </a:rPr>
              <a:t>Choosing community groups for an FCSS program or community event is like choosing an age category. </a:t>
            </a:r>
            <a:r>
              <a:rPr lang="en-US" sz="1200" dirty="0">
                <a:latin typeface="Verdana" panose="020B0604030504040204" pitchFamily="34" charset="0"/>
                <a:ea typeface="Verdana" panose="020B0604030504040204" pitchFamily="34" charset="0"/>
              </a:rPr>
              <a:t> </a:t>
            </a:r>
          </a:p>
          <a:p>
            <a:pPr>
              <a:buFont typeface="Arial" panose="020B0604020202020204" pitchFamily="34" charset="0"/>
              <a:buChar char="•"/>
            </a:pPr>
            <a:endParaRPr lang="en-CA" sz="1200" dirty="0">
              <a:solidFill>
                <a:srgbClr val="000000"/>
              </a:solidFill>
              <a:latin typeface="Verdana" panose="020B0604030504040204" pitchFamily="34" charset="0"/>
              <a:ea typeface="Verdana" panose="020B0604030504040204" pitchFamily="34" charset="0"/>
              <a:cs typeface="Calibri" panose="020F0502020204030204" pitchFamily="34" charset="0"/>
            </a:endParaRPr>
          </a:p>
          <a:p>
            <a:pPr>
              <a:buFont typeface="Arial" panose="020B0604020202020204" pitchFamily="34" charset="0"/>
              <a:buChar char="•"/>
            </a:pPr>
            <a:r>
              <a:rPr lang="en-CA" sz="1200" dirty="0">
                <a:latin typeface="Verdana" panose="020B0604030504040204" pitchFamily="34" charset="0"/>
                <a:ea typeface="Verdana" panose="020B0604030504040204" pitchFamily="34" charset="0"/>
              </a:rPr>
              <a:t>FCSS programs must chose one, and may choose up to two, community groups as the intended primary audience(s). </a:t>
            </a:r>
            <a:r>
              <a:rPr lang="en-US" sz="1200" dirty="0">
                <a:latin typeface="Verdana" panose="020B0604030504040204" pitchFamily="34" charset="0"/>
                <a:ea typeface="Verdana" panose="020B0604030504040204" pitchFamily="34" charset="0"/>
              </a:rPr>
              <a:t> </a:t>
            </a:r>
          </a:p>
          <a:p>
            <a:pPr>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CA" sz="1200" dirty="0">
                <a:latin typeface="Verdana" panose="020B0604030504040204" pitchFamily="34" charset="0"/>
                <a:ea typeface="Verdana" panose="020B0604030504040204" pitchFamily="34" charset="0"/>
              </a:rPr>
              <a:t>The community groups that will be used in the new reporting template are shown on the right-hand column of this slide. </a:t>
            </a:r>
            <a:r>
              <a:rPr lang="en-US" sz="1200" dirty="0">
                <a:latin typeface="Verdana" panose="020B0604030504040204" pitchFamily="34" charset="0"/>
                <a:ea typeface="Verdana" panose="020B0604030504040204" pitchFamily="34" charset="0"/>
              </a:rPr>
              <a:t> </a:t>
            </a:r>
          </a:p>
          <a:p>
            <a:pPr>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CA" sz="1200" dirty="0">
                <a:latin typeface="Verdana" panose="020B0604030504040204" pitchFamily="34" charset="0"/>
                <a:ea typeface="Verdana" panose="020B0604030504040204" pitchFamily="34" charset="0"/>
              </a:rPr>
              <a:t>A community group should only be selected for an FCSS program IF it was a primary intended audience, but it’s okay if there was no specific community group intended for the program – a “No specific community group” option can be chosen for those cases. </a:t>
            </a:r>
            <a:r>
              <a:rPr lang="en-US" sz="1200" dirty="0">
                <a:latin typeface="Verdana" panose="020B0604030504040204" pitchFamily="34" charset="0"/>
                <a:ea typeface="Verdana" panose="020B0604030504040204" pitchFamily="34" charset="0"/>
              </a:rPr>
              <a:t> </a:t>
            </a:r>
          </a:p>
          <a:p>
            <a:pPr>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CA" sz="1200" dirty="0">
                <a:latin typeface="Verdana" panose="020B0604030504040204" pitchFamily="34" charset="0"/>
                <a:ea typeface="Verdana" panose="020B0604030504040204" pitchFamily="34" charset="0"/>
              </a:rPr>
              <a:t>An FCSS program will not be viewed as a better program if it selects multiple community groups, we ask that you select only the primary intended group(s) or the “No specific community group” option. </a:t>
            </a:r>
            <a:r>
              <a:rPr lang="en-US" sz="1200" dirty="0">
                <a:latin typeface="Verdana" panose="020B0604030504040204" pitchFamily="34" charset="0"/>
                <a:ea typeface="Verdana" panose="020B0604030504040204" pitchFamily="34" charset="0"/>
              </a:rPr>
              <a:t> </a:t>
            </a:r>
          </a:p>
          <a:p>
            <a:pPr>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CA" sz="1200" dirty="0">
                <a:latin typeface="Verdana" panose="020B0604030504040204" pitchFamily="34" charset="0"/>
                <a:ea typeface="Verdana" panose="020B0604030504040204" pitchFamily="34" charset="0"/>
              </a:rPr>
              <a:t>We have a couple examples to walk through to explore this requirement. </a:t>
            </a:r>
            <a:r>
              <a:rPr lang="en-US" sz="1200" dirty="0">
                <a:latin typeface="Verdana" panose="020B0604030504040204" pitchFamily="34" charset="0"/>
                <a:ea typeface="Verdana" panose="020B0604030504040204" pitchFamily="34" charset="0"/>
              </a:rPr>
              <a:t> </a:t>
            </a:r>
          </a:p>
          <a:p>
            <a:pPr>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857134" lvl="1">
              <a:buFont typeface="Arial" panose="020B0604020202020204" pitchFamily="34" charset="0"/>
              <a:buChar char="•"/>
            </a:pPr>
            <a:r>
              <a:rPr lang="en-CA" sz="1200" dirty="0">
                <a:latin typeface="Verdana" panose="020B0604030504040204" pitchFamily="34" charset="0"/>
                <a:ea typeface="Verdana" panose="020B0604030504040204" pitchFamily="34" charset="0"/>
              </a:rPr>
              <a:t>The first examples is a program called “Welcome Wellness: Building Healthy Starts for Newcomers. </a:t>
            </a:r>
          </a:p>
          <a:p>
            <a:pPr marL="857134" lvl="1">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857134" lvl="1">
              <a:buFont typeface="Arial" panose="020B0604020202020204" pitchFamily="34" charset="0"/>
              <a:buChar char="•"/>
            </a:pPr>
            <a:r>
              <a:rPr lang="en-CA" sz="1200" dirty="0">
                <a:latin typeface="Verdana" panose="020B0604030504040204" pitchFamily="34" charset="0"/>
                <a:ea typeface="Verdana" panose="020B0604030504040204" pitchFamily="34" charset="0"/>
              </a:rPr>
              <a:t>For this example, our community group is: </a:t>
            </a:r>
          </a:p>
          <a:p>
            <a:pPr marL="857134" lvl="1">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1314334" lvl="2">
              <a:buFont typeface="Arial" panose="020B0604020202020204" pitchFamily="34" charset="0"/>
              <a:buChar char="•"/>
            </a:pPr>
            <a:r>
              <a:rPr lang="en-CA" sz="1200" dirty="0">
                <a:latin typeface="Verdana" panose="020B0604030504040204" pitchFamily="34" charset="0"/>
                <a:ea typeface="Verdana" panose="020B0604030504040204" pitchFamily="34" charset="0"/>
              </a:rPr>
              <a:t>Newcomers, even if groups such as racialized people and language minority groups may attend, the program INTENT was for newcomers. </a:t>
            </a:r>
          </a:p>
          <a:p>
            <a:pPr marL="1314334" lvl="2">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marL="1314334" lvl="2">
              <a:buFont typeface="Arial" panose="020B0604020202020204" pitchFamily="34" charset="0"/>
              <a:buChar char="•"/>
            </a:pPr>
            <a:r>
              <a:rPr lang="en-CA" sz="1200" dirty="0">
                <a:latin typeface="Verdana" panose="020B0604030504040204" pitchFamily="34" charset="0"/>
                <a:ea typeface="Verdana" panose="020B0604030504040204" pitchFamily="34" charset="0"/>
              </a:rPr>
              <a:t>The second example is a short-term preventive counselling for youth. The community group is: No specific community group because the program has not been tailored to a specific community group – even if it was created for an age group</a:t>
            </a:r>
            <a:r>
              <a:rPr lang="en-US" sz="1200" dirty="0">
                <a:latin typeface="Verdana" panose="020B0604030504040204" pitchFamily="34" charset="0"/>
                <a:ea typeface="Verdana" panose="020B0604030504040204" pitchFamily="34" charset="0"/>
              </a:rPr>
              <a:t>.</a:t>
            </a:r>
            <a:endParaRPr lang="en-CA" sz="1200" dirty="0">
              <a:latin typeface="Verdana" panose="020B0604030504040204" pitchFamily="34" charset="0"/>
              <a:ea typeface="Verdana" panose="020B0604030504040204" pitchFamily="34" charset="0"/>
            </a:endParaRPr>
          </a:p>
          <a:p>
            <a:pPr marL="228569" indent="0"/>
            <a:endParaRPr lang="en-CA" sz="1200" dirty="0">
              <a:solidFill>
                <a:srgbClr val="000000"/>
              </a:solidFill>
              <a:latin typeface="Verdana" panose="020B0604030504040204" pitchFamily="34" charset="0"/>
              <a:ea typeface="Verdana" panose="020B0604030504040204" pitchFamily="34" charset="0"/>
              <a:cs typeface="Calibri" panose="020F0502020204030204" pitchFamily="34" charset="0"/>
            </a:endParaRPr>
          </a:p>
          <a:p>
            <a:pPr marL="0" indent="0">
              <a:buClr>
                <a:schemeClr val="dk1"/>
              </a:buClr>
              <a:buSzPts val="1600"/>
            </a:pPr>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75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73266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sz="1200" dirty="0">
                <a:latin typeface="Verdana" panose="020B0604030504040204" pitchFamily="34" charset="0"/>
                <a:ea typeface="Verdana" panose="020B0604030504040204" pitchFamily="34" charset="0"/>
              </a:rPr>
              <a:t>Welcome to module 8.</a:t>
            </a:r>
          </a:p>
          <a:p>
            <a:pPr>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CA" sz="1200" dirty="0">
                <a:latin typeface="Verdana" panose="020B0604030504040204" pitchFamily="34" charset="0"/>
                <a:ea typeface="Verdana" panose="020B0604030504040204" pitchFamily="34" charset="0"/>
              </a:rPr>
              <a:t>This module will focus on how you will use survey questions in the new accountability framework reporting. </a:t>
            </a:r>
          </a:p>
          <a:p>
            <a:pPr>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CA" sz="1200" dirty="0">
                <a:latin typeface="Verdana" panose="020B0604030504040204" pitchFamily="34" charset="0"/>
                <a:ea typeface="Verdana" panose="020B0604030504040204" pitchFamily="34" charset="0"/>
              </a:rPr>
              <a:t>Surveying is something that you are already doing in the current reporting system, so this will have flavours of familiarity.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76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18126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54" indent="-342854">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As is currently the practice, FCSS programs are required to survey at least one program. </a:t>
            </a:r>
          </a:p>
          <a:p>
            <a:pPr marL="342854" indent="-342854">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However, we do recommend taking the time to survey multiple programs. </a:t>
            </a:r>
          </a:p>
          <a:p>
            <a:pPr marL="342854" indent="-342854">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800054" lvl="1" indent="-342854">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You can use the insights gathered during surveying to support improvement for your current activities or planning for your future programming.</a:t>
            </a:r>
          </a:p>
          <a:p>
            <a:pPr marL="800054" lvl="1" indent="-342854">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You might also consider surveying community events along with community development and capacity-building activities, but that’s optional! </a:t>
            </a:r>
          </a:p>
          <a:p>
            <a:pPr marL="342854" indent="-342854">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We will cover that at the end of this module. </a:t>
            </a:r>
          </a:p>
          <a:p>
            <a:pPr marL="342854" indent="-342854">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It is also worth mentioning that you will not survey anything related to information and referrals. </a:t>
            </a:r>
          </a:p>
          <a:p>
            <a:pPr marL="342854" indent="-342854">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Surveying is not new, and you are already doing it under the current reporting process. We are just streamlining the process. </a:t>
            </a:r>
          </a:p>
          <a:p>
            <a:pPr marL="342854" indent="-342854">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In the past, the FCSS survey bank had over 600 questions. The new “question catalogue” simplifies things down to just 50. </a:t>
            </a:r>
          </a:p>
          <a:p>
            <a:pPr marL="342854" indent="-342854">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We have a fresh-looking list of survey questions, each linked to a Key Performance Measure (KPM). </a:t>
            </a:r>
          </a:p>
          <a:p>
            <a:pPr marL="342854" indent="-342854">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This question catalogue can be found on </a:t>
            </a:r>
            <a:r>
              <a:rPr lang="en-CA" sz="1200" b="1" kern="100" dirty="0">
                <a:latin typeface="Verdana" panose="020B0604030504040204" pitchFamily="34" charset="0"/>
                <a:ea typeface="Verdana" panose="020B0604030504040204" pitchFamily="34" charset="0"/>
                <a:cs typeface="Calibri" panose="020F0502020204030204" pitchFamily="34" charset="0"/>
              </a:rPr>
              <a:t>pages 41</a:t>
            </a:r>
            <a:r>
              <a:rPr lang="en-CA" sz="1200" kern="100" dirty="0">
                <a:latin typeface="Verdana" panose="020B0604030504040204" pitchFamily="34" charset="0"/>
                <a:ea typeface="Verdana" panose="020B0604030504040204" pitchFamily="34" charset="0"/>
                <a:cs typeface="Calibri" panose="020F0502020204030204" pitchFamily="34" charset="0"/>
              </a:rPr>
              <a:t> through </a:t>
            </a:r>
            <a:r>
              <a:rPr lang="en-CA" sz="1200" b="1" kern="100" dirty="0">
                <a:latin typeface="Verdana" panose="020B0604030504040204" pitchFamily="34" charset="0"/>
                <a:ea typeface="Verdana" panose="020B0604030504040204" pitchFamily="34" charset="0"/>
                <a:cs typeface="Calibri" panose="020F0502020204030204" pitchFamily="34" charset="0"/>
              </a:rPr>
              <a:t>51</a:t>
            </a:r>
            <a:r>
              <a:rPr lang="en-CA" sz="1200" kern="100" dirty="0">
                <a:latin typeface="Verdana" panose="020B0604030504040204" pitchFamily="34" charset="0"/>
                <a:ea typeface="Verdana" panose="020B0604030504040204" pitchFamily="34" charset="0"/>
                <a:cs typeface="Calibri" panose="020F0502020204030204" pitchFamily="34" charset="0"/>
              </a:rPr>
              <a:t> of your training package. </a:t>
            </a:r>
          </a:p>
          <a:p>
            <a:pPr marL="342854" indent="-342854">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The new question catalogue still retains some of the classics, you will find that the top 30 measures reported by programs over the last two years appear in ways that align with the accountability framework.</a:t>
            </a:r>
          </a:p>
          <a:p>
            <a:pPr marL="342854" indent="-342854">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spcAft>
                <a:spcPts val="800"/>
              </a:spcAft>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Turning our attention to the right-hand column of this slide, you will see that there are three key performance measures that you will be assessing through survey responses, each of which have their own associated survey questions outlined in the question catalogue. </a:t>
            </a:r>
          </a:p>
          <a:p>
            <a:pPr marL="0" indent="0">
              <a:buClr>
                <a:schemeClr val="dk1"/>
              </a:buClr>
              <a:buSzPts val="1600"/>
            </a:pPr>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77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62391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Before we go into specific examples, let us talk a bit more about the tools to respond to a survey question. </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Each survey question can be answered using a 5-point Likert agreement scale.</a:t>
            </a:r>
            <a:endParaRPr lang="en-US" sz="1200" b="1"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The "5-point" part means there are five different options to choose from, and "agreement" tells us how much someone agrees or disagrees with the statement being asked. </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We understand that kids and some other groups might find a 5-point scale difficult to understand.</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FCSS programs may use plain language or adapt the wording of survey questions, as long as the intent of the question remains unchanged. This flexibility allows programs to ensure questions are clear, accessible, and appropriate for their audiences. Programs are also encouraged to be innovative in how they administer surveys, whether through paper forms, digital tools, interviews, or creative engagement methods, so long as the data collected aligns with the intended performance measures.</a:t>
            </a: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On this slide, we have suggested some alternatives, like using emojis or images alongside the scale, or simplifying the wording to make it more relatable.</a:t>
            </a:r>
            <a:endParaRPr lang="en-CA" sz="12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78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16924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We are going to look first at selecting the two simplest Key Performance Measures that will be addressed through surveying.</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Selecting a survey question to measure the Key Performance Measure associated with “percentage of participants who expressed satisfaction with FCSS programs and services” is straightforward, as there is only ONE specific post-only survey question dedicated to this purpose. </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This question can be found on </a:t>
            </a:r>
            <a:r>
              <a:rPr lang="en-US" sz="1200" b="1" dirty="0">
                <a:latin typeface="Verdana" panose="020B0604030504040204" pitchFamily="34" charset="0"/>
                <a:ea typeface="Verdana" panose="020B0604030504040204" pitchFamily="34" charset="0"/>
              </a:rPr>
              <a:t>page 43 </a:t>
            </a:r>
            <a:r>
              <a:rPr lang="en-US" sz="1200" dirty="0">
                <a:latin typeface="Verdana" panose="020B0604030504040204" pitchFamily="34" charset="0"/>
                <a:ea typeface="Verdana" panose="020B0604030504040204" pitchFamily="34" charset="0"/>
              </a:rPr>
              <a:t>of the training package, in the question catalogue section… and this question is “overall, I am satisfied with this program/service.”</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79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8204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You may be asking yourself: </a:t>
            </a:r>
            <a:r>
              <a:rPr lang="en-US" sz="1200" b="0" i="1" u="none" strike="noStrike" cap="none" dirty="0">
                <a:solidFill>
                  <a:schemeClr val="dk1"/>
                </a:solidFill>
                <a:effectLst/>
                <a:latin typeface="Calibri"/>
                <a:ea typeface="Calibri"/>
                <a:cs typeface="Calibri"/>
                <a:sym typeface="Calibri"/>
              </a:rPr>
              <a:t>Why are we changing the reporting approach?</a:t>
            </a:r>
            <a:r>
              <a:rPr lang="en-US" sz="1200" b="0" i="0" u="none" strike="noStrike" cap="none" dirty="0">
                <a:solidFill>
                  <a:schemeClr val="dk1"/>
                </a:solidFill>
                <a:effectLst/>
                <a:latin typeface="Calibri"/>
                <a:ea typeface="Calibri"/>
                <a:cs typeface="Calibri"/>
                <a:sym typeface="Calibri"/>
              </a:rPr>
              <a:t> OR </a:t>
            </a:r>
            <a:r>
              <a:rPr lang="en-US" sz="1200" b="0" i="1" u="none" strike="noStrike" cap="none" dirty="0">
                <a:solidFill>
                  <a:schemeClr val="dk1"/>
                </a:solidFill>
                <a:effectLst/>
                <a:latin typeface="Calibri"/>
                <a:ea typeface="Calibri"/>
                <a:cs typeface="Calibri"/>
                <a:sym typeface="Calibri"/>
              </a:rPr>
              <a:t>how will the province use this new information?</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As you know, reporting plays a critical role in demonstrating accountability and communicating the value of FCSS.</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This updated reporting format is intended to more clearly illustrate the scope and impact of FCSS work across Alberta. </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By incorporating both qualitative and quantitative elements, we can better demonstrate the collective value of FCSS programs and services.</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In addition to supporting transparency, the data you provide may inform business planning and decision-making. </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With this enhanced approach, we will be better equipped to identify trends, respond to emerging needs, and plan for the future.</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 recognize that you already manage multiple accountability requirements. </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Our intent is not to add unnecessary burden, but to align where possible, so that the data collected for this framework can also support your other reporting obligations.</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28322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a:lnSpc>
                <a:spcPct val="107000"/>
              </a:lnSpc>
              <a:buFont typeface="Arial" panose="020B0604020202020204" pitchFamily="34" charset="0"/>
              <a:buChar char="•"/>
              <a:tabLst>
                <a:tab pos="457138" algn="l"/>
              </a:tabLst>
            </a:pPr>
            <a:r>
              <a:rPr lang="en-CA" sz="1200" dirty="0">
                <a:latin typeface="Verdana" panose="020B0604030504040204" pitchFamily="34" charset="0"/>
                <a:ea typeface="Verdana" panose="020B0604030504040204" pitchFamily="34" charset="0"/>
              </a:rPr>
              <a:t>Turning now to our second Key Performance Measure, selecting the question for tracking “the percentage of FCSS participants who report that FCSS programs/services were easy to access”.</a:t>
            </a:r>
          </a:p>
          <a:p>
            <a:pPr marL="171427" indent="-171427">
              <a:lnSpc>
                <a:spcPct val="107000"/>
              </a:lnSpc>
              <a:buFont typeface="Arial" panose="020B0604020202020204" pitchFamily="34" charset="0"/>
              <a:buChar char="•"/>
              <a:tabLst>
                <a:tab pos="457138" algn="l"/>
              </a:tabLst>
            </a:pPr>
            <a:endParaRPr lang="en-CA" sz="1200" dirty="0">
              <a:latin typeface="Verdana" panose="020B0604030504040204" pitchFamily="34" charset="0"/>
              <a:ea typeface="Verdana" panose="020B0604030504040204" pitchFamily="34" charset="0"/>
            </a:endParaRPr>
          </a:p>
          <a:p>
            <a:pPr marL="171427" indent="-171427">
              <a:lnSpc>
                <a:spcPct val="107000"/>
              </a:lnSpc>
              <a:buFont typeface="Arial" panose="020B0604020202020204" pitchFamily="34" charset="0"/>
              <a:buChar char="•"/>
              <a:tabLst>
                <a:tab pos="457138" algn="l"/>
              </a:tabLst>
            </a:pPr>
            <a:r>
              <a:rPr lang="en-CA" sz="1200" dirty="0">
                <a:latin typeface="Verdana" panose="020B0604030504040204" pitchFamily="34" charset="0"/>
                <a:ea typeface="Verdana" panose="020B0604030504040204" pitchFamily="34" charset="0"/>
              </a:rPr>
              <a:t>This one is also an easy one to address, as this Key Performance Measure also only has one post-survey question, which is question number 2 on </a:t>
            </a:r>
            <a:r>
              <a:rPr lang="en-CA" sz="1200" b="1" dirty="0">
                <a:latin typeface="Verdana" panose="020B0604030504040204" pitchFamily="34" charset="0"/>
                <a:ea typeface="Verdana" panose="020B0604030504040204" pitchFamily="34" charset="0"/>
              </a:rPr>
              <a:t>page 43 </a:t>
            </a:r>
            <a:r>
              <a:rPr lang="en-CA" sz="1200" dirty="0">
                <a:latin typeface="Verdana" panose="020B0604030504040204" pitchFamily="34" charset="0"/>
                <a:ea typeface="Verdana" panose="020B0604030504040204" pitchFamily="34" charset="0"/>
              </a:rPr>
              <a:t>of the training package in the question catalogue section. </a:t>
            </a:r>
          </a:p>
          <a:p>
            <a:pPr marL="171427" indent="-171427">
              <a:lnSpc>
                <a:spcPct val="107000"/>
              </a:lnSpc>
              <a:buFont typeface="Arial" panose="020B0604020202020204" pitchFamily="34" charset="0"/>
              <a:buChar char="•"/>
              <a:tabLst>
                <a:tab pos="457138" algn="l"/>
              </a:tabLst>
            </a:pPr>
            <a:endParaRPr lang="en-CA" sz="1200" dirty="0">
              <a:latin typeface="Verdana" panose="020B0604030504040204" pitchFamily="34" charset="0"/>
              <a:ea typeface="Verdana" panose="020B0604030504040204" pitchFamily="34" charset="0"/>
            </a:endParaRPr>
          </a:p>
          <a:p>
            <a:pPr marL="171427" indent="-171427">
              <a:lnSpc>
                <a:spcPct val="107000"/>
              </a:lnSpc>
              <a:buFont typeface="Arial" panose="020B0604020202020204" pitchFamily="34" charset="0"/>
              <a:buChar char="•"/>
              <a:tabLst>
                <a:tab pos="457138" algn="l"/>
              </a:tabLst>
            </a:pPr>
            <a:r>
              <a:rPr lang="en-CA" sz="1200" dirty="0">
                <a:latin typeface="Verdana" panose="020B0604030504040204" pitchFamily="34" charset="0"/>
                <a:ea typeface="Verdana" panose="020B0604030504040204" pitchFamily="34" charset="0"/>
              </a:rPr>
              <a:t>This question is “overall, I found this program/service easy to access.”</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80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32389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54" indent="-342854">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As mentioned, there are different sections of the question catalogue, which are associated with the different key performance measures, and we will now turn our attention to the section related to measuring positive change associated with the prevention strategies. </a:t>
            </a:r>
          </a:p>
          <a:p>
            <a:pPr marL="342854" indent="-342854">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You can refer to </a:t>
            </a:r>
            <a:r>
              <a:rPr lang="en-CA" sz="1200" b="1" kern="100" dirty="0">
                <a:latin typeface="Verdana" panose="020B0604030504040204" pitchFamily="34" charset="0"/>
                <a:ea typeface="Verdana" panose="020B0604030504040204" pitchFamily="34" charset="0"/>
                <a:cs typeface="Calibri" panose="020F0502020204030204" pitchFamily="34" charset="0"/>
              </a:rPr>
              <a:t>pages 44 </a:t>
            </a:r>
            <a:r>
              <a:rPr lang="en-CA" sz="1200" kern="100" dirty="0">
                <a:latin typeface="Verdana" panose="020B0604030504040204" pitchFamily="34" charset="0"/>
                <a:ea typeface="Verdana" panose="020B0604030504040204" pitchFamily="34" charset="0"/>
                <a:cs typeface="Calibri" panose="020F0502020204030204" pitchFamily="34" charset="0"/>
              </a:rPr>
              <a:t>through </a:t>
            </a:r>
            <a:r>
              <a:rPr lang="en-CA" sz="1200" b="1" kern="100" dirty="0">
                <a:latin typeface="Verdana" panose="020B0604030504040204" pitchFamily="34" charset="0"/>
                <a:ea typeface="Verdana" panose="020B0604030504040204" pitchFamily="34" charset="0"/>
                <a:cs typeface="Calibri" panose="020F0502020204030204" pitchFamily="34" charset="0"/>
              </a:rPr>
              <a:t>49 </a:t>
            </a:r>
            <a:r>
              <a:rPr lang="en-CA" sz="1200" kern="100" dirty="0">
                <a:latin typeface="Verdana" panose="020B0604030504040204" pitchFamily="34" charset="0"/>
                <a:ea typeface="Verdana" panose="020B0604030504040204" pitchFamily="34" charset="0"/>
                <a:cs typeface="Calibri" panose="020F0502020204030204" pitchFamily="34" charset="0"/>
              </a:rPr>
              <a:t>of the training package in the questions catalogue section, which outlines several survey questions related to the prevention strategies.</a:t>
            </a:r>
          </a:p>
          <a:p>
            <a:pPr marL="342854" indent="-342854">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Arial" panose="020B0604020202020204" pitchFamily="34" charset="0"/>
              <a:buChar char="•"/>
              <a:tabLst>
                <a:tab pos="457138" algn="l"/>
              </a:tabLst>
            </a:pPr>
            <a:r>
              <a:rPr lang="en-CA" sz="1200" dirty="0">
                <a:latin typeface="Verdana" panose="020B0604030504040204" pitchFamily="34" charset="0"/>
                <a:ea typeface="Verdana" panose="020B0604030504040204" pitchFamily="34" charset="0"/>
                <a:cs typeface="Calibri" panose="020F0502020204030204" pitchFamily="34" charset="0"/>
              </a:rPr>
              <a:t>As shown in the image, and as you will see in the question catalogue, survey questions related to positive change are nested under the corresponding prevention strategy.</a:t>
            </a:r>
            <a:endParaRPr lang="en-US" sz="1200" dirty="0">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Arial" panose="020B0604020202020204" pitchFamily="34" charset="0"/>
              <a:buChar char="•"/>
              <a:tabLst>
                <a:tab pos="457138" algn="l"/>
              </a:tabLst>
            </a:pPr>
            <a:endParaRPr lang="en-US" sz="1200" dirty="0">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Arial" panose="020B0604020202020204" pitchFamily="34" charset="0"/>
              <a:buChar char="•"/>
              <a:tabLst>
                <a:tab pos="457138" algn="l"/>
              </a:tabLst>
            </a:pPr>
            <a:r>
              <a:rPr lang="en-US" sz="1200" kern="100" dirty="0">
                <a:latin typeface="Verdana" panose="020B0604030504040204" pitchFamily="34" charset="0"/>
                <a:ea typeface="Verdana" panose="020B0604030504040204" pitchFamily="34" charset="0"/>
                <a:cs typeface="Calibri" panose="020F0502020204030204" pitchFamily="34" charset="0"/>
              </a:rPr>
              <a:t>Each survey question is available in two formats: a post-only version (as shown on the left), which can be used when you want to conduct a survey only AFTER the completion of the activity. </a:t>
            </a:r>
          </a:p>
          <a:p>
            <a:pPr marL="342854" indent="-342854">
              <a:lnSpc>
                <a:spcPct val="107000"/>
              </a:lnSpc>
              <a:buFont typeface="Arial" panose="020B0604020202020204" pitchFamily="34" charset="0"/>
              <a:buChar char="•"/>
              <a:tabLst>
                <a:tab pos="457138" algn="l"/>
              </a:tabLst>
            </a:pPr>
            <a:endParaRPr lang="en-US" sz="1200" kern="100" dirty="0">
              <a:latin typeface="Verdana" panose="020B0604030504040204" pitchFamily="34" charset="0"/>
              <a:ea typeface="Verdana" panose="020B0604030504040204" pitchFamily="34" charset="0"/>
              <a:cs typeface="Calibri" panose="020F0502020204030204" pitchFamily="34" charset="0"/>
            </a:endParaRPr>
          </a:p>
          <a:p>
            <a:pPr marL="342854" indent="-342854">
              <a:lnSpc>
                <a:spcPct val="107000"/>
              </a:lnSpc>
              <a:buFont typeface="Arial" panose="020B0604020202020204" pitchFamily="34" charset="0"/>
              <a:buChar char="•"/>
              <a:tabLst>
                <a:tab pos="457138" algn="l"/>
              </a:tabLst>
            </a:pPr>
            <a:r>
              <a:rPr lang="en-US" sz="1200" kern="100" dirty="0">
                <a:latin typeface="Verdana" panose="020B0604030504040204" pitchFamily="34" charset="0"/>
                <a:ea typeface="Verdana" panose="020B0604030504040204" pitchFamily="34" charset="0"/>
                <a:cs typeface="Calibri" panose="020F0502020204030204" pitchFamily="34" charset="0"/>
              </a:rPr>
              <a:t>The second option includes both pre- and post-versions, you might want to consider to assess changes in responses before and after the program. In this case, you would ask the same question both before and after the activity.</a:t>
            </a:r>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81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23527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11" indent="-285711">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rPr>
              <a:t>When pulling together a survey, it can be easy to get carried away trying to collect too much information or adding extra questions that are not directly relevant. </a:t>
            </a:r>
          </a:p>
          <a:p>
            <a:pPr marL="285711" indent="-285711">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endParaRPr>
          </a:p>
          <a:p>
            <a:pPr marL="285711" indent="-285711">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rPr>
              <a:t>That is why we emphasize staying in SCOPE, which is an approach to keeping your surveying efforts focused, impactful, and collecting information in alignment with the Key Performance Measures. </a:t>
            </a:r>
          </a:p>
          <a:p>
            <a:pPr marL="285711" indent="-285711">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endParaRPr>
          </a:p>
          <a:p>
            <a:pPr marL="742849" lvl="1" indent="-285711">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Start by SELECTING the activity, or activities, that you want to survey; remember that at least one activity needs to be surveyed.</a:t>
            </a:r>
          </a:p>
          <a:p>
            <a:pPr marL="742849" lvl="1" indent="-285711">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742849" lvl="1" indent="-285711">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We then CHOOSE when to survey; meaning that you need to decide if you want to survey participants only once at the end of a program, and use post-only survey questions, or if you want to survey participants at the beginning and at the end, you will want to use pre- and post- versions of the survey questions.</a:t>
            </a:r>
          </a:p>
          <a:p>
            <a:pPr marL="742849" lvl="1" indent="-285711">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742849" lvl="1" indent="-285711">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Next you will OPT for survey questions that align with the intended prevention strategy or strategies of the activity, and you will also use the questions to measure the other two key performance measures related to satisfaction and access.</a:t>
            </a:r>
          </a:p>
          <a:p>
            <a:pPr marL="742849" lvl="1" indent="-285711">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742849" lvl="1" indent="-285711">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You will then PREPARE the survey questions; know that not all questions under prevention strategies need to be included in the surveys. Use your judgement for which questions are most appropriate to ask. </a:t>
            </a:r>
          </a:p>
          <a:p>
            <a:pPr marL="742849" lvl="1" indent="-285711">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742849" lvl="1" indent="-285711" defTabSz="914276">
              <a:lnSpc>
                <a:spcPct val="107000"/>
              </a:lnSpc>
              <a:buFont typeface="Arial" panose="020B0604020202020204" pitchFamily="34" charset="0"/>
              <a:buChar char="•"/>
              <a:tabLst>
                <a:tab pos="457138" algn="l"/>
              </a:tabLst>
              <a:defRPr/>
            </a:pPr>
            <a:r>
              <a:rPr lang="en-CA" sz="1200" kern="100" dirty="0">
                <a:latin typeface="Verdana" panose="020B0604030504040204" pitchFamily="34" charset="0"/>
                <a:ea typeface="Verdana" panose="020B0604030504040204" pitchFamily="34" charset="0"/>
                <a:cs typeface="Calibri" panose="020F0502020204030204" pitchFamily="34" charset="0"/>
              </a:rPr>
              <a:t>Finally, </a:t>
            </a:r>
            <a:r>
              <a:rPr lang="en-CA" sz="1200" dirty="0">
                <a:latin typeface="Verdana" panose="020B0604030504040204" pitchFamily="34" charset="0"/>
                <a:ea typeface="Verdana" panose="020B0604030504040204" pitchFamily="34" charset="0"/>
                <a:cs typeface="Calibri" panose="020F0502020204030204" pitchFamily="34" charset="0"/>
              </a:rPr>
              <a:t>EVALUATE your choices – you should always reflect on the suitability and accessibility of the Survey Questions for program participants – for example, is the language level appropriate for newcomers? Is the font big enough for seniors, and similar considerations. </a:t>
            </a:r>
          </a:p>
          <a:p>
            <a:pPr marL="457138" lvl="1" indent="0" defTabSz="914276">
              <a:lnSpc>
                <a:spcPct val="107000"/>
              </a:lnSpc>
              <a:buFont typeface="Arial" panose="020B0604020202020204" pitchFamily="34" charset="0"/>
              <a:buNone/>
              <a:tabLst>
                <a:tab pos="457138" algn="l"/>
              </a:tabLst>
              <a:defRPr/>
            </a:pPr>
            <a:endParaRPr lang="en-CA" sz="1200" dirty="0">
              <a:latin typeface="Verdana" panose="020B0604030504040204" pitchFamily="34" charset="0"/>
              <a:ea typeface="Verdana" panose="020B0604030504040204" pitchFamily="34" charset="0"/>
              <a:cs typeface="Calibri" panose="020F0502020204030204" pitchFamily="34" charset="0"/>
            </a:endParaRPr>
          </a:p>
          <a:p>
            <a:pPr marL="285649" marR="0" lvl="0" indent="-285711" algn="l" defTabSz="914276" rtl="0" eaLnBrk="1" fontAlgn="auto" latinLnBrk="0" hangingPunct="1">
              <a:lnSpc>
                <a:spcPct val="107000"/>
              </a:lnSpc>
              <a:spcBef>
                <a:spcPts val="0"/>
              </a:spcBef>
              <a:spcAft>
                <a:spcPts val="0"/>
              </a:spcAft>
              <a:buClr>
                <a:srgbClr val="000000"/>
              </a:buClr>
              <a:buSzPts val="1400"/>
              <a:buFont typeface="Arial" panose="020B0604020202020204" pitchFamily="34" charset="0"/>
              <a:buChar char="•"/>
              <a:tabLst>
                <a:tab pos="457138" algn="l"/>
              </a:tabLst>
              <a:defRPr/>
            </a:pPr>
            <a:r>
              <a:rPr lang="en-CA" sz="1200" dirty="0">
                <a:latin typeface="Verdana" panose="020B0604030504040204" pitchFamily="34" charset="0"/>
                <a:ea typeface="Verdana" panose="020B0604030504040204" pitchFamily="34" charset="0"/>
                <a:cs typeface="Calibri" panose="020F0502020204030204" pitchFamily="34" charset="0"/>
              </a:rPr>
              <a:t>As mentioned beforehand, </a:t>
            </a:r>
            <a:r>
              <a:rPr lang="en-US" sz="1200" b="0" i="0" u="none" strike="noStrike" cap="none" dirty="0">
                <a:solidFill>
                  <a:schemeClr val="dk1"/>
                </a:solidFill>
                <a:effectLst/>
                <a:latin typeface="Calibri"/>
                <a:ea typeface="Calibri"/>
                <a:cs typeface="Calibri"/>
                <a:sym typeface="Calibri"/>
              </a:rPr>
              <a:t>FCSS programs may use plain language or adapt the wording of survey questions, as long as the intent of the question remains unchanged. This flexibility allows programs to ensure questions are clear, accessible, and appropriate for their audiences. Programs are also encouraged to be innovative in how they administer surveys, whether through paper forms, digital tools, interviews, or creative engagement methods, so long as the data collected aligns with the intended performance measures.</a:t>
            </a:r>
            <a:endParaRPr lang="en-CA" sz="18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82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57956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11" indent="-285711">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Here, we will go through an example together around surveying before jumping into our survey activity. </a:t>
            </a:r>
          </a:p>
          <a:p>
            <a:pPr marL="285711" indent="-285711">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285711" indent="-285711">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rPr>
              <a:t>You will need to refer to the Survey Questions on </a:t>
            </a:r>
            <a:r>
              <a:rPr lang="en-CA" sz="1200" b="1" kern="100" dirty="0">
                <a:latin typeface="Verdana" panose="020B0604030504040204" pitchFamily="34" charset="0"/>
                <a:ea typeface="Verdana" panose="020B0604030504040204" pitchFamily="34" charset="0"/>
              </a:rPr>
              <a:t>pages 41 </a:t>
            </a:r>
            <a:r>
              <a:rPr lang="en-CA" sz="1200" kern="100" dirty="0">
                <a:latin typeface="Verdana" panose="020B0604030504040204" pitchFamily="34" charset="0"/>
                <a:ea typeface="Verdana" panose="020B0604030504040204" pitchFamily="34" charset="0"/>
              </a:rPr>
              <a:t>through </a:t>
            </a:r>
            <a:r>
              <a:rPr lang="en-CA" sz="1200" b="1" kern="100" dirty="0">
                <a:latin typeface="Verdana" panose="020B0604030504040204" pitchFamily="34" charset="0"/>
                <a:ea typeface="Verdana" panose="020B0604030504040204" pitchFamily="34" charset="0"/>
              </a:rPr>
              <a:t>51 </a:t>
            </a:r>
            <a:r>
              <a:rPr lang="en-CA" sz="1200" kern="100" dirty="0">
                <a:latin typeface="Verdana" panose="020B0604030504040204" pitchFamily="34" charset="0"/>
                <a:ea typeface="Verdana" panose="020B0604030504040204" pitchFamily="34" charset="0"/>
              </a:rPr>
              <a:t>of your training package, in addition to the prevention strategies list on </a:t>
            </a:r>
            <a:r>
              <a:rPr lang="en-CA" sz="1200" b="1" kern="100" dirty="0">
                <a:latin typeface="Verdana" panose="020B0604030504040204" pitchFamily="34" charset="0"/>
                <a:ea typeface="Verdana" panose="020B0604030504040204" pitchFamily="34" charset="0"/>
              </a:rPr>
              <a:t>page 13</a:t>
            </a:r>
          </a:p>
          <a:p>
            <a:pPr marL="285711" indent="-285711">
              <a:lnSpc>
                <a:spcPct val="107000"/>
              </a:lnSpc>
              <a:buFont typeface="Arial" panose="020B0604020202020204" pitchFamily="34" charset="0"/>
              <a:buChar char="•"/>
              <a:tabLst>
                <a:tab pos="457138" algn="l"/>
              </a:tabLst>
            </a:pPr>
            <a:endParaRPr lang="en-CA" sz="1200" b="1" kern="100" dirty="0">
              <a:latin typeface="Verdana" panose="020B0604030504040204" pitchFamily="34" charset="0"/>
              <a:ea typeface="Verdana" panose="020B0604030504040204" pitchFamily="34" charset="0"/>
            </a:endParaRPr>
          </a:p>
          <a:p>
            <a:pPr marL="285711" indent="-285711">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In this example, we are looking at a “short term counselling” program targeting anyone, and the goal of the program is to “strengthen community members’ coping skills to navigate challenges” </a:t>
            </a:r>
          </a:p>
          <a:p>
            <a:pPr marL="285711" indent="-285711">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285711" indent="-285711">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rPr>
              <a:t>If this is the activity we are surveying, we will want to survey all three survey-based Key Performance Measures.</a:t>
            </a:r>
          </a:p>
          <a:p>
            <a:pPr marL="285711" indent="-285711">
              <a:lnSpc>
                <a:spcPct val="107000"/>
              </a:lnSpc>
              <a:buFont typeface="Arial" panose="020B0604020202020204" pitchFamily="34" charset="0"/>
              <a:buChar char="•"/>
              <a:tabLst>
                <a:tab pos="457138" algn="l"/>
              </a:tabLst>
            </a:pPr>
            <a:endParaRPr lang="en-US" sz="1200" kern="100" dirty="0">
              <a:latin typeface="Verdana" panose="020B0604030504040204" pitchFamily="34" charset="0"/>
              <a:ea typeface="Verdana" panose="020B0604030504040204" pitchFamily="34" charset="0"/>
            </a:endParaRPr>
          </a:p>
          <a:p>
            <a:pPr marL="285711" indent="-285711">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rPr>
              <a:t>When we look at the first Key Performance Measure in the orange box, which is the percentage of FCSS participants who expressed satisfaction with FCSS programs and services, selecting this survey question is straightforward, as there is only one option. Which is survey question #1. </a:t>
            </a:r>
          </a:p>
          <a:p>
            <a:pPr marL="285711" indent="-285711">
              <a:lnSpc>
                <a:spcPct val="107000"/>
              </a:lnSpc>
              <a:buFont typeface="Arial" panose="020B0604020202020204" pitchFamily="34" charset="0"/>
              <a:buChar char="•"/>
              <a:tabLst>
                <a:tab pos="457138" algn="l"/>
              </a:tabLst>
            </a:pPr>
            <a:endParaRPr lang="en-CA" sz="1200" dirty="0">
              <a:latin typeface="Verdana" panose="020B0604030504040204" pitchFamily="34" charset="0"/>
              <a:ea typeface="Verdana" panose="020B0604030504040204" pitchFamily="34" charset="0"/>
            </a:endParaRPr>
          </a:p>
          <a:p>
            <a:pPr marL="285711" indent="-285711">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rPr>
              <a:t>Similarly, for the Key Performance Measure of “the percentage of participants who report that programs were easy to access, there is, again, only one option, survey question #2.</a:t>
            </a:r>
            <a:endParaRPr lang="en-CA" sz="12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83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75206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11" indent="-285711">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rPr>
              <a:t>The final survey-based measure that we are going to look at is the percentage </a:t>
            </a:r>
            <a:r>
              <a:rPr lang="en-CA" sz="1200" dirty="0">
                <a:latin typeface="Verdana" panose="020B0604030504040204" pitchFamily="34" charset="0"/>
                <a:ea typeface="Verdana" panose="020B0604030504040204" pitchFamily="34" charset="0"/>
              </a:rPr>
              <a:t>of participants who reported </a:t>
            </a:r>
            <a:r>
              <a:rPr lang="en-CA" sz="1200" b="1" dirty="0">
                <a:latin typeface="Verdana" panose="020B0604030504040204" pitchFamily="34" charset="0"/>
                <a:ea typeface="Verdana" panose="020B0604030504040204" pitchFamily="34" charset="0"/>
              </a:rPr>
              <a:t>positive change </a:t>
            </a:r>
            <a:r>
              <a:rPr lang="en-CA" sz="1200" dirty="0">
                <a:latin typeface="Verdana" panose="020B0604030504040204" pitchFamily="34" charset="0"/>
                <a:ea typeface="Verdana" panose="020B0604030504040204" pitchFamily="34" charset="0"/>
              </a:rPr>
              <a:t>on measures associated with prevention strategies after participating in local FCSS programming.</a:t>
            </a:r>
          </a:p>
          <a:p>
            <a:pPr marL="285711" indent="-285711">
              <a:lnSpc>
                <a:spcPct val="107000"/>
              </a:lnSpc>
              <a:buFont typeface="Arial" panose="020B0604020202020204" pitchFamily="34" charset="0"/>
              <a:buChar char="•"/>
              <a:tabLst>
                <a:tab pos="457138" algn="l"/>
              </a:tabLst>
            </a:pPr>
            <a:endParaRPr lang="en-CA" sz="1200" dirty="0">
              <a:latin typeface="Verdana" panose="020B0604030504040204" pitchFamily="34" charset="0"/>
              <a:ea typeface="Verdana" panose="020B0604030504040204" pitchFamily="34" charset="0"/>
            </a:endParaRPr>
          </a:p>
          <a:p>
            <a:pPr marL="742849" lvl="1" indent="-285711">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rPr>
              <a:t>For this Key Performance Measure, we will want to select when we want to survey – in this example, we will choose a pre- and post- measure, but a post-only measure would work as well.</a:t>
            </a:r>
          </a:p>
          <a:p>
            <a:pPr marL="742849" lvl="1" indent="-285711">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endParaRPr>
          </a:p>
          <a:p>
            <a:pPr marL="742849" lvl="1" indent="-285711">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We’ll need to identify which prevention strategies align with the program to…</a:t>
            </a:r>
          </a:p>
          <a:p>
            <a:pPr marL="742849" lvl="1" indent="-285711">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1199987" lvl="2" indent="-285711">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Choose the associated survey questions that are related to the prevention strategy. </a:t>
            </a:r>
          </a:p>
          <a:p>
            <a:pPr marL="1199987" lvl="2" indent="-285711">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742849" lvl="1" indent="-285711">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rPr>
              <a:t>In this example, any of the questions from the prevention strategies of “foster a sense of belonging”, “enhancing access to social supports” or “develop and strengthen skills that build resilience” could be a good fit here. </a:t>
            </a:r>
          </a:p>
          <a:p>
            <a:pPr marL="742849" lvl="1" indent="-285711">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endParaRPr>
          </a:p>
          <a:p>
            <a:pPr marL="742787" lvl="1" indent="-285711">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You should use your judgement for which questions would be appropriate to ask participants. </a:t>
            </a:r>
          </a:p>
          <a:p>
            <a:pPr marL="1199987" lvl="2" indent="-285711">
              <a:lnSpc>
                <a:spcPct val="107000"/>
              </a:lnSpc>
              <a:buFont typeface="Arial" panose="020B0604020202020204" pitchFamily="34" charset="0"/>
              <a:buChar char="•"/>
              <a:tabLst>
                <a:tab pos="457138" algn="l"/>
              </a:tabLst>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742787" lvl="1" indent="-285711">
              <a:lnSpc>
                <a:spcPct val="107000"/>
              </a:lnSpc>
              <a:buFont typeface="Arial" panose="020B0604020202020204" pitchFamily="34" charset="0"/>
              <a:buChar char="•"/>
              <a:tabLst>
                <a:tab pos="457138" algn="l"/>
              </a:tabLst>
            </a:pPr>
            <a:r>
              <a:rPr lang="en-CA" sz="1200" kern="100" dirty="0">
                <a:latin typeface="Verdana" panose="020B0604030504040204" pitchFamily="34" charset="0"/>
                <a:ea typeface="Verdana" panose="020B0604030504040204" pitchFamily="34" charset="0"/>
                <a:cs typeface="Calibri" panose="020F0502020204030204" pitchFamily="34" charset="0"/>
              </a:rPr>
              <a:t>More than one survey question can be chosen in the final survey that is administered, and you can include any other questions that are not in the survey catalogue that may be useful to you.</a:t>
            </a:r>
            <a:r>
              <a:rPr lang="en-CA" sz="1200" dirty="0">
                <a:latin typeface="Verdana" panose="020B0604030504040204" pitchFamily="34" charset="0"/>
                <a:ea typeface="Verdana" panose="020B0604030504040204" pitchFamily="34" charset="0"/>
              </a:rPr>
              <a:t>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84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31932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a:lnSpc>
                <a:spcPct val="107000"/>
              </a:lnSpc>
              <a:buFont typeface="Arial" panose="020B0604020202020204" pitchFamily="34" charset="0"/>
              <a:buChar char="•"/>
              <a:tabLst>
                <a:tab pos="457138" algn="l"/>
              </a:tabLst>
            </a:pPr>
            <a:r>
              <a:rPr lang="en-US" sz="1200" dirty="0">
                <a:latin typeface="Verdana" panose="020B0604030504040204" pitchFamily="34" charset="0"/>
                <a:ea typeface="Verdana" panose="020B0604030504040204" pitchFamily="34" charset="0"/>
              </a:rPr>
              <a:t>Now that we have covered a few examples, let us check our knowledge through this activity.</a:t>
            </a:r>
          </a:p>
          <a:p>
            <a:pPr marL="171427" indent="-171427">
              <a:lnSpc>
                <a:spcPct val="107000"/>
              </a:lnSpc>
              <a:buFont typeface="Arial" panose="020B0604020202020204" pitchFamily="34" charset="0"/>
              <a:buChar char="•"/>
              <a:tabLst>
                <a:tab pos="457138" algn="l"/>
              </a:tabLst>
            </a:pPr>
            <a:endParaRPr lang="en-US" sz="1200" dirty="0">
              <a:latin typeface="Verdana" panose="020B0604030504040204" pitchFamily="34" charset="0"/>
              <a:ea typeface="Verdana" panose="020B0604030504040204" pitchFamily="34" charset="0"/>
            </a:endParaRPr>
          </a:p>
          <a:p>
            <a:pPr marL="171427" indent="-171427">
              <a:lnSpc>
                <a:spcPct val="107000"/>
              </a:lnSpc>
              <a:buFont typeface="Arial" panose="020B0604020202020204" pitchFamily="34" charset="0"/>
              <a:buChar char="•"/>
              <a:tabLst>
                <a:tab pos="457138" algn="l"/>
              </a:tabLst>
            </a:pPr>
            <a:r>
              <a:rPr lang="en-US" sz="1200" dirty="0">
                <a:latin typeface="Verdana" panose="020B0604030504040204" pitchFamily="34" charset="0"/>
                <a:ea typeface="Verdana" panose="020B0604030504040204" pitchFamily="34" charset="0"/>
              </a:rPr>
              <a:t>In this activity, we will apply the reporting concepts that we have covered in training, including prevention priorities, activity categorization, selection of prevention strategies, and the selection of survey questions. </a:t>
            </a:r>
          </a:p>
          <a:p>
            <a:pPr marL="171427" indent="-171427">
              <a:lnSpc>
                <a:spcPct val="107000"/>
              </a:lnSpc>
              <a:buFont typeface="Arial" panose="020B0604020202020204" pitchFamily="34" charset="0"/>
              <a:buChar char="•"/>
              <a:tabLst>
                <a:tab pos="457138" algn="l"/>
              </a:tabLst>
            </a:pPr>
            <a:endParaRPr lang="en-US" sz="1200" dirty="0">
              <a:latin typeface="Verdana" panose="020B0604030504040204" pitchFamily="34" charset="0"/>
              <a:ea typeface="Verdana" panose="020B0604030504040204" pitchFamily="34" charset="0"/>
            </a:endParaRPr>
          </a:p>
          <a:p>
            <a:pPr marL="171427" indent="-171427">
              <a:lnSpc>
                <a:spcPct val="107000"/>
              </a:lnSpc>
              <a:buFont typeface="Arial" panose="020B0604020202020204" pitchFamily="34" charset="0"/>
              <a:buChar char="•"/>
              <a:tabLst>
                <a:tab pos="457138" algn="l"/>
              </a:tabLst>
            </a:pPr>
            <a:r>
              <a:rPr lang="en-US" sz="1200" dirty="0">
                <a:latin typeface="Verdana" panose="020B0604030504040204" pitchFamily="34" charset="0"/>
                <a:ea typeface="Verdana" panose="020B0604030504040204" pitchFamily="34" charset="0"/>
              </a:rPr>
              <a:t>You can pause the video to complete the worksheet on </a:t>
            </a:r>
            <a:r>
              <a:rPr lang="en-US" sz="1200" b="1" dirty="0">
                <a:latin typeface="Verdana" panose="020B0604030504040204" pitchFamily="34" charset="0"/>
                <a:ea typeface="Verdana" panose="020B0604030504040204" pitchFamily="34" charset="0"/>
              </a:rPr>
              <a:t>pages 37 &amp; 38 </a:t>
            </a:r>
            <a:r>
              <a:rPr lang="en-US" sz="1200" dirty="0">
                <a:latin typeface="Verdana" panose="020B0604030504040204" pitchFamily="34" charset="0"/>
                <a:ea typeface="Verdana" panose="020B0604030504040204" pitchFamily="34" charset="0"/>
              </a:rPr>
              <a:t>of your training package. </a:t>
            </a:r>
          </a:p>
          <a:p>
            <a:pPr marL="171427" indent="-171427">
              <a:lnSpc>
                <a:spcPct val="107000"/>
              </a:lnSpc>
              <a:buFont typeface="Arial" panose="020B0604020202020204" pitchFamily="34" charset="0"/>
              <a:buChar char="•"/>
              <a:tabLst>
                <a:tab pos="457138" algn="l"/>
              </a:tabLst>
            </a:pPr>
            <a:endParaRPr lang="en-US" sz="1200" dirty="0">
              <a:latin typeface="Verdana" panose="020B0604030504040204" pitchFamily="34" charset="0"/>
              <a:ea typeface="Verdana" panose="020B0604030504040204" pitchFamily="34" charset="0"/>
            </a:endParaRPr>
          </a:p>
          <a:p>
            <a:pPr marL="171427" indent="-171427">
              <a:lnSpc>
                <a:spcPct val="107000"/>
              </a:lnSpc>
              <a:buFont typeface="Arial" panose="020B0604020202020204" pitchFamily="34" charset="0"/>
              <a:buChar char="•"/>
              <a:tabLst>
                <a:tab pos="457138" algn="l"/>
              </a:tabLst>
            </a:pPr>
            <a:r>
              <a:rPr lang="en-US" sz="1200" dirty="0">
                <a:latin typeface="Verdana" panose="020B0604030504040204" pitchFamily="34" charset="0"/>
                <a:ea typeface="Verdana" panose="020B0604030504040204" pitchFamily="34" charset="0"/>
              </a:rPr>
              <a:t>This scenario we will examine involves a six-week after-school program in the park for children in grades 1 to 6, with the objective of fostering social interactions and connections among children, </a:t>
            </a:r>
          </a:p>
          <a:p>
            <a:pPr marL="171427" indent="-171427">
              <a:lnSpc>
                <a:spcPct val="107000"/>
              </a:lnSpc>
              <a:buFont typeface="Arial" panose="020B0604020202020204" pitchFamily="34" charset="0"/>
              <a:buChar char="•"/>
              <a:tabLst>
                <a:tab pos="457138" algn="l"/>
              </a:tabLst>
            </a:pPr>
            <a:endParaRPr lang="en-US" sz="1200" dirty="0">
              <a:latin typeface="Verdana" panose="020B0604030504040204" pitchFamily="34" charset="0"/>
              <a:ea typeface="Verdana" panose="020B0604030504040204" pitchFamily="34" charset="0"/>
            </a:endParaRPr>
          </a:p>
          <a:p>
            <a:pPr marL="171427" indent="-171427">
              <a:lnSpc>
                <a:spcPct val="107000"/>
              </a:lnSpc>
              <a:buFont typeface="Arial" panose="020B0604020202020204" pitchFamily="34" charset="0"/>
              <a:buChar char="•"/>
              <a:tabLst>
                <a:tab pos="457138" algn="l"/>
              </a:tabLst>
            </a:pPr>
            <a:r>
              <a:rPr lang="en-US" sz="1200" dirty="0">
                <a:latin typeface="Verdana" panose="020B0604030504040204" pitchFamily="34" charset="0"/>
                <a:ea typeface="Verdana" panose="020B0604030504040204" pitchFamily="34" charset="0"/>
              </a:rPr>
              <a:t>You will see, that the provincial prevention priorities, prevention strategies, and activity categorization have already been highlighted on the screen and in your training package.</a:t>
            </a:r>
            <a:endParaRPr lang="en-CA" sz="80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85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24669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defTabSz="914276">
              <a:lnSpc>
                <a:spcPct val="107000"/>
              </a:lnSpc>
              <a:buFont typeface="Arial" panose="020B0604020202020204" pitchFamily="34" charset="0"/>
              <a:buChar char="•"/>
              <a:tabLst>
                <a:tab pos="457138" algn="l"/>
              </a:tabLst>
              <a:defRPr/>
            </a:pPr>
            <a:r>
              <a:rPr lang="en-CA" sz="1200" dirty="0">
                <a:latin typeface="Verdana" panose="020B0604030504040204" pitchFamily="34" charset="0"/>
                <a:ea typeface="Verdana" panose="020B0604030504040204" pitchFamily="34" charset="0"/>
              </a:rPr>
              <a:t>What you will need to do is fill in the blanks related to “choosing when to survey” and “choosing related survey questions”.</a:t>
            </a:r>
          </a:p>
          <a:p>
            <a:pPr marL="171427" indent="-171427" defTabSz="914276">
              <a:lnSpc>
                <a:spcPct val="107000"/>
              </a:lnSpc>
              <a:buFont typeface="Arial" panose="020B0604020202020204" pitchFamily="34" charset="0"/>
              <a:buChar char="•"/>
              <a:tabLst>
                <a:tab pos="457138" algn="l"/>
              </a:tabLst>
              <a:defRPr/>
            </a:pPr>
            <a:endParaRPr lang="en-CA" sz="1200" dirty="0">
              <a:latin typeface="Verdana" panose="020B0604030504040204" pitchFamily="34" charset="0"/>
              <a:ea typeface="Verdana" panose="020B0604030504040204" pitchFamily="34" charset="0"/>
            </a:endParaRPr>
          </a:p>
          <a:p>
            <a:pPr marL="171427" indent="-171427" defTabSz="914276">
              <a:lnSpc>
                <a:spcPct val="107000"/>
              </a:lnSpc>
              <a:buFont typeface="Arial" panose="020B0604020202020204" pitchFamily="34" charset="0"/>
              <a:buChar char="•"/>
              <a:tabLst>
                <a:tab pos="457138" algn="l"/>
              </a:tabLst>
              <a:defRPr/>
            </a:pPr>
            <a:r>
              <a:rPr lang="en-CA" sz="1200" dirty="0">
                <a:latin typeface="Verdana" panose="020B0604030504040204" pitchFamily="34" charset="0"/>
                <a:ea typeface="Verdana" panose="020B0604030504040204" pitchFamily="34" charset="0"/>
              </a:rPr>
              <a:t>Please feel free to pause the video to complete the worksheet on </a:t>
            </a:r>
            <a:r>
              <a:rPr lang="en-CA" sz="1200" b="1" dirty="0">
                <a:latin typeface="Verdana" panose="020B0604030504040204" pitchFamily="34" charset="0"/>
                <a:ea typeface="Verdana" panose="020B0604030504040204" pitchFamily="34" charset="0"/>
              </a:rPr>
              <a:t>pages 37 &amp; 38</a:t>
            </a:r>
            <a:r>
              <a:rPr lang="en-CA" sz="1200" dirty="0">
                <a:latin typeface="Verdana" panose="020B0604030504040204" pitchFamily="34" charset="0"/>
                <a:ea typeface="Verdana" panose="020B0604030504040204" pitchFamily="34" charset="0"/>
              </a:rPr>
              <a:t>.</a:t>
            </a:r>
          </a:p>
          <a:p>
            <a:pPr marL="171427" indent="-171427" defTabSz="914276">
              <a:lnSpc>
                <a:spcPct val="107000"/>
              </a:lnSpc>
              <a:buFont typeface="Arial" panose="020B0604020202020204" pitchFamily="34" charset="0"/>
              <a:buChar char="•"/>
              <a:tabLst>
                <a:tab pos="457138" algn="l"/>
              </a:tabLst>
              <a:defRPr/>
            </a:pPr>
            <a:endParaRPr lang="en-CA" sz="1200" dirty="0">
              <a:latin typeface="Verdana" panose="020B0604030504040204" pitchFamily="34" charset="0"/>
              <a:ea typeface="Verdana" panose="020B0604030504040204" pitchFamily="34" charset="0"/>
            </a:endParaRPr>
          </a:p>
          <a:p>
            <a:pPr marL="171427" indent="-171427" defTabSz="914276">
              <a:lnSpc>
                <a:spcPct val="107000"/>
              </a:lnSpc>
              <a:buFont typeface="Arial" panose="020B0604020202020204" pitchFamily="34" charset="0"/>
              <a:buChar char="•"/>
              <a:tabLst>
                <a:tab pos="457138" algn="l"/>
              </a:tabLst>
              <a:defRPr/>
            </a:pPr>
            <a:r>
              <a:rPr lang="en-US" sz="1200" dirty="0">
                <a:latin typeface="Verdana" panose="020B0604030504040204" pitchFamily="34" charset="0"/>
                <a:ea typeface="Verdana" panose="020B0604030504040204" pitchFamily="34" charset="0"/>
              </a:rPr>
              <a:t>For our first </a:t>
            </a:r>
            <a:r>
              <a:rPr lang="en-CA" sz="1200" kern="100" dirty="0">
                <a:latin typeface="Verdana" panose="020B0604030504040204" pitchFamily="34" charset="0"/>
                <a:ea typeface="Verdana" panose="020B0604030504040204" pitchFamily="34" charset="0"/>
              </a:rPr>
              <a:t>Key Performance Measure</a:t>
            </a:r>
            <a:r>
              <a:rPr lang="en-US" sz="1200" dirty="0">
                <a:latin typeface="Verdana" panose="020B0604030504040204" pitchFamily="34" charset="0"/>
                <a:ea typeface="Verdana" panose="020B0604030504040204" pitchFamily="34" charset="0"/>
              </a:rPr>
              <a:t> for the percentage of participants who expressed satisfaction, this is a post-only survey question, and there is only one corresponding question in the question catalogue, which is question #1. </a:t>
            </a:r>
          </a:p>
          <a:p>
            <a:pPr marL="171427" indent="-171427" defTabSz="914276">
              <a:lnSpc>
                <a:spcPct val="107000"/>
              </a:lnSpc>
              <a:buFont typeface="Arial" panose="020B0604020202020204" pitchFamily="34" charset="0"/>
              <a:buChar char="•"/>
              <a:tabLst>
                <a:tab pos="457138" algn="l"/>
              </a:tabLst>
              <a:defRPr/>
            </a:pPr>
            <a:endParaRPr lang="en-US" sz="1200" dirty="0">
              <a:latin typeface="Verdana" panose="020B0604030504040204" pitchFamily="34" charset="0"/>
              <a:ea typeface="Verdana" panose="020B0604030504040204" pitchFamily="34" charset="0"/>
            </a:endParaRPr>
          </a:p>
          <a:p>
            <a:pPr marL="171427" indent="-171427" defTabSz="914276">
              <a:lnSpc>
                <a:spcPct val="107000"/>
              </a:lnSpc>
              <a:buFont typeface="Arial" panose="020B0604020202020204" pitchFamily="34" charset="0"/>
              <a:buChar char="•"/>
              <a:tabLst>
                <a:tab pos="457138" algn="l"/>
              </a:tabLst>
              <a:defRPr/>
            </a:pPr>
            <a:r>
              <a:rPr lang="en-US" sz="1200" dirty="0">
                <a:latin typeface="Verdana" panose="020B0604030504040204" pitchFamily="34" charset="0"/>
                <a:ea typeface="Verdana" panose="020B0604030504040204" pitchFamily="34" charset="0"/>
              </a:rPr>
              <a:t>Similarly, for our second </a:t>
            </a:r>
            <a:r>
              <a:rPr lang="en-CA" sz="1200" kern="100" dirty="0">
                <a:latin typeface="Verdana" panose="020B0604030504040204" pitchFamily="34" charset="0"/>
                <a:ea typeface="Verdana" panose="020B0604030504040204" pitchFamily="34" charset="0"/>
              </a:rPr>
              <a:t>Key Performance Measure</a:t>
            </a:r>
            <a:r>
              <a:rPr lang="en-US" sz="1200" dirty="0">
                <a:latin typeface="Verdana" panose="020B0604030504040204" pitchFamily="34" charset="0"/>
                <a:ea typeface="Verdana" panose="020B0604030504040204" pitchFamily="34" charset="0"/>
              </a:rPr>
              <a:t>, there is also only one question available, which is a post-only question – question number #2. </a:t>
            </a:r>
          </a:p>
          <a:p>
            <a:pPr marL="171427" indent="-171427" defTabSz="914276">
              <a:lnSpc>
                <a:spcPct val="107000"/>
              </a:lnSpc>
              <a:buFont typeface="Arial" panose="020B0604020202020204" pitchFamily="34" charset="0"/>
              <a:buChar char="•"/>
              <a:tabLst>
                <a:tab pos="457138" algn="l"/>
              </a:tabLst>
              <a:defRPr/>
            </a:pPr>
            <a:endParaRPr lang="en-US" sz="1200" dirty="0">
              <a:latin typeface="Verdana" panose="020B0604030504040204" pitchFamily="34" charset="0"/>
              <a:ea typeface="Verdana" panose="020B0604030504040204" pitchFamily="34" charset="0"/>
            </a:endParaRPr>
          </a:p>
          <a:p>
            <a:pPr marL="171427" indent="-171427">
              <a:lnSpc>
                <a:spcPct val="107000"/>
              </a:lnSpc>
              <a:buFont typeface="Arial" panose="020B0604020202020204" pitchFamily="34" charset="0"/>
              <a:buChar char="•"/>
              <a:tabLst>
                <a:tab pos="457138" algn="l"/>
              </a:tabLst>
              <a:defRPr/>
            </a:pPr>
            <a:r>
              <a:rPr lang="en-CA" sz="1200" dirty="0">
                <a:latin typeface="Verdana" panose="020B0604030504040204" pitchFamily="34" charset="0"/>
                <a:ea typeface="Verdana" panose="020B0604030504040204" pitchFamily="34" charset="0"/>
              </a:rPr>
              <a:t>Related to the </a:t>
            </a:r>
            <a:r>
              <a:rPr lang="en-CA" sz="1200" kern="100" dirty="0">
                <a:latin typeface="Verdana" panose="020B0604030504040204" pitchFamily="34" charset="0"/>
                <a:ea typeface="Verdana" panose="020B0604030504040204" pitchFamily="34" charset="0"/>
              </a:rPr>
              <a:t>Key Performance Measure</a:t>
            </a:r>
            <a:r>
              <a:rPr lang="en-CA" sz="1200" dirty="0">
                <a:latin typeface="Verdana" panose="020B0604030504040204" pitchFamily="34" charset="0"/>
                <a:ea typeface="Verdana" panose="020B0604030504040204" pitchFamily="34" charset="0"/>
              </a:rPr>
              <a:t> for reporting positive Change:</a:t>
            </a:r>
          </a:p>
          <a:p>
            <a:pPr marL="171427" indent="-171427">
              <a:lnSpc>
                <a:spcPct val="107000"/>
              </a:lnSpc>
              <a:buFont typeface="Arial" panose="020B0604020202020204" pitchFamily="34" charset="0"/>
              <a:buChar char="•"/>
              <a:tabLst>
                <a:tab pos="457138" algn="l"/>
              </a:tabLst>
              <a:defRPr/>
            </a:pPr>
            <a:endParaRPr lang="en-CA" sz="1200" dirty="0">
              <a:latin typeface="Verdana" panose="020B0604030504040204" pitchFamily="34" charset="0"/>
              <a:ea typeface="Verdana" panose="020B0604030504040204" pitchFamily="34" charset="0"/>
            </a:endParaRPr>
          </a:p>
          <a:p>
            <a:pPr marL="171365" lvl="0" indent="-171427" defTabSz="914276">
              <a:lnSpc>
                <a:spcPct val="107000"/>
              </a:lnSpc>
              <a:buFont typeface="Arial" panose="020B0604020202020204" pitchFamily="34" charset="0"/>
              <a:buChar char="•"/>
              <a:tabLst>
                <a:tab pos="457138" algn="l"/>
              </a:tabLst>
              <a:defRPr/>
            </a:pPr>
            <a:r>
              <a:rPr lang="en-CA" sz="1200" dirty="0">
                <a:latin typeface="Verdana" panose="020B0604030504040204" pitchFamily="34" charset="0"/>
                <a:ea typeface="Verdana" panose="020B0604030504040204" pitchFamily="34" charset="0"/>
              </a:rPr>
              <a:t>We have selected to use pre- and post- questions, so that the impact of the program could be measured more accurately; However, you can also choose post only questions. </a:t>
            </a:r>
          </a:p>
          <a:p>
            <a:pPr marL="628565" lvl="1" indent="-171427" defTabSz="914276">
              <a:lnSpc>
                <a:spcPct val="107000"/>
              </a:lnSpc>
              <a:buFont typeface="Arial" panose="020B0604020202020204" pitchFamily="34" charset="0"/>
              <a:buChar char="•"/>
              <a:tabLst>
                <a:tab pos="457138" algn="l"/>
              </a:tabLst>
              <a:defRPr/>
            </a:pPr>
            <a:endParaRPr lang="en-CA" sz="1200" dirty="0">
              <a:latin typeface="Verdana" panose="020B0604030504040204" pitchFamily="34" charset="0"/>
              <a:ea typeface="Verdana" panose="020B0604030504040204" pitchFamily="34" charset="0"/>
            </a:endParaRPr>
          </a:p>
          <a:p>
            <a:pPr marL="628503" lvl="1" indent="-171427" defTabSz="914276">
              <a:lnSpc>
                <a:spcPct val="107000"/>
              </a:lnSpc>
              <a:buFont typeface="Arial" panose="020B0604020202020204" pitchFamily="34" charset="0"/>
              <a:buChar char="•"/>
              <a:tabLst>
                <a:tab pos="457138" algn="l"/>
              </a:tabLst>
              <a:defRPr/>
            </a:pPr>
            <a:r>
              <a:rPr lang="en-US" sz="1200" dirty="0">
                <a:latin typeface="Verdana" panose="020B0604030504040204" pitchFamily="34" charset="0"/>
                <a:ea typeface="Verdana" panose="020B0604030504040204" pitchFamily="34" charset="0"/>
              </a:rPr>
              <a:t>For prevention strategy “foster a sense of belonging”:</a:t>
            </a:r>
          </a:p>
          <a:p>
            <a:pPr marL="628503" lvl="1" indent="-171427" defTabSz="914276">
              <a:lnSpc>
                <a:spcPct val="107000"/>
              </a:lnSpc>
              <a:buFont typeface="Arial" panose="020B0604020202020204" pitchFamily="34" charset="0"/>
              <a:buChar char="•"/>
              <a:tabLst>
                <a:tab pos="457138" algn="l"/>
              </a:tabLst>
              <a:defRPr/>
            </a:pPr>
            <a:endParaRPr lang="en-US" sz="1200" dirty="0">
              <a:latin typeface="Verdana" panose="020B0604030504040204" pitchFamily="34" charset="0"/>
              <a:ea typeface="Verdana" panose="020B0604030504040204" pitchFamily="34" charset="0"/>
            </a:endParaRPr>
          </a:p>
          <a:p>
            <a:pPr marL="628441" lvl="1" indent="-171427" defTabSz="914276">
              <a:lnSpc>
                <a:spcPct val="107000"/>
              </a:lnSpc>
              <a:buFont typeface="Arial" panose="020B0604020202020204" pitchFamily="34" charset="0"/>
              <a:buChar char="•"/>
              <a:tabLst>
                <a:tab pos="457138" algn="l"/>
              </a:tabLst>
              <a:defRPr/>
            </a:pPr>
            <a:r>
              <a:rPr lang="en-US" sz="1200" dirty="0">
                <a:latin typeface="Verdana" panose="020B0604030504040204" pitchFamily="34" charset="0"/>
                <a:ea typeface="Verdana" panose="020B0604030504040204" pitchFamily="34" charset="0"/>
              </a:rPr>
              <a:t>We chose question 4.3 “I feel important to my community.”</a:t>
            </a:r>
          </a:p>
          <a:p>
            <a:pPr marL="1085641" lvl="2" indent="-171427" defTabSz="914276">
              <a:lnSpc>
                <a:spcPct val="107000"/>
              </a:lnSpc>
              <a:buFont typeface="Arial" panose="020B0604020202020204" pitchFamily="34" charset="0"/>
              <a:buChar char="•"/>
              <a:tabLst>
                <a:tab pos="457138" algn="l"/>
              </a:tabLst>
              <a:defRPr/>
            </a:pPr>
            <a:endParaRPr lang="en-US" sz="1200" dirty="0">
              <a:latin typeface="Verdana" panose="020B0604030504040204" pitchFamily="34" charset="0"/>
              <a:ea typeface="Verdana" panose="020B0604030504040204" pitchFamily="34" charset="0"/>
            </a:endParaRPr>
          </a:p>
          <a:p>
            <a:pPr marL="628503" lvl="1" indent="-171427">
              <a:buFont typeface="Arial" panose="020B0604020202020204" pitchFamily="34" charset="0"/>
              <a:buChar char="•"/>
            </a:pPr>
            <a:r>
              <a:rPr lang="en-US" sz="1200" dirty="0">
                <a:latin typeface="Verdana" panose="020B0604030504040204" pitchFamily="34" charset="0"/>
                <a:ea typeface="Verdana" panose="020B0604030504040204" pitchFamily="34" charset="0"/>
              </a:rPr>
              <a:t>For prevention Strategy “develop and strengthen skills that build resilience,”</a:t>
            </a:r>
          </a:p>
          <a:p>
            <a:pPr marL="1085641" lvl="2" indent="-171427">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628441" lvl="1" indent="-171427">
              <a:buFont typeface="Arial" panose="020B0604020202020204" pitchFamily="34" charset="0"/>
              <a:buChar char="•"/>
            </a:pPr>
            <a:r>
              <a:rPr lang="en-US" sz="1200" dirty="0">
                <a:latin typeface="Verdana" panose="020B0604030504040204" pitchFamily="34" charset="0"/>
                <a:ea typeface="Verdana" panose="020B0604030504040204" pitchFamily="34" charset="0"/>
              </a:rPr>
              <a:t>We chose question 8.1 “I feel good about myself.”	</a:t>
            </a:r>
          </a:p>
          <a:p>
            <a:pPr marL="1542841" lvl="3" indent="-171427">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303" lvl="0" indent="-171427">
              <a:buFont typeface="Arial" panose="020B0604020202020204" pitchFamily="34" charset="0"/>
              <a:buChar char="•"/>
            </a:pPr>
            <a:r>
              <a:rPr lang="en-US" sz="1200" dirty="0">
                <a:latin typeface="Verdana" panose="020B0604030504040204" pitchFamily="34" charset="0"/>
                <a:ea typeface="Verdana" panose="020B0604030504040204" pitchFamily="34" charset="0"/>
              </a:rPr>
              <a:t>Another intent of this activity is that community members feel hopeful.</a:t>
            </a:r>
          </a:p>
          <a:p>
            <a:pPr marL="171303" lvl="0" indent="-171427">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628441" lvl="1" indent="-171427">
              <a:buFont typeface="Arial" panose="020B0604020202020204" pitchFamily="34" charset="0"/>
              <a:buChar char="•"/>
            </a:pPr>
            <a:r>
              <a:rPr lang="en-US" sz="1200" dirty="0">
                <a:latin typeface="Verdana" panose="020B0604030504040204" pitchFamily="34" charset="0"/>
                <a:ea typeface="Verdana" panose="020B0604030504040204" pitchFamily="34" charset="0"/>
              </a:rPr>
              <a:t>So, we also chose question 8.3 “I feel good about my future.” </a:t>
            </a:r>
          </a:p>
          <a:p>
            <a:pPr marL="1542841" lvl="3" indent="-171427">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303" lvl="0" indent="-171427">
              <a:buFont typeface="Arial" panose="020B0604020202020204" pitchFamily="34" charset="0"/>
              <a:buChar char="•"/>
            </a:pPr>
            <a:r>
              <a:rPr lang="en-US" sz="1200" dirty="0">
                <a:latin typeface="Verdana" panose="020B0604030504040204" pitchFamily="34" charset="0"/>
                <a:ea typeface="Verdana" panose="020B0604030504040204" pitchFamily="34" charset="0"/>
              </a:rPr>
              <a:t>A final program intent could be that community members have opportunities to learn and grow. </a:t>
            </a:r>
          </a:p>
          <a:p>
            <a:pPr marL="171303" lvl="0" indent="-171427">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628441" lvl="1" indent="-171427">
              <a:buFont typeface="Arial" panose="020B0604020202020204" pitchFamily="34" charset="0"/>
              <a:buChar char="•"/>
            </a:pPr>
            <a:r>
              <a:rPr lang="en-US" sz="1200" dirty="0">
                <a:latin typeface="Verdana" panose="020B0604030504040204" pitchFamily="34" charset="0"/>
                <a:ea typeface="Verdana" panose="020B0604030504040204" pitchFamily="34" charset="0"/>
              </a:rPr>
              <a:t>We can choose question 8.5 “I know about [how to have fun in nature].”</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86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61124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To close off this module, we would like to highlight that along with the required survey questions tied to the Key Performance Measures, there are also some optional questions you can check out on </a:t>
            </a:r>
            <a:r>
              <a:rPr lang="en-US" sz="1200" b="1" dirty="0">
                <a:latin typeface="Verdana" panose="020B0604030504040204" pitchFamily="34" charset="0"/>
                <a:ea typeface="Verdana" panose="020B0604030504040204" pitchFamily="34" charset="0"/>
              </a:rPr>
              <a:t>pages 50 and 51 </a:t>
            </a:r>
            <a:r>
              <a:rPr lang="en-US" sz="1200" dirty="0">
                <a:latin typeface="Verdana" panose="020B0604030504040204" pitchFamily="34" charset="0"/>
                <a:ea typeface="Verdana" panose="020B0604030504040204" pitchFamily="34" charset="0"/>
              </a:rPr>
              <a:t>of your training package. </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These additional questions were added based on feedback from our working group and cover a variety of topics. </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You will find one question focusing on “collective impact,” several that can help guide your survey questions about community events, and others related to community development and capacity building. </a:t>
            </a:r>
          </a:p>
          <a:p>
            <a:pPr marL="171427" indent="-171427">
              <a:buClr>
                <a:schemeClr val="dk1"/>
              </a:buClr>
              <a:buSzPts val="1600"/>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27" indent="-171427">
              <a:buClr>
                <a:schemeClr val="dk1"/>
              </a:buClr>
              <a:buSzPts val="1600"/>
              <a:buFont typeface="Arial" panose="020B0604020202020204" pitchFamily="34" charset="0"/>
              <a:buChar char="•"/>
            </a:pPr>
            <a:r>
              <a:rPr lang="en-US" sz="1200" dirty="0">
                <a:latin typeface="Verdana" panose="020B0604030504040204" pitchFamily="34" charset="0"/>
                <a:ea typeface="Verdana" panose="020B0604030504040204" pitchFamily="34" charset="0"/>
              </a:rPr>
              <a:t>Just because these questions are not directly connected to a </a:t>
            </a:r>
            <a:r>
              <a:rPr lang="en-CA" sz="1200" kern="100" dirty="0">
                <a:latin typeface="Verdana" panose="020B0604030504040204" pitchFamily="34" charset="0"/>
                <a:ea typeface="Verdana" panose="020B0604030504040204" pitchFamily="34" charset="0"/>
              </a:rPr>
              <a:t>Key Performance Measure, </a:t>
            </a:r>
            <a:r>
              <a:rPr lang="en-US" sz="1200" kern="100" dirty="0">
                <a:latin typeface="Verdana" panose="020B0604030504040204" pitchFamily="34" charset="0"/>
                <a:ea typeface="Verdana" panose="020B0604030504040204" pitchFamily="34" charset="0"/>
              </a:rPr>
              <a:t>does not</a:t>
            </a:r>
            <a:r>
              <a:rPr lang="en-US" sz="1200" dirty="0">
                <a:latin typeface="Verdana" panose="020B0604030504040204" pitchFamily="34" charset="0"/>
                <a:ea typeface="Verdana" panose="020B0604030504040204" pitchFamily="34" charset="0"/>
              </a:rPr>
              <a:t> mean they are not important – there will also be a place in the annual report template to include survey responses related to these questions if you choose to use them.</a:t>
            </a:r>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87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86515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Welcome to module 9.</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In this section, we will be discussing a new optional reporting element of "impact narratives" and sharing tips on how to craft them for maximum effect while keeping within the word count. </a:t>
            </a:r>
          </a:p>
          <a:p>
            <a:pPr marL="228600" indent="0">
              <a:buFont typeface="Arial" panose="020B0604020202020204" pitchFamily="34" charset="0"/>
              <a:buNone/>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We are excited about this new reporting element of “impact narratives” to be able to share examples, highlighting the tremendous work of FCSS programs across Alberta.</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228569" indent="0"/>
            <a:endParaRPr lang="en-US" sz="80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88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78272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We have included impact narratives in the reporting template because many FCSS programs expressed an interest in telling their unique impact stories with the provincial government. </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For each of the four activity categories, you will be given the option to provide an impact narrative. </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Impact narratives are open-text fields with character limits. </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Impact narratives provide context and tangible examples to the provincial government to demonstrate the real impact of programs and services, and they can demonstrate impact that may be difficult to quantify. </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That said, we want to emphasize that impact narratives are optional, and we know that telling impact narratives are an additional task in the reporting process.</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89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9804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9996" marR="0" lvl="0" indent="-171427"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Welcome to Module 2 </a:t>
            </a:r>
          </a:p>
          <a:p>
            <a:pPr marL="399996" marR="0" lvl="0" indent="-171427"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399996" marR="0" lvl="0" indent="-171427"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In this module, we will review the FCSS policy landscape and reporting updates. </a:t>
            </a:r>
          </a:p>
          <a:p>
            <a:pPr marL="228569"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399996" marR="0" lvl="0" indent="-171427"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As we were developing this training, we recognized the importance of discussing the FCSS policy landscape, which includes the </a:t>
            </a:r>
            <a:r>
              <a:rPr lang="en-CA" sz="1200" i="1" kern="100" dirty="0">
                <a:solidFill>
                  <a:schemeClr val="tx1"/>
                </a:solidFill>
                <a:latin typeface="Verdana" panose="020B0604030504040204" pitchFamily="34" charset="0"/>
                <a:ea typeface="Verdana" panose="020B0604030504040204" pitchFamily="34" charset="0"/>
                <a:cs typeface="Calibri" panose="020F0502020204030204" pitchFamily="34" charset="0"/>
              </a:rPr>
              <a:t>FCSS Act, </a:t>
            </a: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the FCSS </a:t>
            </a:r>
            <a:r>
              <a:rPr lang="en-CA" sz="1200" i="0" kern="100" dirty="0">
                <a:solidFill>
                  <a:schemeClr val="tx1"/>
                </a:solidFill>
                <a:latin typeface="Verdana" panose="020B0604030504040204" pitchFamily="34" charset="0"/>
                <a:ea typeface="Verdana" panose="020B0604030504040204" pitchFamily="34" charset="0"/>
                <a:cs typeface="Calibri" panose="020F0502020204030204" pitchFamily="34" charset="0"/>
              </a:rPr>
              <a:t>Regulation </a:t>
            </a: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and the FCSS Accountability Framework</a:t>
            </a:r>
          </a:p>
          <a:p>
            <a:pPr marL="399996" marR="0" lvl="0" indent="-171427"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399996" marR="0" lvl="0" indent="-171427"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kern="100" dirty="0">
                <a:solidFill>
                  <a:schemeClr val="tx1"/>
                </a:solidFill>
                <a:latin typeface="Verdana" panose="020B0604030504040204" pitchFamily="34" charset="0"/>
                <a:ea typeface="Verdana" panose="020B0604030504040204" pitchFamily="34" charset="0"/>
                <a:cs typeface="Calibri" panose="020F0502020204030204" pitchFamily="34" charset="0"/>
              </a:rPr>
              <a:t>All of these are</a:t>
            </a:r>
            <a:r>
              <a:rPr lang="en-US" sz="1200" dirty="0">
                <a:solidFill>
                  <a:schemeClr val="tx1"/>
                </a:solidFill>
                <a:latin typeface="Verdana" panose="020B0604030504040204" pitchFamily="34" charset="0"/>
                <a:ea typeface="Verdana" panose="020B0604030504040204" pitchFamily="34" charset="0"/>
              </a:rPr>
              <a:t> linked on </a:t>
            </a:r>
            <a:r>
              <a:rPr lang="en-US" sz="1200" b="1" dirty="0">
                <a:solidFill>
                  <a:schemeClr val="tx1"/>
                </a:solidFill>
                <a:latin typeface="Verdana" panose="020B0604030504040204" pitchFamily="34" charset="0"/>
                <a:ea typeface="Verdana" panose="020B0604030504040204" pitchFamily="34" charset="0"/>
              </a:rPr>
              <a:t>page 4 </a:t>
            </a:r>
            <a:r>
              <a:rPr lang="en-US" sz="1200" dirty="0">
                <a:solidFill>
                  <a:schemeClr val="tx1"/>
                </a:solidFill>
                <a:latin typeface="Verdana" panose="020B0604030504040204" pitchFamily="34" charset="0"/>
                <a:ea typeface="Verdana" panose="020B0604030504040204" pitchFamily="34" charset="0"/>
              </a:rPr>
              <a:t>of your training package. </a:t>
            </a:r>
          </a:p>
          <a:p>
            <a:pPr marL="399996" marR="0" lvl="0" indent="-171427"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dirty="0">
              <a:solidFill>
                <a:schemeClr val="tx1"/>
              </a:solidFill>
              <a:latin typeface="Verdana" panose="020B0604030504040204" pitchFamily="34" charset="0"/>
              <a:ea typeface="Verdana" panose="020B0604030504040204" pitchFamily="34" charset="0"/>
            </a:endParaRPr>
          </a:p>
          <a:p>
            <a:pPr marL="399996" indent="-171427">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Since the </a:t>
            </a:r>
            <a:r>
              <a:rPr lang="en-US" sz="1200" i="1" dirty="0">
                <a:solidFill>
                  <a:schemeClr val="tx1"/>
                </a:solidFill>
                <a:latin typeface="Verdana" panose="020B0604030504040204" pitchFamily="34" charset="0"/>
                <a:ea typeface="Verdana" panose="020B0604030504040204" pitchFamily="34" charset="0"/>
              </a:rPr>
              <a:t>Act </a:t>
            </a:r>
            <a:r>
              <a:rPr lang="en-US" sz="1200" dirty="0">
                <a:solidFill>
                  <a:schemeClr val="tx1"/>
                </a:solidFill>
                <a:latin typeface="Verdana" panose="020B0604030504040204" pitchFamily="34" charset="0"/>
                <a:ea typeface="Verdana" panose="020B0604030504040204" pitchFamily="34" charset="0"/>
              </a:rPr>
              <a:t>and </a:t>
            </a:r>
            <a:r>
              <a:rPr lang="en-US" sz="1200" i="0" dirty="0">
                <a:solidFill>
                  <a:schemeClr val="tx1"/>
                </a:solidFill>
                <a:latin typeface="Verdana" panose="020B0604030504040204" pitchFamily="34" charset="0"/>
                <a:ea typeface="Verdana" panose="020B0604030504040204" pitchFamily="34" charset="0"/>
              </a:rPr>
              <a:t>Regulation</a:t>
            </a:r>
            <a:r>
              <a:rPr lang="en-US" sz="1200" i="1" dirty="0">
                <a:solidFill>
                  <a:schemeClr val="tx1"/>
                </a:solidFill>
                <a:latin typeface="Verdana" panose="020B0604030504040204" pitchFamily="34" charset="0"/>
                <a:ea typeface="Verdana" panose="020B0604030504040204" pitchFamily="34" charset="0"/>
              </a:rPr>
              <a:t> </a:t>
            </a:r>
            <a:r>
              <a:rPr lang="en-US" sz="1200" dirty="0">
                <a:solidFill>
                  <a:schemeClr val="tx1"/>
                </a:solidFill>
                <a:latin typeface="Verdana" panose="020B0604030504040204" pitchFamily="34" charset="0"/>
                <a:ea typeface="Verdana" panose="020B0604030504040204" pitchFamily="34" charset="0"/>
              </a:rPr>
              <a:t>set the parameters for the FCSS program, and the accountability framework serves as the key foundation for the reporting process, we thought it would be helpful to give a quick refresher on these documents.</a:t>
            </a:r>
          </a:p>
          <a:p>
            <a:pPr marL="399996" indent="-171427">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8596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a:buChar char="•"/>
            </a:pPr>
            <a:r>
              <a:rPr lang="en-CA" sz="1200" dirty="0">
                <a:latin typeface="Verdana" panose="020B0604030504040204" pitchFamily="34" charset="0"/>
                <a:ea typeface="Verdana" panose="020B0604030504040204" pitchFamily="34" charset="0"/>
              </a:rPr>
              <a:t>Impact narratives can be crafted using the STAR method. </a:t>
            </a:r>
            <a:r>
              <a:rPr lang="en-US" sz="1200" dirty="0">
                <a:latin typeface="Verdana" panose="020B0604030504040204" pitchFamily="34" charset="0"/>
                <a:ea typeface="Verdana" panose="020B0604030504040204" pitchFamily="34" charset="0"/>
              </a:rPr>
              <a:t> </a:t>
            </a:r>
          </a:p>
          <a:p>
            <a:pPr marL="171427" indent="-171427">
              <a:buChar char="•"/>
            </a:pPr>
            <a:endParaRPr lang="en-US" sz="1200" dirty="0">
              <a:latin typeface="Verdana" panose="020B0604030504040204" pitchFamily="34" charset="0"/>
              <a:ea typeface="Verdana" panose="020B0604030504040204" pitchFamily="34" charset="0"/>
            </a:endParaRPr>
          </a:p>
          <a:p>
            <a:pPr marL="171427" indent="-171427">
              <a:buChar char="•"/>
            </a:pPr>
            <a:r>
              <a:rPr lang="en-CA" sz="1200" dirty="0">
                <a:latin typeface="Verdana" panose="020B0604030504040204" pitchFamily="34" charset="0"/>
                <a:ea typeface="Verdana" panose="020B0604030504040204" pitchFamily="34" charset="0"/>
              </a:rPr>
              <a:t>Since there is a limited word count, using the STAR method can help you articulate your impact in a concise and descriptive way.</a:t>
            </a:r>
            <a:r>
              <a:rPr lang="en-US" sz="1200" dirty="0">
                <a:latin typeface="Verdana" panose="020B0604030504040204" pitchFamily="34" charset="0"/>
                <a:ea typeface="Verdana" panose="020B0604030504040204" pitchFamily="34" charset="0"/>
              </a:rPr>
              <a:t> </a:t>
            </a:r>
          </a:p>
          <a:p>
            <a:pPr marL="171427" indent="-171427">
              <a:buChar char="•"/>
            </a:pPr>
            <a:endParaRPr lang="en-CA" sz="1200" dirty="0">
              <a:latin typeface="Verdana" panose="020B0604030504040204" pitchFamily="34" charset="0"/>
              <a:ea typeface="Verdana" panose="020B0604030504040204" pitchFamily="34" charset="0"/>
            </a:endParaRPr>
          </a:p>
          <a:p>
            <a:pPr marL="171427" indent="-171427">
              <a:buChar char="•"/>
            </a:pPr>
            <a:r>
              <a:rPr lang="en-CA" sz="1200" dirty="0">
                <a:latin typeface="Verdana" panose="020B0604030504040204" pitchFamily="34" charset="0"/>
                <a:ea typeface="Verdana" panose="020B0604030504040204" pitchFamily="34" charset="0"/>
              </a:rPr>
              <a:t>The example on this slide highlights how the STAR method can be used to craft an impact narrative.</a:t>
            </a:r>
          </a:p>
          <a:p>
            <a:pPr marL="171427" indent="-171427">
              <a:buChar char="•"/>
            </a:pPr>
            <a:endParaRPr lang="en-US" sz="1200" dirty="0">
              <a:latin typeface="Verdana" panose="020B0604030504040204" pitchFamily="34" charset="0"/>
              <a:ea typeface="Verdana" panose="020B0604030504040204" pitchFamily="34" charset="0"/>
            </a:endParaRPr>
          </a:p>
          <a:p>
            <a:pPr marL="857134" lvl="1">
              <a:buFont typeface="Courier New"/>
              <a:buChar char="o"/>
            </a:pPr>
            <a:r>
              <a:rPr lang="en-CA" sz="1200" dirty="0">
                <a:latin typeface="Verdana" panose="020B0604030504040204" pitchFamily="34" charset="0"/>
                <a:ea typeface="Verdana" panose="020B0604030504040204" pitchFamily="34" charset="0"/>
              </a:rPr>
              <a:t>In this example, we will first want to describe the situation or problem that was addressed by the activity: </a:t>
            </a:r>
          </a:p>
          <a:p>
            <a:pPr marL="857134" lvl="1">
              <a:buFont typeface="Courier New"/>
              <a:buChar char="o"/>
            </a:pPr>
            <a:endParaRPr lang="en-CA" sz="1200" dirty="0">
              <a:latin typeface="Verdana" panose="020B0604030504040204" pitchFamily="34" charset="0"/>
              <a:ea typeface="Verdana" panose="020B0604030504040204" pitchFamily="34" charset="0"/>
            </a:endParaRPr>
          </a:p>
          <a:p>
            <a:pPr lvl="2">
              <a:buFont typeface="Wingdings"/>
              <a:buChar char="§"/>
            </a:pPr>
            <a:r>
              <a:rPr lang="en-CA" sz="1200" dirty="0">
                <a:latin typeface="Verdana" panose="020B0604030504040204" pitchFamily="34" charset="0"/>
                <a:ea typeface="Verdana" panose="020B0604030504040204" pitchFamily="34" charset="0"/>
              </a:rPr>
              <a:t>In this example, it is that the municipality receives a lot of snow in the winter that causes problems for seniors </a:t>
            </a:r>
          </a:p>
          <a:p>
            <a:pPr lvl="2">
              <a:buFont typeface="Wingdings"/>
              <a:buChar char="§"/>
            </a:pPr>
            <a:endParaRPr lang="en-CA" sz="1200" dirty="0">
              <a:latin typeface="Verdana" panose="020B0604030504040204" pitchFamily="34" charset="0"/>
              <a:ea typeface="Verdana" panose="020B0604030504040204" pitchFamily="34" charset="0"/>
            </a:endParaRPr>
          </a:p>
          <a:p>
            <a:pPr marL="857134" lvl="1">
              <a:buFont typeface="Courier New"/>
              <a:buChar char="o"/>
            </a:pPr>
            <a:r>
              <a:rPr lang="en-CA" sz="1200" dirty="0">
                <a:latin typeface="Verdana" panose="020B0604030504040204" pitchFamily="34" charset="0"/>
                <a:ea typeface="Verdana" panose="020B0604030504040204" pitchFamily="34" charset="0"/>
              </a:rPr>
              <a:t>We will then want to describe the goal that the activity set out to achieve: </a:t>
            </a:r>
          </a:p>
          <a:p>
            <a:pPr marL="857134" lvl="1">
              <a:buFont typeface="Courier New"/>
              <a:buChar char="o"/>
            </a:pPr>
            <a:endParaRPr lang="en-CA" sz="1200" dirty="0">
              <a:latin typeface="Verdana" panose="020B0604030504040204" pitchFamily="34" charset="0"/>
              <a:ea typeface="Verdana" panose="020B0604030504040204" pitchFamily="34" charset="0"/>
            </a:endParaRPr>
          </a:p>
          <a:p>
            <a:pPr lvl="2">
              <a:buFont typeface="Wingdings"/>
              <a:buChar char="§"/>
            </a:pPr>
            <a:r>
              <a:rPr lang="en-CA" sz="1200" dirty="0">
                <a:latin typeface="Verdana" panose="020B0604030504040204" pitchFamily="34" charset="0"/>
                <a:ea typeface="Verdana" panose="020B0604030504040204" pitchFamily="34" charset="0"/>
              </a:rPr>
              <a:t>Which is that the snow removal program aimed to help seniors remove snow without hurting themselves </a:t>
            </a:r>
          </a:p>
          <a:p>
            <a:pPr lvl="2">
              <a:buFont typeface="Wingdings"/>
              <a:buChar char="§"/>
            </a:pPr>
            <a:endParaRPr lang="en-CA" sz="1200" dirty="0">
              <a:latin typeface="Verdana" panose="020B0604030504040204" pitchFamily="34" charset="0"/>
              <a:ea typeface="Verdana" panose="020B0604030504040204" pitchFamily="34" charset="0"/>
            </a:endParaRPr>
          </a:p>
          <a:p>
            <a:pPr marL="857134" lvl="1">
              <a:buFont typeface="Courier New"/>
              <a:buChar char="o"/>
            </a:pPr>
            <a:r>
              <a:rPr lang="en-CA" sz="1200" dirty="0">
                <a:latin typeface="Verdana" panose="020B0604030504040204" pitchFamily="34" charset="0"/>
                <a:ea typeface="Verdana" panose="020B0604030504040204" pitchFamily="34" charset="0"/>
              </a:rPr>
              <a:t>Then, we will describe the specific actions that were taken to achieve the intended goal of the program</a:t>
            </a:r>
          </a:p>
          <a:p>
            <a:pPr marL="857134" lvl="1">
              <a:buFont typeface="Courier New"/>
              <a:buChar char="o"/>
            </a:pPr>
            <a:endParaRPr lang="en-CA" sz="1200" dirty="0">
              <a:latin typeface="Verdana" panose="020B0604030504040204" pitchFamily="34" charset="0"/>
              <a:ea typeface="Verdana" panose="020B0604030504040204" pitchFamily="34" charset="0"/>
            </a:endParaRPr>
          </a:p>
          <a:p>
            <a:pPr lvl="2">
              <a:buFont typeface="Wingdings"/>
              <a:buChar char="§"/>
            </a:pPr>
            <a:r>
              <a:rPr lang="en-CA" sz="1200" dirty="0">
                <a:latin typeface="Verdana" panose="020B0604030504040204" pitchFamily="34" charset="0"/>
                <a:ea typeface="Verdana" panose="020B0604030504040204" pitchFamily="34" charset="0"/>
              </a:rPr>
              <a:t>Which is having volunteers clear the driveways of seniors who live alone </a:t>
            </a:r>
          </a:p>
          <a:p>
            <a:pPr lvl="2">
              <a:buFont typeface="Wingdings"/>
              <a:buChar char="§"/>
            </a:pPr>
            <a:endParaRPr lang="en-CA" sz="1200" dirty="0">
              <a:latin typeface="Verdana" panose="020B0604030504040204" pitchFamily="34" charset="0"/>
              <a:ea typeface="Verdana" panose="020B0604030504040204" pitchFamily="34" charset="0"/>
            </a:endParaRPr>
          </a:p>
          <a:p>
            <a:pPr marL="857134" lvl="1">
              <a:buFont typeface="Courier New"/>
              <a:buChar char="o"/>
            </a:pPr>
            <a:r>
              <a:rPr lang="en-CA" sz="1200" dirty="0">
                <a:latin typeface="Verdana" panose="020B0604030504040204" pitchFamily="34" charset="0"/>
                <a:ea typeface="Verdana" panose="020B0604030504040204" pitchFamily="34" charset="0"/>
              </a:rPr>
              <a:t>Finally, we will explain the positive change that resulted from the action: </a:t>
            </a:r>
          </a:p>
          <a:p>
            <a:pPr marL="857134" lvl="1">
              <a:buFont typeface="Courier New"/>
              <a:buChar char="o"/>
            </a:pPr>
            <a:endParaRPr lang="en-CA" sz="1200" dirty="0">
              <a:latin typeface="Verdana" panose="020B0604030504040204" pitchFamily="34" charset="0"/>
              <a:ea typeface="Verdana" panose="020B0604030504040204" pitchFamily="34" charset="0"/>
            </a:endParaRPr>
          </a:p>
          <a:p>
            <a:pPr lvl="2">
              <a:buFont typeface="Wingdings"/>
              <a:buChar char="§"/>
            </a:pPr>
            <a:r>
              <a:rPr lang="en-CA" sz="1200" dirty="0">
                <a:latin typeface="Verdana" panose="020B0604030504040204" pitchFamily="34" charset="0"/>
                <a:ea typeface="Verdana" panose="020B0604030504040204" pitchFamily="34" charset="0"/>
              </a:rPr>
              <a:t>Which is that seniors were able to safely leave their home in the winter and engage in community activities and build new relationships. </a:t>
            </a:r>
          </a:p>
          <a:p>
            <a:pPr lvl="2">
              <a:buFont typeface="Wingdings"/>
              <a:buChar char="§"/>
            </a:pPr>
            <a:endParaRPr lang="en-CA" sz="1200" dirty="0">
              <a:latin typeface="Verdana" panose="020B0604030504040204" pitchFamily="34" charset="0"/>
              <a:ea typeface="Verdana" panose="020B0604030504040204" pitchFamily="34" charset="0"/>
            </a:endParaRPr>
          </a:p>
          <a:p>
            <a:pPr marL="171427" indent="-171427">
              <a:buChar char="•"/>
            </a:pPr>
            <a:r>
              <a:rPr lang="en-CA" sz="1200" dirty="0">
                <a:latin typeface="Verdana" panose="020B0604030504040204" pitchFamily="34" charset="0"/>
                <a:ea typeface="Verdana" panose="020B0604030504040204" pitchFamily="34" charset="0"/>
              </a:rPr>
              <a:t>The STAR method can be used for crafting an impact narrative to help you to articulate a story in a way that is concise, yet descriptive.</a:t>
            </a:r>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90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88054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11" indent="-285711">
              <a:buChar char="•"/>
            </a:pPr>
            <a:r>
              <a:rPr lang="en-US" sz="1200" dirty="0">
                <a:latin typeface="Verdana" panose="020B0604030504040204" pitchFamily="34" charset="0"/>
                <a:ea typeface="Verdana" panose="020B0604030504040204" pitchFamily="34" charset="0"/>
              </a:rPr>
              <a:t>Before going through an example of an impact narrative, we will touch quickly on some dos and do nots of sharing impact narratives.  </a:t>
            </a:r>
          </a:p>
          <a:p>
            <a:pPr marL="285711" indent="-285711">
              <a:buChar char="•"/>
            </a:pPr>
            <a:endParaRPr lang="en-US" sz="1200" dirty="0">
              <a:latin typeface="Verdana" panose="020B0604030504040204" pitchFamily="34" charset="0"/>
              <a:ea typeface="Verdana" panose="020B0604030504040204" pitchFamily="34" charset="0"/>
            </a:endParaRPr>
          </a:p>
          <a:p>
            <a:pPr marL="285711" indent="-285711">
              <a:buChar char="•"/>
            </a:pPr>
            <a:r>
              <a:rPr lang="en-US" sz="1200" dirty="0">
                <a:latin typeface="Verdana" panose="020B0604030504040204" pitchFamily="34" charset="0"/>
                <a:ea typeface="Verdana" panose="020B0604030504040204" pitchFamily="34" charset="0"/>
              </a:rPr>
              <a:t>In terms of the dos:  </a:t>
            </a:r>
          </a:p>
          <a:p>
            <a:pPr marL="285711" indent="-285711">
              <a:buChar char="•"/>
            </a:pPr>
            <a:endParaRPr lang="en-US" sz="1200" dirty="0">
              <a:latin typeface="Verdana" panose="020B0604030504040204" pitchFamily="34" charset="0"/>
              <a:ea typeface="Verdana" panose="020B0604030504040204" pitchFamily="34" charset="0"/>
            </a:endParaRPr>
          </a:p>
          <a:p>
            <a:pPr lvl="1" indent="-285711">
              <a:buChar char="•"/>
            </a:pPr>
            <a:r>
              <a:rPr lang="en-US" sz="1200" dirty="0">
                <a:latin typeface="Verdana" panose="020B0604030504040204" pitchFamily="34" charset="0"/>
                <a:ea typeface="Verdana" panose="020B0604030504040204" pitchFamily="34" charset="0"/>
              </a:rPr>
              <a:t>Be specific and use clear examples. </a:t>
            </a:r>
          </a:p>
          <a:p>
            <a:pPr lvl="1" indent="-285711">
              <a:buChar char="•"/>
            </a:pPr>
            <a:endParaRPr lang="en-US" sz="1200" dirty="0">
              <a:latin typeface="Verdana" panose="020B0604030504040204" pitchFamily="34" charset="0"/>
              <a:ea typeface="Verdana" panose="020B0604030504040204" pitchFamily="34" charset="0"/>
            </a:endParaRPr>
          </a:p>
          <a:p>
            <a:pPr lvl="1" indent="-285711">
              <a:buChar char="•"/>
            </a:pPr>
            <a:r>
              <a:rPr lang="en-US" sz="1200" dirty="0">
                <a:latin typeface="Verdana" panose="020B0604030504040204" pitchFamily="34" charset="0"/>
                <a:ea typeface="Verdana" panose="020B0604030504040204" pitchFamily="34" charset="0"/>
              </a:rPr>
              <a:t>We would love if you could share a real anonymous story of an individual or family who has benefitted from FCSS programming. </a:t>
            </a:r>
          </a:p>
          <a:p>
            <a:pPr lvl="1" indent="-285711">
              <a:buChar char="•"/>
            </a:pPr>
            <a:endParaRPr lang="en-US" sz="1200" dirty="0">
              <a:latin typeface="Verdana" panose="020B0604030504040204" pitchFamily="34" charset="0"/>
              <a:ea typeface="Verdana" panose="020B0604030504040204" pitchFamily="34" charset="0"/>
            </a:endParaRPr>
          </a:p>
          <a:p>
            <a:pPr lvl="1" indent="-285711">
              <a:buChar char="•"/>
            </a:pPr>
            <a:r>
              <a:rPr lang="en-US" sz="1200" dirty="0">
                <a:latin typeface="Verdana" panose="020B0604030504040204" pitchFamily="34" charset="0"/>
                <a:ea typeface="Verdana" panose="020B0604030504040204" pitchFamily="34" charset="0"/>
              </a:rPr>
              <a:t>Focus on outcomes of the activity instead of activities completed, and</a:t>
            </a:r>
          </a:p>
          <a:p>
            <a:pPr marL="628689" lvl="1" indent="0">
              <a:buNone/>
            </a:pPr>
            <a:endParaRPr lang="en-US" sz="1200" dirty="0">
              <a:latin typeface="Verdana" panose="020B0604030504040204" pitchFamily="34" charset="0"/>
              <a:ea typeface="Verdana" panose="020B0604030504040204" pitchFamily="34" charset="0"/>
            </a:endParaRPr>
          </a:p>
          <a:p>
            <a:pPr lvl="1" indent="-285711">
              <a:buChar char="•"/>
            </a:pPr>
            <a:r>
              <a:rPr lang="en-US" sz="1200" dirty="0">
                <a:latin typeface="Verdana" panose="020B0604030504040204" pitchFamily="34" charset="0"/>
                <a:ea typeface="Verdana" panose="020B0604030504040204" pitchFamily="34" charset="0"/>
              </a:rPr>
              <a:t>Align the narrative to the program goals and prevention priorities. </a:t>
            </a:r>
          </a:p>
          <a:p>
            <a:pPr marL="628689" lvl="1" indent="0">
              <a:buNone/>
            </a:pPr>
            <a:endParaRPr lang="en-US" sz="1200" dirty="0">
              <a:latin typeface="Verdana" panose="020B0604030504040204" pitchFamily="34" charset="0"/>
              <a:ea typeface="Verdana" panose="020B0604030504040204" pitchFamily="34" charset="0"/>
            </a:endParaRPr>
          </a:p>
          <a:p>
            <a:pPr marL="285711" indent="-285711">
              <a:buChar char="•"/>
            </a:pPr>
            <a:r>
              <a:rPr lang="en-US" sz="1200" dirty="0">
                <a:latin typeface="Verdana" panose="020B0604030504040204" pitchFamily="34" charset="0"/>
                <a:ea typeface="Verdana" panose="020B0604030504040204" pitchFamily="34" charset="0"/>
              </a:rPr>
              <a:t>And for the do not:</a:t>
            </a:r>
          </a:p>
          <a:p>
            <a:pPr lvl="1" indent="-285711">
              <a:buChar char="•"/>
            </a:pPr>
            <a:r>
              <a:rPr lang="en-US" sz="1200" dirty="0">
                <a:latin typeface="Verdana" panose="020B0604030504040204" pitchFamily="34" charset="0"/>
                <a:ea typeface="Verdana" panose="020B0604030504040204" pitchFamily="34" charset="0"/>
              </a:rPr>
              <a:t>Please do not feel like you need to use buzzwords when describing the impact.</a:t>
            </a:r>
          </a:p>
          <a:p>
            <a:pPr lvl="1" indent="-285711">
              <a:buChar char="•"/>
            </a:pPr>
            <a:endParaRPr lang="en-US" sz="1200" dirty="0">
              <a:latin typeface="Verdana" panose="020B0604030504040204" pitchFamily="34" charset="0"/>
              <a:ea typeface="Verdana" panose="020B0604030504040204" pitchFamily="34" charset="0"/>
            </a:endParaRPr>
          </a:p>
          <a:p>
            <a:pPr lvl="1" indent="-285711">
              <a:buChar char="•"/>
            </a:pPr>
            <a:r>
              <a:rPr lang="en-US" sz="1200" dirty="0">
                <a:latin typeface="Verdana" panose="020B0604030504040204" pitchFamily="34" charset="0"/>
                <a:ea typeface="Verdana" panose="020B0604030504040204" pitchFamily="34" charset="0"/>
              </a:rPr>
              <a:t>There is no need to reshare the same program data that you already reported elsewhere</a:t>
            </a:r>
          </a:p>
          <a:p>
            <a:pPr lvl="1" indent="-285711">
              <a:buChar char="•"/>
            </a:pPr>
            <a:endParaRPr lang="en-US" sz="1200" dirty="0">
              <a:latin typeface="Verdana" panose="020B0604030504040204" pitchFamily="34" charset="0"/>
              <a:ea typeface="Verdana" panose="020B0604030504040204" pitchFamily="34" charset="0"/>
            </a:endParaRPr>
          </a:p>
          <a:p>
            <a:pPr lvl="1" indent="-285711">
              <a:buChar char="•"/>
            </a:pPr>
            <a:r>
              <a:rPr lang="en-US" sz="1200" dirty="0">
                <a:latin typeface="Verdana" panose="020B0604030504040204" pitchFamily="34" charset="0"/>
                <a:ea typeface="Verdana" panose="020B0604030504040204" pitchFamily="34" charset="0"/>
              </a:rPr>
              <a:t>List the activities completed without talking about outcomes and impact; and </a:t>
            </a:r>
          </a:p>
          <a:p>
            <a:pPr lvl="1" indent="-285711">
              <a:buChar char="•"/>
            </a:pPr>
            <a:endParaRPr lang="en-US" sz="1200" dirty="0">
              <a:latin typeface="Verdana" panose="020B0604030504040204" pitchFamily="34" charset="0"/>
              <a:ea typeface="Verdana" panose="020B0604030504040204" pitchFamily="34" charset="0"/>
            </a:endParaRPr>
          </a:p>
          <a:p>
            <a:pPr lvl="1" indent="-285711">
              <a:buChar char="•"/>
            </a:pPr>
            <a:r>
              <a:rPr lang="en-US" sz="1200" dirty="0">
                <a:latin typeface="Verdana" panose="020B0604030504040204" pitchFamily="34" charset="0"/>
                <a:ea typeface="Verdana" panose="020B0604030504040204" pitchFamily="34" charset="0"/>
              </a:rPr>
              <a:t>Focus on program details (e.g., number of sessions, location, date) unless it will help you talk about the impact.</a:t>
            </a:r>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91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56282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sz="1200" dirty="0">
                <a:latin typeface="Verdana" panose="020B0604030504040204" pitchFamily="34" charset="0"/>
                <a:ea typeface="Verdana" panose="020B0604030504040204" pitchFamily="34" charset="0"/>
              </a:rPr>
              <a:t>Here, we have an example of a program for our impact narrative. </a:t>
            </a:r>
            <a:r>
              <a:rPr lang="en-US" sz="1200" dirty="0">
                <a:latin typeface="Verdana" panose="020B0604030504040204" pitchFamily="34" charset="0"/>
                <a:ea typeface="Verdana" panose="020B0604030504040204" pitchFamily="34" charset="0"/>
              </a:rPr>
              <a:t> </a:t>
            </a:r>
          </a:p>
          <a:p>
            <a:pPr>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CA" sz="1200" dirty="0">
                <a:latin typeface="Verdana" panose="020B0604030504040204" pitchFamily="34" charset="0"/>
                <a:ea typeface="Verdana" panose="020B0604030504040204" pitchFamily="34" charset="0"/>
              </a:rPr>
              <a:t>The program is a community tax clinic, and the target participants are </a:t>
            </a:r>
            <a:r>
              <a:rPr lang="en-US" sz="1200" dirty="0">
                <a:latin typeface="Verdana" panose="020B0604030504040204" pitchFamily="34" charset="0"/>
                <a:ea typeface="Verdana" panose="020B0604030504040204" pitchFamily="34" charset="0"/>
              </a:rPr>
              <a:t>anyone who needs help with their taxes. </a:t>
            </a:r>
          </a:p>
          <a:p>
            <a:pPr>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The goal of the program is to provide tax assistance to people who otherwise struggle to complete their taxes and are therefore unable to apply for other federal benefits.</a:t>
            </a:r>
          </a:p>
          <a:p>
            <a:pPr>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If we were to write an impact narrative using this example, it could look like this… </a:t>
            </a:r>
          </a:p>
          <a:p>
            <a:pPr>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lvl="1" indent="-285711">
              <a:buFont typeface="Arial" panose="020B0604020202020204" pitchFamily="34" charset="0"/>
              <a:buChar char="•"/>
            </a:pPr>
            <a:r>
              <a:rPr lang="en-US" sz="1200" dirty="0">
                <a:latin typeface="Verdana" panose="020B0604030504040204" pitchFamily="34" charset="0"/>
                <a:ea typeface="Verdana" panose="020B0604030504040204" pitchFamily="34" charset="0"/>
              </a:rPr>
              <a:t>First, we’re describing the situation: This year, our community tax clinic served a low-income senior who had been unable to receive tax benefits she was entitled to for the for the past 3 years because she had not completed her taxes. </a:t>
            </a:r>
          </a:p>
          <a:p>
            <a:pPr lvl="1" indent="-285711">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lvl="1" indent="-285711">
              <a:buFont typeface="Arial" panose="020B0604020202020204" pitchFamily="34" charset="0"/>
              <a:buChar char="•"/>
            </a:pPr>
            <a:r>
              <a:rPr lang="en-US" sz="1200" dirty="0">
                <a:latin typeface="Verdana" panose="020B0604030504040204" pitchFamily="34" charset="0"/>
                <a:ea typeface="Verdana" panose="020B0604030504040204" pitchFamily="34" charset="0"/>
              </a:rPr>
              <a:t>Next, we’re chatting about the action that was prompted: After filing taxes through the community tax clinic, she was able to receive the financial benefits she was entitled to. </a:t>
            </a:r>
          </a:p>
          <a:p>
            <a:pPr lvl="1" indent="-285711">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lvl="1" indent="-285711">
              <a:buFont typeface="Arial" panose="020B0604020202020204" pitchFamily="34" charset="0"/>
              <a:buChar char="•"/>
            </a:pPr>
            <a:r>
              <a:rPr lang="en-US" sz="1200" dirty="0">
                <a:latin typeface="Verdana" panose="020B0604030504040204" pitchFamily="34" charset="0"/>
                <a:ea typeface="Verdana" panose="020B0604030504040204" pitchFamily="34" charset="0"/>
              </a:rPr>
              <a:t>Then, we then move to the result: Because of the tax clinic, her anxiety about her finances has decreased and she has been able to make positive lifestyle changes such as affording fresh produce again.</a:t>
            </a:r>
          </a:p>
          <a:p>
            <a:pPr lvl="1" indent="-285711">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lvl="1" indent="-285711">
              <a:buFont typeface="Arial" panose="020B0604020202020204" pitchFamily="34" charset="0"/>
              <a:buChar char="•"/>
            </a:pPr>
            <a:r>
              <a:rPr lang="en-US" sz="1200" dirty="0">
                <a:latin typeface="Verdana" panose="020B0604030504040204" pitchFamily="34" charset="0"/>
                <a:ea typeface="Verdana" panose="020B0604030504040204" pitchFamily="34" charset="0"/>
              </a:rPr>
              <a:t>Finally, in this example, we are chatting about the task as it relates to the prevention strategies: </a:t>
            </a:r>
            <a:r>
              <a:rPr lang="en-CA" sz="1200" dirty="0">
                <a:latin typeface="Verdana" panose="020B0604030504040204" pitchFamily="34" charset="0"/>
                <a:ea typeface="Verdana" panose="020B0604030504040204" pitchFamily="34" charset="0"/>
              </a:rPr>
              <a:t>Her story shows that our community tax clinic </a:t>
            </a:r>
            <a:r>
              <a:rPr lang="en-US" sz="1200" dirty="0">
                <a:latin typeface="Verdana" panose="020B0604030504040204" pitchFamily="34" charset="0"/>
                <a:ea typeface="Verdana" panose="020B0604030504040204" pitchFamily="34" charset="0"/>
              </a:rPr>
              <a:t>enhances access to social supports in a way that contributes aging</a:t>
            </a:r>
            <a:r>
              <a:rPr lang="en-CA" sz="1200" dirty="0">
                <a:latin typeface="Verdana" panose="020B0604030504040204" pitchFamily="34" charset="0"/>
                <a:ea typeface="Verdana" panose="020B0604030504040204" pitchFamily="34" charset="0"/>
              </a:rPr>
              <a:t> well in community.</a:t>
            </a:r>
            <a:endParaRPr lang="en-US" sz="12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5"/>
          </p:nvPr>
        </p:nvSpPr>
        <p:spPr/>
        <p:txBody>
          <a:bodyPr/>
          <a:lstStyle/>
          <a:p>
            <a:fld id="{39FEE9BD-98C2-234B-9722-174D4DFCAA56}" type="slidenum">
              <a:rPr lang="en-CA" smtClean="0"/>
              <a:t>92</a:t>
            </a:fld>
            <a:endParaRPr lang="en-CA"/>
          </a:p>
        </p:txBody>
      </p:sp>
    </p:spTree>
    <p:extLst>
      <p:ext uri="{BB962C8B-B14F-4D97-AF65-F5344CB8AC3E}">
        <p14:creationId xmlns:p14="http://schemas.microsoft.com/office/powerpoint/2010/main" val="22909008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5B198-E4A9-FB55-C516-0445E7884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9B3728-E3D4-BA41-8F29-4F573288A6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2ECF05-1C2F-2FDC-C3A6-293F65B136D3}"/>
              </a:ext>
            </a:extLst>
          </p:cNvPr>
          <p:cNvSpPr>
            <a:spLocks noGrp="1"/>
          </p:cNvSpPr>
          <p:nvPr>
            <p:ph type="body" idx="1"/>
          </p:nvPr>
        </p:nvSpPr>
        <p:spPr/>
        <p:txBody>
          <a:bodyPr/>
          <a:lstStyle/>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Welcome to Module 10.</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Through the last 9 modules, we have covered a lot of details. </a:t>
            </a:r>
          </a:p>
          <a:p>
            <a:pP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While we have discussed concepts in detail, it is important to explore how these elements integrate and work together within the reporting context.</a:t>
            </a:r>
          </a:p>
        </p:txBody>
      </p:sp>
      <p:sp>
        <p:nvSpPr>
          <p:cNvPr id="4" name="Slide Number Placeholder 3">
            <a:extLst>
              <a:ext uri="{FF2B5EF4-FFF2-40B4-BE49-F238E27FC236}">
                <a16:creationId xmlns:a16="http://schemas.microsoft.com/office/drawing/2014/main" id="{8730E155-697E-208F-64AB-F65E3F55CA38}"/>
              </a:ext>
            </a:extLst>
          </p:cNvPr>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93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04541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Verdana" panose="020B0604030504040204" pitchFamily="34" charset="0"/>
                <a:ea typeface="Verdana" panose="020B0604030504040204" pitchFamily="34" charset="0"/>
              </a:rPr>
              <a:t>As discussed earlier in the training, there are three “buckets” of Key Performance Measures including count based, survey based, and output based.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dirty="0">
              <a:solidFill>
                <a:schemeClr val="tx1"/>
              </a:solidFill>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solidFill>
                  <a:schemeClr val="tx1"/>
                </a:solidFill>
                <a:latin typeface="Verdana" panose="020B0604030504040204" pitchFamily="34" charset="0"/>
                <a:ea typeface="Verdana" panose="020B0604030504040204" pitchFamily="34" charset="0"/>
              </a:rPr>
              <a:t>When we look at the three output-based </a:t>
            </a:r>
            <a:r>
              <a:rPr lang="en-CA" sz="1200" dirty="0">
                <a:latin typeface="Verdana" panose="020B0604030504040204" pitchFamily="34" charset="0"/>
                <a:ea typeface="Verdana" panose="020B0604030504040204" pitchFamily="34" charset="0"/>
              </a:rPr>
              <a:t>Key Performance Measures</a:t>
            </a:r>
            <a:r>
              <a:rPr lang="en-US" sz="1200" dirty="0">
                <a:solidFill>
                  <a:schemeClr val="tx1"/>
                </a:solidFill>
                <a:latin typeface="Verdana" panose="020B0604030504040204" pitchFamily="34" charset="0"/>
                <a:ea typeface="Verdana" panose="020B0604030504040204" pitchFamily="34" charset="0"/>
              </a:rPr>
              <a:t>, these include: </a:t>
            </a:r>
          </a:p>
          <a:p>
            <a:pPr>
              <a:buFont typeface="Arial" panose="020B0604020202020204" pitchFamily="34" charset="0"/>
              <a:buChar char="•"/>
            </a:pPr>
            <a:endParaRPr lang="en-US" sz="1200" dirty="0">
              <a:solidFill>
                <a:schemeClr val="tx1"/>
              </a:solidFill>
              <a:latin typeface="Verdana" panose="020B0604030504040204" pitchFamily="34" charset="0"/>
              <a:ea typeface="Verdana" panose="020B0604030504040204" pitchFamily="34" charset="0"/>
            </a:endParaRPr>
          </a:p>
          <a:p>
            <a:pPr lvl="1">
              <a:buFont typeface="Courier New" panose="020B0604020202020204" pitchFamily="34" charset="0"/>
              <a:buChar char="o"/>
            </a:pPr>
            <a:r>
              <a:rPr lang="en-US" sz="1200" b="1" dirty="0">
                <a:solidFill>
                  <a:schemeClr val="tx1"/>
                </a:solidFill>
                <a:latin typeface="Verdana" panose="020B0604030504040204" pitchFamily="34" charset="0"/>
                <a:ea typeface="Verdana" panose="020B0604030504040204" pitchFamily="34" charset="0"/>
              </a:rPr>
              <a:t>The number of programs </a:t>
            </a:r>
            <a:r>
              <a:rPr lang="en-US" sz="1200" dirty="0">
                <a:solidFill>
                  <a:schemeClr val="tx1"/>
                </a:solidFill>
                <a:latin typeface="Verdana" panose="020B0604030504040204" pitchFamily="34" charset="0"/>
                <a:ea typeface="Verdana" panose="020B0604030504040204" pitchFamily="34" charset="0"/>
              </a:rPr>
              <a:t>funded through local FCSS programs by delivery type (direct or indirect), population group, priority and strategy. </a:t>
            </a:r>
          </a:p>
          <a:p>
            <a:pPr lvl="1">
              <a:buFont typeface="Courier New" panose="020B0604020202020204" pitchFamily="34" charset="0"/>
              <a:buChar char="o"/>
            </a:pPr>
            <a:endParaRPr lang="en-US" sz="1200" dirty="0">
              <a:latin typeface="Verdana" panose="020B0604030504040204" pitchFamily="34" charset="0"/>
              <a:ea typeface="Verdana" panose="020B0604030504040204" pitchFamily="34" charset="0"/>
            </a:endParaRPr>
          </a:p>
          <a:p>
            <a:pPr lvl="1">
              <a:buFont typeface="Courier New" panose="020B0604020202020204" pitchFamily="34" charset="0"/>
              <a:buChar char="o"/>
            </a:pPr>
            <a:r>
              <a:rPr lang="en-US" sz="1200" b="1" dirty="0">
                <a:solidFill>
                  <a:schemeClr val="tx1"/>
                </a:solidFill>
                <a:latin typeface="Verdana" panose="020B0604030504040204" pitchFamily="34" charset="0"/>
                <a:ea typeface="Verdana" panose="020B0604030504040204" pitchFamily="34" charset="0"/>
              </a:rPr>
              <a:t>The amount and percentage of funding </a:t>
            </a:r>
            <a:r>
              <a:rPr lang="en-US" sz="1200" dirty="0">
                <a:solidFill>
                  <a:schemeClr val="tx1"/>
                </a:solidFill>
                <a:latin typeface="Verdana" panose="020B0604030504040204" pitchFamily="34" charset="0"/>
                <a:ea typeface="Verdana" panose="020B0604030504040204" pitchFamily="34" charset="0"/>
              </a:rPr>
              <a:t>used by local FCSS programs by delivery type (direct or indirect), population group, priority and strategy, </a:t>
            </a:r>
          </a:p>
          <a:p>
            <a:pPr lvl="1">
              <a:buFont typeface="Courier New" panose="020B0604020202020204" pitchFamily="34" charset="0"/>
              <a:buChar char="o"/>
            </a:pPr>
            <a:endParaRPr lang="en-US" sz="1200" dirty="0">
              <a:solidFill>
                <a:schemeClr val="tx1"/>
              </a:solidFill>
              <a:latin typeface="Verdana" panose="020B0604030504040204" pitchFamily="34" charset="0"/>
              <a:ea typeface="Verdana" panose="020B0604030504040204" pitchFamily="34" charset="0"/>
            </a:endParaRPr>
          </a:p>
          <a:p>
            <a:pPr lvl="1">
              <a:buFont typeface="Courier New" panose="020B0604020202020204" pitchFamily="34" charset="0"/>
              <a:buChar char="o"/>
            </a:pPr>
            <a:r>
              <a:rPr lang="en-US" sz="1200" dirty="0">
                <a:solidFill>
                  <a:schemeClr val="tx1"/>
                </a:solidFill>
                <a:latin typeface="Verdana" panose="020B0604030504040204" pitchFamily="34" charset="0"/>
                <a:ea typeface="Verdana" panose="020B0604030504040204" pitchFamily="34" charset="0"/>
              </a:rPr>
              <a:t>AND</a:t>
            </a:r>
          </a:p>
          <a:p>
            <a:pPr lvl="1">
              <a:buFont typeface="Courier New" panose="020B0604020202020204" pitchFamily="34" charset="0"/>
              <a:buChar char="o"/>
            </a:pPr>
            <a:endParaRPr lang="en-US" sz="1200" dirty="0">
              <a:solidFill>
                <a:schemeClr val="tx1"/>
              </a:solidFill>
              <a:latin typeface="Verdana" panose="020B0604030504040204" pitchFamily="34" charset="0"/>
              <a:ea typeface="Verdana" panose="020B0604030504040204" pitchFamily="34" charset="0"/>
            </a:endParaRPr>
          </a:p>
          <a:p>
            <a:pPr lvl="1">
              <a:buFont typeface="Courier New" panose="020B0604020202020204" pitchFamily="34" charset="0"/>
              <a:buChar char="o"/>
            </a:pPr>
            <a:r>
              <a:rPr lang="en-US" sz="1200" dirty="0">
                <a:solidFill>
                  <a:schemeClr val="tx1"/>
                </a:solidFill>
                <a:latin typeface="Verdana" panose="020B0604030504040204" pitchFamily="34" charset="0"/>
                <a:ea typeface="Verdana" panose="020B0604030504040204" pitchFamily="34" charset="0"/>
              </a:rPr>
              <a:t>The number and percentage of local FCSS programs that have completed a </a:t>
            </a:r>
            <a:r>
              <a:rPr lang="en-US" sz="1200" b="1" dirty="0">
                <a:solidFill>
                  <a:schemeClr val="tx1"/>
                </a:solidFill>
                <a:latin typeface="Verdana" panose="020B0604030504040204" pitchFamily="34" charset="0"/>
                <a:ea typeface="Verdana" panose="020B0604030504040204" pitchFamily="34" charset="0"/>
              </a:rPr>
              <a:t>community needs assessment </a:t>
            </a:r>
            <a:r>
              <a:rPr lang="en-US" sz="1200" dirty="0">
                <a:solidFill>
                  <a:schemeClr val="tx1"/>
                </a:solidFill>
                <a:latin typeface="Verdana" panose="020B0604030504040204" pitchFamily="34" charset="0"/>
                <a:ea typeface="Verdana" panose="020B0604030504040204" pitchFamily="34" charset="0"/>
              </a:rPr>
              <a:t>to inform their services. This is just simply a yes/no metric indicating if you have completed a community needs assessment, and if yes, what year it was completed in.</a:t>
            </a:r>
            <a:endParaRPr lang="en-US" dirty="0">
              <a:solidFill>
                <a:schemeClr val="tx1"/>
              </a:solidFill>
              <a:latin typeface="Aptos" panose="020B0004020202020204" pitchFamily="34" charset="0"/>
              <a:ea typeface="Batang" panose="02030600000101010101" pitchFamily="18" charset="-127"/>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94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30067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sz="1200" dirty="0">
                <a:latin typeface="Verdana" panose="020B0604030504040204" pitchFamily="34" charset="0"/>
                <a:ea typeface="Verdana" panose="020B0604030504040204" pitchFamily="34" charset="0"/>
              </a:rPr>
              <a:t>When chatting about the numbers and counts you will be keeping track of for annual reporting, this will include 5 Key Performance Measures, including: </a:t>
            </a:r>
          </a:p>
          <a:p>
            <a:pPr>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lvl="1">
              <a:buFont typeface="Arial" panose="020B0604020202020204" pitchFamily="34" charset="0"/>
              <a:buChar char="•"/>
            </a:pPr>
            <a:r>
              <a:rPr lang="en-CA" sz="1200" dirty="0">
                <a:latin typeface="Verdana" panose="020B0604030504040204" pitchFamily="34" charset="0"/>
                <a:ea typeface="Verdana" panose="020B0604030504040204" pitchFamily="34" charset="0"/>
              </a:rPr>
              <a:t>The number of times Albertans participated in local FCSS programming (which will be measured through the count of participant interactions (programs) or attendees (events)) </a:t>
            </a:r>
          </a:p>
          <a:p>
            <a:pPr lvl="1">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lvl="1">
              <a:buFont typeface="Arial" panose="020B0604020202020204" pitchFamily="34" charset="0"/>
              <a:buChar char="•"/>
            </a:pPr>
            <a:r>
              <a:rPr lang="en-CA" sz="1200" dirty="0">
                <a:latin typeface="Verdana" panose="020B0604030504040204" pitchFamily="34" charset="0"/>
                <a:ea typeface="Verdana" panose="020B0604030504040204" pitchFamily="34" charset="0"/>
              </a:rPr>
              <a:t>The number of referral services provided by local FCSS programs (which will be measured through referral interactions) </a:t>
            </a:r>
          </a:p>
          <a:p>
            <a:pPr lvl="1">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lvl="1">
              <a:buFont typeface="Arial" panose="020B0604020202020204" pitchFamily="34" charset="0"/>
              <a:buChar char="•"/>
            </a:pPr>
            <a:r>
              <a:rPr lang="en-CA" sz="1200" dirty="0">
                <a:latin typeface="Verdana" panose="020B0604030504040204" pitchFamily="34" charset="0"/>
                <a:ea typeface="Verdana" panose="020B0604030504040204" pitchFamily="34" charset="0"/>
              </a:rPr>
              <a:t>The number of community partnerships local FCSS programs have with other local FCSS programs, agencies, businesses, and/or programs (measured through the count of partnerships) </a:t>
            </a:r>
          </a:p>
          <a:p>
            <a:pPr lvl="1">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lvl="1">
              <a:buFont typeface="Arial" panose="020B0604020202020204" pitchFamily="34" charset="0"/>
              <a:buChar char="•"/>
            </a:pPr>
            <a:r>
              <a:rPr lang="en-CA" sz="1200" dirty="0">
                <a:latin typeface="Verdana" panose="020B0604030504040204" pitchFamily="34" charset="0"/>
                <a:ea typeface="Verdana" panose="020B0604030504040204" pitchFamily="34" charset="0"/>
              </a:rPr>
              <a:t>Number of volunteers who supported FCSS programs (measured through count of unique volunteers), and </a:t>
            </a:r>
          </a:p>
          <a:p>
            <a:pPr lvl="1">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lvl="1">
              <a:buFont typeface="Arial" panose="020B0604020202020204" pitchFamily="34" charset="0"/>
              <a:buChar char="•"/>
            </a:pPr>
            <a:r>
              <a:rPr lang="en-CA" sz="1200" dirty="0">
                <a:latin typeface="Verdana" panose="020B0604030504040204" pitchFamily="34" charset="0"/>
                <a:ea typeface="Verdana" panose="020B0604030504040204" pitchFamily="34" charset="0"/>
              </a:rPr>
              <a:t>Number of volunteer hours reported by local FCSS programs (the count of volunteer hours)</a:t>
            </a:r>
            <a:endParaRPr lang="en-CA" sz="1200" dirty="0">
              <a:latin typeface="Georgia" panose="02040502050405020303" pitchFamily="18"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95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34334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sz="1200" dirty="0">
                <a:latin typeface="Verdana" panose="020B0604030504040204" pitchFamily="34" charset="0"/>
                <a:ea typeface="Verdana" panose="020B0604030504040204" pitchFamily="34" charset="0"/>
              </a:rPr>
              <a:t>Finally, turning to survey based Key Performance Measures that are measured through survey-based means, including: </a:t>
            </a:r>
            <a:r>
              <a:rPr lang="en-US" sz="1200" dirty="0">
                <a:latin typeface="Verdana" panose="020B0604030504040204" pitchFamily="34" charset="0"/>
                <a:ea typeface="Verdana" panose="020B0604030504040204" pitchFamily="34" charset="0"/>
              </a:rPr>
              <a:t> </a:t>
            </a:r>
          </a:p>
          <a:p>
            <a:pPr>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lvl="1">
              <a:buFont typeface="Arial" panose="020B0604020202020204" pitchFamily="34" charset="0"/>
              <a:buChar char="•"/>
            </a:pPr>
            <a:r>
              <a:rPr lang="en-CA" sz="1200" dirty="0">
                <a:latin typeface="Verdana" panose="020B0604030504040204" pitchFamily="34" charset="0"/>
                <a:ea typeface="Verdana" panose="020B0604030504040204" pitchFamily="34" charset="0"/>
              </a:rPr>
              <a:t>The percentage of participants who reported </a:t>
            </a:r>
            <a:r>
              <a:rPr lang="en-CA" sz="1200" b="1" dirty="0">
                <a:latin typeface="Verdana" panose="020B0604030504040204" pitchFamily="34" charset="0"/>
                <a:ea typeface="Verdana" panose="020B0604030504040204" pitchFamily="34" charset="0"/>
              </a:rPr>
              <a:t>positive change </a:t>
            </a:r>
            <a:r>
              <a:rPr lang="en-CA" sz="1200" dirty="0">
                <a:latin typeface="Verdana" panose="020B0604030504040204" pitchFamily="34" charset="0"/>
                <a:ea typeface="Verdana" panose="020B0604030504040204" pitchFamily="34" charset="0"/>
              </a:rPr>
              <a:t>on measures associated with prevention strategies after participating in local FCSS programming </a:t>
            </a:r>
            <a:r>
              <a:rPr lang="en-US" sz="1200" dirty="0">
                <a:latin typeface="Verdana" panose="020B0604030504040204" pitchFamily="34" charset="0"/>
                <a:ea typeface="Verdana" panose="020B0604030504040204" pitchFamily="34" charset="0"/>
              </a:rPr>
              <a:t> </a:t>
            </a:r>
          </a:p>
          <a:p>
            <a:pPr lvl="1">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lvl="1">
              <a:buFont typeface="Arial" panose="020B0604020202020204" pitchFamily="34" charset="0"/>
              <a:buChar char="•"/>
            </a:pPr>
            <a:r>
              <a:rPr lang="en-CA" sz="1200" dirty="0">
                <a:latin typeface="Verdana" panose="020B0604030504040204" pitchFamily="34" charset="0"/>
                <a:ea typeface="Verdana" panose="020B0604030504040204" pitchFamily="34" charset="0"/>
              </a:rPr>
              <a:t>The percentage of FCSS participants who expressed </a:t>
            </a:r>
            <a:r>
              <a:rPr lang="en-CA" sz="1200" b="1" dirty="0">
                <a:latin typeface="Verdana" panose="020B0604030504040204" pitchFamily="34" charset="0"/>
                <a:ea typeface="Verdana" panose="020B0604030504040204" pitchFamily="34" charset="0"/>
              </a:rPr>
              <a:t>satisfaction</a:t>
            </a:r>
            <a:r>
              <a:rPr lang="en-CA" sz="1200" dirty="0">
                <a:latin typeface="Verdana" panose="020B0604030504040204" pitchFamily="34" charset="0"/>
                <a:ea typeface="Verdana" panose="020B0604030504040204" pitchFamily="34" charset="0"/>
              </a:rPr>
              <a:t> with FCSS programs/services, and </a:t>
            </a:r>
            <a:r>
              <a:rPr lang="en-US" sz="1200" dirty="0">
                <a:latin typeface="Verdana" panose="020B0604030504040204" pitchFamily="34" charset="0"/>
                <a:ea typeface="Verdana" panose="020B0604030504040204" pitchFamily="34" charset="0"/>
              </a:rPr>
              <a:t> </a:t>
            </a:r>
          </a:p>
          <a:p>
            <a:pPr lvl="1">
              <a:buFont typeface="Arial" panose="020B0604020202020204" pitchFamily="34" charset="0"/>
              <a:buChar char="•"/>
            </a:pPr>
            <a:endParaRPr lang="en-CA" sz="1200" dirty="0">
              <a:latin typeface="Verdana" panose="020B0604030504040204" pitchFamily="34" charset="0"/>
              <a:ea typeface="Verdana" panose="020B0604030504040204" pitchFamily="34" charset="0"/>
            </a:endParaRPr>
          </a:p>
          <a:p>
            <a:pPr lvl="1">
              <a:buFont typeface="Arial" panose="020B0604020202020204" pitchFamily="34" charset="0"/>
              <a:buChar char="•"/>
            </a:pPr>
            <a:r>
              <a:rPr lang="en-CA" sz="1200" dirty="0">
                <a:latin typeface="Verdana" panose="020B0604030504040204" pitchFamily="34" charset="0"/>
                <a:ea typeface="Verdana" panose="020B0604030504040204" pitchFamily="34" charset="0"/>
              </a:rPr>
              <a:t>The percentage of FCSS participants who report that FCSS programs/services were </a:t>
            </a:r>
            <a:r>
              <a:rPr lang="en-CA" sz="1200" b="1" dirty="0">
                <a:latin typeface="Verdana" panose="020B0604030504040204" pitchFamily="34" charset="0"/>
                <a:ea typeface="Verdana" panose="020B0604030504040204" pitchFamily="34" charset="0"/>
              </a:rPr>
              <a:t>easy to access</a:t>
            </a:r>
            <a:endParaRPr lang="en-CA" sz="1200" dirty="0">
              <a:latin typeface="Verdana" panose="020B0604030504040204" pitchFamily="34" charset="0"/>
              <a:ea typeface="Verdana" panose="020B0604030504040204" pitchFamily="34" charset="0"/>
            </a:endParaRPr>
          </a:p>
          <a:p>
            <a:pPr>
              <a:buFont typeface="Arial" panose="020B0604020202020204" pitchFamily="34" charset="0"/>
              <a:buChar char="•"/>
            </a:pPr>
            <a:endParaRPr lang="en-CA" sz="800" b="1" dirty="0">
              <a:latin typeface="Aptos"/>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96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01105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CD2B7-1710-751A-721C-E3F9624F89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588CD8-1E69-574B-F966-DCEB7484A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F5DDFB-0622-9EBD-82FB-101681D54296}"/>
              </a:ext>
            </a:extLst>
          </p:cNvPr>
          <p:cNvSpPr>
            <a:spLocks noGrp="1"/>
          </p:cNvSpPr>
          <p:nvPr>
            <p:ph type="body" idx="1"/>
          </p:nvPr>
        </p:nvSpPr>
        <p:spPr/>
        <p:txBody>
          <a:bodyPr/>
          <a:lstStyle/>
          <a:p>
            <a:pPr marL="171427" indent="-171427">
              <a:buChar char="•"/>
              <a:defRPr/>
            </a:pPr>
            <a:r>
              <a:rPr lang="en-US" sz="1200" dirty="0">
                <a:solidFill>
                  <a:schemeClr val="tx1"/>
                </a:solidFill>
                <a:latin typeface="Verdana" panose="020B0604030504040204" pitchFamily="34" charset="0"/>
                <a:ea typeface="Verdana" panose="020B0604030504040204" pitchFamily="34" charset="0"/>
              </a:rPr>
              <a:t>As mentioned, we have a total of 13 </a:t>
            </a:r>
            <a:r>
              <a:rPr lang="en-CA" sz="1200" dirty="0">
                <a:latin typeface="Verdana" panose="020B0604030504040204" pitchFamily="34" charset="0"/>
                <a:ea typeface="Verdana" panose="020B0604030504040204" pitchFamily="34" charset="0"/>
              </a:rPr>
              <a:t>Key Performance Measures</a:t>
            </a:r>
            <a:r>
              <a:rPr lang="en-US" sz="1200" dirty="0">
                <a:solidFill>
                  <a:schemeClr val="tx1"/>
                </a:solidFill>
                <a:latin typeface="Verdana" panose="020B0604030504040204" pitchFamily="34" charset="0"/>
                <a:ea typeface="Verdana" panose="020B0604030504040204" pitchFamily="34" charset="0"/>
              </a:rPr>
              <a:t>, 11 of which FCSS programs will be responsible for reporting on.</a:t>
            </a:r>
          </a:p>
          <a:p>
            <a:pPr marL="171427" indent="-171427">
              <a:buChar char="•"/>
              <a:defRPr/>
            </a:pPr>
            <a:endParaRPr lang="en-US" sz="1200" dirty="0">
              <a:latin typeface="Verdana" panose="020B0604030504040204" pitchFamily="34" charset="0"/>
              <a:ea typeface="Verdana" panose="020B0604030504040204" pitchFamily="34" charset="0"/>
            </a:endParaRPr>
          </a:p>
          <a:p>
            <a:pPr marL="171427" indent="-171427">
              <a:buChar char="•"/>
              <a:defRPr/>
            </a:pPr>
            <a:r>
              <a:rPr lang="en-US" sz="1200" dirty="0">
                <a:solidFill>
                  <a:schemeClr val="tx1"/>
                </a:solidFill>
                <a:latin typeface="Verdana" panose="020B0604030504040204" pitchFamily="34" charset="0"/>
                <a:ea typeface="Verdana" panose="020B0604030504040204" pitchFamily="34" charset="0"/>
              </a:rPr>
              <a:t>The other two </a:t>
            </a:r>
            <a:r>
              <a:rPr lang="en-CA" sz="1200" dirty="0">
                <a:latin typeface="Verdana" panose="020B0604030504040204" pitchFamily="34" charset="0"/>
                <a:ea typeface="Verdana" panose="020B0604030504040204" pitchFamily="34" charset="0"/>
              </a:rPr>
              <a:t>Key Performance Measures</a:t>
            </a:r>
            <a:r>
              <a:rPr lang="en-US" sz="1200" dirty="0">
                <a:solidFill>
                  <a:schemeClr val="tx1"/>
                </a:solidFill>
                <a:latin typeface="Verdana" panose="020B0604030504040204" pitchFamily="34" charset="0"/>
                <a:ea typeface="Verdana" panose="020B0604030504040204" pitchFamily="34" charset="0"/>
              </a:rPr>
              <a:t> will be reported on by the province.</a:t>
            </a:r>
          </a:p>
          <a:p>
            <a:pPr marL="171427" indent="-171427">
              <a:buChar char="•"/>
              <a:defRPr/>
            </a:pPr>
            <a:endParaRPr lang="en-US" sz="1200" dirty="0">
              <a:solidFill>
                <a:schemeClr val="tx1"/>
              </a:solidFill>
              <a:latin typeface="Verdana" panose="020B0604030504040204" pitchFamily="34" charset="0"/>
              <a:ea typeface="Verdana" panose="020B0604030504040204" pitchFamily="34" charset="0"/>
            </a:endParaRPr>
          </a:p>
          <a:p>
            <a:pPr marL="171427" indent="-171427">
              <a:buChar char="•"/>
              <a:defRPr/>
            </a:pPr>
            <a:r>
              <a:rPr lang="en-US" sz="1200" dirty="0">
                <a:solidFill>
                  <a:schemeClr val="tx1"/>
                </a:solidFill>
                <a:latin typeface="Verdana" panose="020B0604030504040204" pitchFamily="34" charset="0"/>
                <a:ea typeface="Verdana" panose="020B0604030504040204" pitchFamily="34" charset="0"/>
              </a:rPr>
              <a:t>Those </a:t>
            </a:r>
            <a:r>
              <a:rPr lang="en-CA" sz="1200" dirty="0">
                <a:latin typeface="Verdana" panose="020B0604030504040204" pitchFamily="34" charset="0"/>
                <a:ea typeface="Verdana" panose="020B0604030504040204" pitchFamily="34" charset="0"/>
              </a:rPr>
              <a:t>Key Performance Measures </a:t>
            </a:r>
            <a:r>
              <a:rPr lang="en-US" sz="1200" dirty="0">
                <a:solidFill>
                  <a:schemeClr val="tx1"/>
                </a:solidFill>
                <a:latin typeface="Verdana" panose="020B0604030504040204" pitchFamily="34" charset="0"/>
                <a:ea typeface="Verdana" panose="020B0604030504040204" pitchFamily="34" charset="0"/>
              </a:rPr>
              <a:t>are focused on tracking the total economic contribution of volunteers and some key provincial indicators that align with our prevention priorities.</a:t>
            </a:r>
            <a:endParaRPr lang="en-US" sz="1200" dirty="0">
              <a:latin typeface="Verdana" panose="020B0604030504040204" pitchFamily="34" charset="0"/>
              <a:ea typeface="Verdana" panose="020B0604030504040204" pitchFamily="34" charset="0"/>
            </a:endParaRPr>
          </a:p>
          <a:p>
            <a:pPr>
              <a:defRPr/>
            </a:pPr>
            <a:endParaRPr lang="en-US" dirty="0">
              <a:solidFill>
                <a:schemeClr val="tx1"/>
              </a:solidFill>
              <a:latin typeface="Aptos" panose="020B0004020202020204" pitchFamily="34" charset="0"/>
              <a:ea typeface="Batang" panose="02030600000101010101" pitchFamily="18" charset="-127"/>
            </a:endParaRPr>
          </a:p>
        </p:txBody>
      </p:sp>
      <p:sp>
        <p:nvSpPr>
          <p:cNvPr id="4" name="Slide Number Placeholder 3">
            <a:extLst>
              <a:ext uri="{FF2B5EF4-FFF2-40B4-BE49-F238E27FC236}">
                <a16:creationId xmlns:a16="http://schemas.microsoft.com/office/drawing/2014/main" id="{C9A1BA9F-A418-607B-5A5B-635B67F50CA0}"/>
              </a:ext>
            </a:extLst>
          </p:cNvPr>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97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62900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B2595-55D6-D52A-5224-48E59C193F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7065FC-8997-5614-D241-16ACCD5F32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193F53-CE1B-4820-C813-E6E548BCCC17}"/>
              </a:ext>
            </a:extLst>
          </p:cNvPr>
          <p:cNvSpPr>
            <a:spLocks noGrp="1"/>
          </p:cNvSpPr>
          <p:nvPr>
            <p:ph type="body" idx="1"/>
          </p:nvPr>
        </p:nvSpPr>
        <p:spPr/>
        <p:txBody>
          <a:bodyPr/>
          <a:lstStyle/>
          <a:p>
            <a:pPr marL="457138" indent="-228569" defTabSz="914276">
              <a:buFont typeface="Arial" panose="020B0604020202020204" pitchFamily="34" charset="0"/>
              <a:buChar char="•"/>
              <a:defRPr/>
            </a:pPr>
            <a:r>
              <a:rPr lang="en-CA" sz="1200" kern="100" dirty="0">
                <a:latin typeface="Verdana" panose="020B0604030504040204" pitchFamily="34" charset="0"/>
                <a:ea typeface="Verdana" panose="020B0604030504040204" pitchFamily="34" charset="0"/>
                <a:cs typeface="Calibri" panose="020F0502020204030204" pitchFamily="34" charset="0"/>
              </a:rPr>
              <a:t>Here, we will outline the various components that FCSS programs be required to include, as well as those that will not be required, in the annual reporting.</a:t>
            </a:r>
          </a:p>
          <a:p>
            <a:pPr marL="457138" indent="-228569" defTabSz="914276">
              <a:buFont typeface="Arial" panose="020B0604020202020204" pitchFamily="34" charset="0"/>
              <a:buChar char="•"/>
              <a:defRPr/>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457138" indent="-228569" defTabSz="914276">
              <a:buFont typeface="Arial" panose="020B0604020202020204" pitchFamily="34" charset="0"/>
              <a:buChar char="•"/>
              <a:defRPr/>
            </a:pPr>
            <a:r>
              <a:rPr lang="en-CA" sz="1200" kern="100" dirty="0">
                <a:latin typeface="Verdana" panose="020B0604030504040204" pitchFamily="34" charset="0"/>
                <a:ea typeface="Verdana" panose="020B0604030504040204" pitchFamily="34" charset="0"/>
                <a:cs typeface="Calibri" panose="020F0502020204030204" pitchFamily="34" charset="0"/>
              </a:rPr>
              <a:t>We want to highlight that reporting will be organized into approximately five sections, as detailed on this slide.</a:t>
            </a:r>
          </a:p>
          <a:p>
            <a:pPr marL="457138" indent="-228569" defTabSz="914276">
              <a:buFont typeface="Arial" panose="020B0604020202020204" pitchFamily="34" charset="0"/>
              <a:buChar char="•"/>
              <a:defRPr/>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457138" indent="-228569" defTabSz="914276">
              <a:buFont typeface="Arial" panose="020B0604020202020204" pitchFamily="34" charset="0"/>
              <a:buChar char="•"/>
              <a:defRPr/>
            </a:pPr>
            <a:r>
              <a:rPr lang="en-CA" sz="1200" kern="100" dirty="0">
                <a:latin typeface="Verdana" panose="020B0604030504040204" pitchFamily="34" charset="0"/>
                <a:ea typeface="Verdana" panose="020B0604030504040204" pitchFamily="34" charset="0"/>
                <a:cs typeface="Calibri" panose="020F0502020204030204" pitchFamily="34" charset="0"/>
              </a:rPr>
              <a:t>And… this chart is also detailed on </a:t>
            </a:r>
            <a:r>
              <a:rPr lang="en-CA" sz="1200" b="1" kern="100" dirty="0">
                <a:latin typeface="Verdana" panose="020B0604030504040204" pitchFamily="34" charset="0"/>
                <a:ea typeface="Verdana" panose="020B0604030504040204" pitchFamily="34" charset="0"/>
                <a:cs typeface="Calibri" panose="020F0502020204030204" pitchFamily="34" charset="0"/>
              </a:rPr>
              <a:t>page 29</a:t>
            </a:r>
            <a:r>
              <a:rPr lang="en-CA" sz="1200" b="0" kern="100" dirty="0">
                <a:latin typeface="Verdana" panose="020B0604030504040204" pitchFamily="34" charset="0"/>
                <a:ea typeface="Verdana" panose="020B0604030504040204" pitchFamily="34" charset="0"/>
                <a:cs typeface="Calibri" panose="020F0502020204030204" pitchFamily="34" charset="0"/>
              </a:rPr>
              <a:t> of your training package.</a:t>
            </a:r>
            <a:endParaRPr lang="en-CA" sz="1200" b="1" kern="100" dirty="0">
              <a:latin typeface="Verdana" panose="020B0604030504040204" pitchFamily="34" charset="0"/>
              <a:ea typeface="Verdana" panose="020B0604030504040204" pitchFamily="34" charset="0"/>
              <a:cs typeface="Calibri" panose="020F0502020204030204" pitchFamily="34" charset="0"/>
            </a:endParaRPr>
          </a:p>
          <a:p>
            <a:pPr marL="457138" indent="-228569" defTabSz="914276">
              <a:buFont typeface="Arial" panose="020B0604020202020204" pitchFamily="34" charset="0"/>
              <a:buChar char="•"/>
              <a:defRPr/>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457138" indent="-228569" defTabSz="914276">
              <a:buFont typeface="Arial" panose="020B0604020202020204" pitchFamily="34" charset="0"/>
              <a:buChar char="•"/>
              <a:defRPr/>
            </a:pPr>
            <a:r>
              <a:rPr lang="en-CA" sz="1200" kern="100" dirty="0">
                <a:latin typeface="Verdana" panose="020B0604030504040204" pitchFamily="34" charset="0"/>
                <a:ea typeface="Verdana" panose="020B0604030504040204" pitchFamily="34" charset="0"/>
                <a:cs typeface="Calibri" panose="020F0502020204030204" pitchFamily="34" charset="0"/>
              </a:rPr>
              <a:t>The first section is the general information that you need to report on. Things like: </a:t>
            </a:r>
          </a:p>
          <a:p>
            <a:pPr marL="457138" indent="-228569" defTabSz="914276">
              <a:buFont typeface="Arial" panose="020B0604020202020204" pitchFamily="34" charset="0"/>
              <a:buChar char="•"/>
              <a:defRPr/>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914338" lvl="1" indent="-228569" defTabSz="914276">
              <a:buFont typeface="Arial" panose="020B0604020202020204" pitchFamily="34" charset="0"/>
              <a:buChar char="•"/>
              <a:defRPr/>
            </a:pPr>
            <a:r>
              <a:rPr lang="en-CA" sz="1200" kern="100" dirty="0">
                <a:latin typeface="Verdana" panose="020B0604030504040204" pitchFamily="34" charset="0"/>
                <a:ea typeface="Verdana" panose="020B0604030504040204" pitchFamily="34" charset="0"/>
                <a:cs typeface="Calibri" panose="020F0502020204030204" pitchFamily="34" charset="0"/>
              </a:rPr>
              <a:t>Financial information </a:t>
            </a:r>
          </a:p>
          <a:p>
            <a:pPr marL="914338" lvl="1" indent="-228569" defTabSz="914276">
              <a:buFont typeface="Arial" panose="020B0604020202020204" pitchFamily="34" charset="0"/>
              <a:buChar char="•"/>
              <a:defRPr/>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914338" lvl="1" indent="-228569" defTabSz="914276">
              <a:buFont typeface="Arial" panose="020B0604020202020204" pitchFamily="34" charset="0"/>
              <a:buChar char="•"/>
              <a:defRPr/>
            </a:pPr>
            <a:r>
              <a:rPr lang="en-CA" sz="1200" kern="100" dirty="0">
                <a:latin typeface="Verdana" panose="020B0604030504040204" pitchFamily="34" charset="0"/>
                <a:ea typeface="Verdana" panose="020B0604030504040204" pitchFamily="34" charset="0"/>
                <a:cs typeface="Calibri" panose="020F0502020204030204" pitchFamily="34" charset="0"/>
              </a:rPr>
              <a:t>Overview of number of partnerships </a:t>
            </a:r>
          </a:p>
          <a:p>
            <a:pPr marL="914338" lvl="1" indent="-228569" defTabSz="914276">
              <a:buFont typeface="Arial" panose="020B0604020202020204" pitchFamily="34" charset="0"/>
              <a:buChar char="•"/>
              <a:defRPr/>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914338" lvl="1" indent="-228569" defTabSz="914276">
              <a:buFont typeface="Arial" panose="020B0604020202020204" pitchFamily="34" charset="0"/>
              <a:buChar char="•"/>
              <a:defRPr/>
            </a:pPr>
            <a:r>
              <a:rPr lang="en-CA" sz="1200" kern="100" dirty="0">
                <a:latin typeface="Verdana" panose="020B0604030504040204" pitchFamily="34" charset="0"/>
                <a:ea typeface="Verdana" panose="020B0604030504040204" pitchFamily="34" charset="0"/>
                <a:cs typeface="Calibri" panose="020F0502020204030204" pitchFamily="34" charset="0"/>
              </a:rPr>
              <a:t>Overview of all your different activity types</a:t>
            </a:r>
          </a:p>
          <a:p>
            <a:pPr marL="914338" lvl="1" indent="-228569" defTabSz="914276">
              <a:buFont typeface="Arial" panose="020B0604020202020204" pitchFamily="34" charset="0"/>
              <a:buChar char="•"/>
              <a:defRPr/>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914338" lvl="1" indent="-228569" defTabSz="914276">
              <a:buFont typeface="Arial" panose="020B0604020202020204" pitchFamily="34" charset="0"/>
              <a:buChar char="•"/>
              <a:defRPr/>
            </a:pPr>
            <a:r>
              <a:rPr lang="en-CA" sz="1200" kern="100" dirty="0">
                <a:latin typeface="Verdana" panose="020B0604030504040204" pitchFamily="34" charset="0"/>
                <a:ea typeface="Verdana" panose="020B0604030504040204" pitchFamily="34" charset="0"/>
                <a:cs typeface="Calibri" panose="020F0502020204030204" pitchFamily="34" charset="0"/>
              </a:rPr>
              <a:t>Number of volunteers and volunteer hours, and</a:t>
            </a:r>
          </a:p>
          <a:p>
            <a:pPr marL="914338" lvl="1" indent="-228569" defTabSz="914276">
              <a:buFont typeface="Arial" panose="020B0604020202020204" pitchFamily="34" charset="0"/>
              <a:buChar char="•"/>
              <a:defRPr/>
            </a:pPr>
            <a:endParaRPr lang="en-CA" sz="1200" kern="100" dirty="0">
              <a:latin typeface="Verdana" panose="020B0604030504040204" pitchFamily="34" charset="0"/>
              <a:ea typeface="Verdana" panose="020B0604030504040204" pitchFamily="34" charset="0"/>
              <a:cs typeface="Calibri" panose="020F0502020204030204" pitchFamily="34" charset="0"/>
            </a:endParaRPr>
          </a:p>
          <a:p>
            <a:pPr marL="914338" lvl="1" indent="-228569" defTabSz="914276">
              <a:buFont typeface="Arial" panose="020B0604020202020204" pitchFamily="34" charset="0"/>
              <a:buChar char="•"/>
              <a:defRPr/>
            </a:pPr>
            <a:r>
              <a:rPr lang="en-CA" sz="1200" kern="100" dirty="0">
                <a:latin typeface="Verdana" panose="020B0604030504040204" pitchFamily="34" charset="0"/>
                <a:ea typeface="Verdana" panose="020B0604030504040204" pitchFamily="34" charset="0"/>
                <a:cs typeface="Calibri" panose="020F0502020204030204" pitchFamily="34" charset="0"/>
              </a:rPr>
              <a:t>Reporting related to whether a needs assessment has been completed (E.g., yes/no).</a:t>
            </a:r>
          </a:p>
        </p:txBody>
      </p:sp>
      <p:sp>
        <p:nvSpPr>
          <p:cNvPr id="4" name="Slide Number Placeholder 3">
            <a:extLst>
              <a:ext uri="{FF2B5EF4-FFF2-40B4-BE49-F238E27FC236}">
                <a16:creationId xmlns:a16="http://schemas.microsoft.com/office/drawing/2014/main" id="{985A86C2-AF8B-21F2-9116-61B1007D5FF5}"/>
              </a:ext>
            </a:extLst>
          </p:cNvPr>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98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28967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793A4-545D-D4A7-3036-3E878A8DA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6931F5-E1C4-5AA2-529A-E6820EDEF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1879B2-2138-D04E-BBDA-1DE1F48D7A10}"/>
              </a:ext>
            </a:extLst>
          </p:cNvPr>
          <p:cNvSpPr>
            <a:spLocks noGrp="1"/>
          </p:cNvSpPr>
          <p:nvPr>
            <p:ph type="body" idx="1"/>
          </p:nvPr>
        </p:nvSpPr>
        <p:spPr/>
        <p:txBody>
          <a:bodyPr/>
          <a:lstStyle/>
          <a:p>
            <a:pPr marL="457138" indent="-228569" defTabSz="914276">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This slide breaks down the different categories of activities and what you will need to report on for each category. </a:t>
            </a:r>
          </a:p>
          <a:p>
            <a:pPr marL="457138" indent="-228569" defTabSz="914276">
              <a:buFont typeface="Arial" panose="020B0604020202020204" pitchFamily="34" charset="0"/>
              <a:buChar char="•"/>
              <a:defRPr/>
            </a:pPr>
            <a:endParaRPr lang="en-US" sz="1200" dirty="0">
              <a:latin typeface="Verdana" panose="020B0604030504040204" pitchFamily="34" charset="0"/>
              <a:ea typeface="Verdana" panose="020B0604030504040204" pitchFamily="34" charset="0"/>
            </a:endParaRPr>
          </a:p>
          <a:p>
            <a:pPr marL="457138" indent="-228569" defTabSz="914276">
              <a:buFont typeface="Arial" panose="020B0604020202020204" pitchFamily="34" charset="0"/>
              <a:buChar char="•"/>
              <a:defRPr/>
            </a:pPr>
            <a:r>
              <a:rPr lang="en-US" sz="1200" dirty="0">
                <a:latin typeface="Verdana" panose="020B0604030504040204" pitchFamily="34" charset="0"/>
                <a:ea typeface="Verdana" panose="020B0604030504040204" pitchFamily="34" charset="0"/>
              </a:rPr>
              <a:t>We will highlight that you will need to outline how much funding is allocated per activity. </a:t>
            </a:r>
          </a:p>
        </p:txBody>
      </p:sp>
      <p:sp>
        <p:nvSpPr>
          <p:cNvPr id="4" name="Slide Number Placeholder 3">
            <a:extLst>
              <a:ext uri="{FF2B5EF4-FFF2-40B4-BE49-F238E27FC236}">
                <a16:creationId xmlns:a16="http://schemas.microsoft.com/office/drawing/2014/main" id="{B99B996B-165C-696C-FFD2-495FFB667C2D}"/>
              </a:ext>
            </a:extLst>
          </p:cNvPr>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99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073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 slide 1">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2"/>
          <p:cNvSpPr txBox="1">
            <a:spLocks noGrp="1"/>
          </p:cNvSpPr>
          <p:nvPr>
            <p:ph type="subTitle" idx="1"/>
          </p:nvPr>
        </p:nvSpPr>
        <p:spPr>
          <a:xfrm>
            <a:off x="483446" y="2839334"/>
            <a:ext cx="8355754" cy="45249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345DAE"/>
              </a:buClr>
              <a:buSzPts val="2400"/>
              <a:buNone/>
              <a:defRPr sz="2400">
                <a:solidFill>
                  <a:srgbClr val="345DAE"/>
                </a:solidFill>
              </a:defRPr>
            </a:lvl1pPr>
            <a:lvl2pPr marR="0" lvl="1" algn="l">
              <a:lnSpc>
                <a:spcPct val="100000"/>
              </a:lnSpc>
              <a:spcBef>
                <a:spcPts val="0"/>
              </a:spcBef>
              <a:spcAft>
                <a:spcPts val="0"/>
              </a:spcAft>
              <a:buClr>
                <a:schemeClr val="lt1"/>
              </a:buClr>
              <a:buSzPts val="1400"/>
              <a:buFont typeface="Arial"/>
              <a:buNone/>
              <a:defRPr sz="1400">
                <a:solidFill>
                  <a:schemeClr val="lt1"/>
                </a:solidFill>
              </a:defRPr>
            </a:lvl2pPr>
            <a:lvl3pPr lvl="2" algn="ctr">
              <a:spcBef>
                <a:spcPts val="360"/>
              </a:spcBef>
              <a:spcAft>
                <a:spcPts val="0"/>
              </a:spcAft>
              <a:buClr>
                <a:srgbClr val="8E9193"/>
              </a:buClr>
              <a:buSzPts val="1800"/>
              <a:buNone/>
              <a:defRPr>
                <a:solidFill>
                  <a:srgbClr val="8E9193"/>
                </a:solidFill>
              </a:defRPr>
            </a:lvl3pPr>
            <a:lvl4pPr lvl="3" algn="ctr">
              <a:spcBef>
                <a:spcPts val="360"/>
              </a:spcBef>
              <a:spcAft>
                <a:spcPts val="0"/>
              </a:spcAft>
              <a:buClr>
                <a:srgbClr val="8E9193"/>
              </a:buClr>
              <a:buSzPts val="1800"/>
              <a:buNone/>
              <a:defRPr>
                <a:solidFill>
                  <a:srgbClr val="8E9193"/>
                </a:solidFill>
              </a:defRPr>
            </a:lvl4pPr>
            <a:lvl5pPr lvl="4" algn="ctr">
              <a:spcBef>
                <a:spcPts val="360"/>
              </a:spcBef>
              <a:spcAft>
                <a:spcPts val="0"/>
              </a:spcAft>
              <a:buClr>
                <a:srgbClr val="8E9193"/>
              </a:buClr>
              <a:buSzPts val="18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5" name="Google Shape;15;p2"/>
          <p:cNvSpPr txBox="1">
            <a:spLocks noGrp="1"/>
          </p:cNvSpPr>
          <p:nvPr>
            <p:ph type="body" idx="2"/>
          </p:nvPr>
        </p:nvSpPr>
        <p:spPr>
          <a:xfrm>
            <a:off x="483446" y="3186286"/>
            <a:ext cx="8355754" cy="6096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rgbClr val="65B2E8"/>
              </a:buClr>
              <a:buSzPts val="1400"/>
              <a:buNone/>
              <a:defRPr sz="1400">
                <a:solidFill>
                  <a:srgbClr val="65B2E8"/>
                </a:solidFill>
              </a:defRPr>
            </a:lvl1pPr>
            <a:lvl2pPr marL="914400" lvl="1" indent="-228600" algn="l">
              <a:spcBef>
                <a:spcPts val="280"/>
              </a:spcBef>
              <a:spcAft>
                <a:spcPts val="0"/>
              </a:spcAft>
              <a:buClr>
                <a:schemeClr val="lt1"/>
              </a:buClr>
              <a:buSzPts val="1400"/>
              <a:buNone/>
              <a:defRPr sz="1400">
                <a:solidFill>
                  <a:schemeClr val="lt1"/>
                </a:solidFill>
              </a:defRPr>
            </a:lvl2pPr>
            <a:lvl3pPr marL="1371600" lvl="2" indent="-342900" algn="l">
              <a:spcBef>
                <a:spcPts val="360"/>
              </a:spcBef>
              <a:spcAft>
                <a:spcPts val="0"/>
              </a:spcAft>
              <a:buClr>
                <a:srgbClr val="36424A"/>
              </a:buClr>
              <a:buSzPts val="1800"/>
              <a:buChar char="•"/>
              <a:defRPr/>
            </a:lvl3pPr>
            <a:lvl4pPr marL="1828800" lvl="3" indent="-342900" algn="l">
              <a:spcBef>
                <a:spcPts val="360"/>
              </a:spcBef>
              <a:spcAft>
                <a:spcPts val="0"/>
              </a:spcAft>
              <a:buClr>
                <a:srgbClr val="36424A"/>
              </a:buClr>
              <a:buSzPts val="1800"/>
              <a:buChar char="–"/>
              <a:defRPr/>
            </a:lvl4pPr>
            <a:lvl5pPr marL="2286000" lvl="4" indent="-342900" algn="l">
              <a:spcBef>
                <a:spcPts val="360"/>
              </a:spcBef>
              <a:spcAft>
                <a:spcPts val="0"/>
              </a:spcAft>
              <a:buClr>
                <a:srgbClr val="36424A"/>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 name="Google Shape;16;p2"/>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4800">
                <a:solidFill>
                  <a:srgbClr val="31B0C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7" name="Google Shape;17;p2" descr="A picture containing text  Description automatically generated"/>
          <p:cNvPicPr preferRelativeResize="0"/>
          <p:nvPr/>
        </p:nvPicPr>
        <p:blipFill rotWithShape="1">
          <a:blip r:embed="rId3">
            <a:alphaModFix/>
          </a:blip>
          <a:srcRect/>
          <a:stretch/>
        </p:blipFill>
        <p:spPr>
          <a:xfrm>
            <a:off x="4499992" y="4452165"/>
            <a:ext cx="1454841" cy="406759"/>
          </a:xfrm>
          <a:prstGeom prst="rect">
            <a:avLst/>
          </a:prstGeom>
          <a:noFill/>
          <a:ln>
            <a:noFill/>
          </a:ln>
        </p:spPr>
      </p:pic>
      <p:pic>
        <p:nvPicPr>
          <p:cNvPr id="18" name="Google Shape;18;p2"/>
          <p:cNvPicPr preferRelativeResize="0"/>
          <p:nvPr/>
        </p:nvPicPr>
        <p:blipFill rotWithShape="1">
          <a:blip r:embed="rId4">
            <a:alphaModFix/>
          </a:blip>
          <a:srcRect/>
          <a:stretch/>
        </p:blipFill>
        <p:spPr>
          <a:xfrm>
            <a:off x="2358604" y="4369790"/>
            <a:ext cx="1557519" cy="437836"/>
          </a:xfrm>
          <a:prstGeom prst="rect">
            <a:avLst/>
          </a:prstGeom>
          <a:noFill/>
          <a:ln>
            <a:noFill/>
          </a:ln>
        </p:spPr>
      </p:pic>
      <p:pic>
        <p:nvPicPr>
          <p:cNvPr id="19" name="Google Shape;19;p2" descr="A picture containing text, tableware, plate, dishware  Description automatically generated"/>
          <p:cNvPicPr preferRelativeResize="0"/>
          <p:nvPr/>
        </p:nvPicPr>
        <p:blipFill rotWithShape="1">
          <a:blip r:embed="rId5">
            <a:alphaModFix/>
          </a:blip>
          <a:srcRect/>
          <a:stretch/>
        </p:blipFill>
        <p:spPr>
          <a:xfrm>
            <a:off x="589607" y="4296355"/>
            <a:ext cx="1127203" cy="554362"/>
          </a:xfrm>
          <a:prstGeom prst="rect">
            <a:avLst/>
          </a:prstGeom>
          <a:noFill/>
          <a:ln>
            <a:noFill/>
          </a:ln>
        </p:spPr>
      </p:pic>
      <p:sp>
        <p:nvSpPr>
          <p:cNvPr id="20" name="Google Shape;20;p2"/>
          <p:cNvSpPr/>
          <p:nvPr/>
        </p:nvSpPr>
        <p:spPr>
          <a:xfrm>
            <a:off x="472008" y="2699764"/>
            <a:ext cx="1496267" cy="7966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no title">
  <p:cSld name="Content with no title">
    <p:spTree>
      <p:nvGrpSpPr>
        <p:cNvPr id="1" name="Shape 103"/>
        <p:cNvGrpSpPr/>
        <p:nvPr/>
      </p:nvGrpSpPr>
      <p:grpSpPr>
        <a:xfrm>
          <a:off x="0" y="0"/>
          <a:ext cx="0" cy="0"/>
          <a:chOff x="0" y="0"/>
          <a:chExt cx="0" cy="0"/>
        </a:xfrm>
      </p:grpSpPr>
      <p:sp>
        <p:nvSpPr>
          <p:cNvPr id="104" name="Google Shape;104;p20"/>
          <p:cNvSpPr txBox="1">
            <a:spLocks noGrp="1"/>
          </p:cNvSpPr>
          <p:nvPr>
            <p:ph type="body" idx="1"/>
          </p:nvPr>
        </p:nvSpPr>
        <p:spPr>
          <a:xfrm>
            <a:off x="457200" y="438150"/>
            <a:ext cx="8229600" cy="402907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a:solidFill>
                  <a:schemeClr val="dk1"/>
                </a:solidFill>
              </a:defRPr>
            </a:lvl1pPr>
            <a:lvl2pPr marL="914400" lvl="1" indent="-355600" algn="l">
              <a:spcBef>
                <a:spcPts val="400"/>
              </a:spcBef>
              <a:spcAft>
                <a:spcPts val="0"/>
              </a:spcAft>
              <a:buClr>
                <a:schemeClr val="dk1"/>
              </a:buClr>
              <a:buSzPts val="2000"/>
              <a:buChar char="–"/>
              <a:defRPr>
                <a:solidFill>
                  <a:schemeClr val="dk1"/>
                </a:solidFill>
              </a:defRPr>
            </a:lvl2pPr>
            <a:lvl3pPr marL="1371600" lvl="2" indent="-317500" algn="l">
              <a:spcBef>
                <a:spcPts val="280"/>
              </a:spcBef>
              <a:spcAft>
                <a:spcPts val="0"/>
              </a:spcAft>
              <a:buClr>
                <a:schemeClr val="dk1"/>
              </a:buClr>
              <a:buSzPts val="1400"/>
              <a:buChar char="•"/>
              <a:defRPr>
                <a:solidFill>
                  <a:schemeClr val="dk1"/>
                </a:solidFill>
              </a:defRPr>
            </a:lvl3pPr>
            <a:lvl4pPr marL="1828800" lvl="3" indent="-317500" algn="l">
              <a:spcBef>
                <a:spcPts val="280"/>
              </a:spcBef>
              <a:spcAft>
                <a:spcPts val="0"/>
              </a:spcAft>
              <a:buClr>
                <a:schemeClr val="dk1"/>
              </a:buClr>
              <a:buSzPts val="1400"/>
              <a:buChar char="–"/>
              <a:defRPr>
                <a:solidFill>
                  <a:schemeClr val="dk1"/>
                </a:solidFill>
              </a:defRPr>
            </a:lvl4pPr>
            <a:lvl5pPr marL="2286000" lvl="4" indent="-317500" algn="l">
              <a:spcBef>
                <a:spcPts val="280"/>
              </a:spcBef>
              <a:spcAft>
                <a:spcPts val="0"/>
              </a:spcAft>
              <a:buClr>
                <a:schemeClr val="dk1"/>
              </a:buClr>
              <a:buSzPts val="140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5" name="Google Shape;105;p20"/>
          <p:cNvSpPr txBox="1">
            <a:spLocks noGrp="1"/>
          </p:cNvSpPr>
          <p:nvPr>
            <p:ph type="sldNum" idx="12"/>
          </p:nvPr>
        </p:nvSpPr>
        <p:spPr>
          <a:xfrm>
            <a:off x="107504" y="4731990"/>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5F6A72"/>
                </a:solidFill>
                <a:latin typeface="Arial"/>
                <a:ea typeface="Arial"/>
                <a:cs typeface="Arial"/>
                <a:sym typeface="Arial"/>
              </a:defRPr>
            </a:lvl1pPr>
            <a:lvl2pPr marL="0" lvl="1" indent="0" algn="l">
              <a:spcBef>
                <a:spcPts val="0"/>
              </a:spcBef>
              <a:spcAft>
                <a:spcPts val="0"/>
              </a:spcAft>
              <a:buNone/>
              <a:defRPr sz="1300">
                <a:solidFill>
                  <a:srgbClr val="5F6A72"/>
                </a:solidFill>
                <a:latin typeface="Arial"/>
                <a:ea typeface="Arial"/>
                <a:cs typeface="Arial"/>
                <a:sym typeface="Arial"/>
              </a:defRPr>
            </a:lvl2pPr>
            <a:lvl3pPr marL="0" lvl="2" indent="0" algn="l">
              <a:spcBef>
                <a:spcPts val="0"/>
              </a:spcBef>
              <a:spcAft>
                <a:spcPts val="0"/>
              </a:spcAft>
              <a:buNone/>
              <a:defRPr sz="1300">
                <a:solidFill>
                  <a:srgbClr val="5F6A72"/>
                </a:solidFill>
                <a:latin typeface="Arial"/>
                <a:ea typeface="Arial"/>
                <a:cs typeface="Arial"/>
                <a:sym typeface="Arial"/>
              </a:defRPr>
            </a:lvl3pPr>
            <a:lvl4pPr marL="0" lvl="3" indent="0" algn="l">
              <a:spcBef>
                <a:spcPts val="0"/>
              </a:spcBef>
              <a:spcAft>
                <a:spcPts val="0"/>
              </a:spcAft>
              <a:buNone/>
              <a:defRPr sz="1300">
                <a:solidFill>
                  <a:srgbClr val="5F6A72"/>
                </a:solidFill>
                <a:latin typeface="Arial"/>
                <a:ea typeface="Arial"/>
                <a:cs typeface="Arial"/>
                <a:sym typeface="Arial"/>
              </a:defRPr>
            </a:lvl4pPr>
            <a:lvl5pPr marL="0" lvl="4" indent="0" algn="l">
              <a:spcBef>
                <a:spcPts val="0"/>
              </a:spcBef>
              <a:spcAft>
                <a:spcPts val="0"/>
              </a:spcAft>
              <a:buNone/>
              <a:defRPr sz="1300">
                <a:solidFill>
                  <a:srgbClr val="5F6A72"/>
                </a:solidFill>
                <a:latin typeface="Arial"/>
                <a:ea typeface="Arial"/>
                <a:cs typeface="Arial"/>
                <a:sym typeface="Arial"/>
              </a:defRPr>
            </a:lvl5pPr>
            <a:lvl6pPr marL="0" lvl="5" indent="0" algn="l">
              <a:spcBef>
                <a:spcPts val="0"/>
              </a:spcBef>
              <a:spcAft>
                <a:spcPts val="0"/>
              </a:spcAft>
              <a:buNone/>
              <a:defRPr sz="1300">
                <a:solidFill>
                  <a:srgbClr val="5F6A72"/>
                </a:solidFill>
                <a:latin typeface="Arial"/>
                <a:ea typeface="Arial"/>
                <a:cs typeface="Arial"/>
                <a:sym typeface="Arial"/>
              </a:defRPr>
            </a:lvl6pPr>
            <a:lvl7pPr marL="0" lvl="6" indent="0" algn="l">
              <a:spcBef>
                <a:spcPts val="0"/>
              </a:spcBef>
              <a:spcAft>
                <a:spcPts val="0"/>
              </a:spcAft>
              <a:buNone/>
              <a:defRPr sz="1300">
                <a:solidFill>
                  <a:srgbClr val="5F6A72"/>
                </a:solidFill>
                <a:latin typeface="Arial"/>
                <a:ea typeface="Arial"/>
                <a:cs typeface="Arial"/>
                <a:sym typeface="Arial"/>
              </a:defRPr>
            </a:lvl7pPr>
            <a:lvl8pPr marL="0" lvl="7" indent="0" algn="l">
              <a:spcBef>
                <a:spcPts val="0"/>
              </a:spcBef>
              <a:spcAft>
                <a:spcPts val="0"/>
              </a:spcAft>
              <a:buNone/>
              <a:defRPr sz="1300">
                <a:solidFill>
                  <a:srgbClr val="5F6A72"/>
                </a:solidFill>
                <a:latin typeface="Arial"/>
                <a:ea typeface="Arial"/>
                <a:cs typeface="Arial"/>
                <a:sym typeface="Arial"/>
              </a:defRPr>
            </a:lvl8pPr>
            <a:lvl9pPr marL="0" lvl="8" indent="0" algn="l">
              <a:spcBef>
                <a:spcPts val="0"/>
              </a:spcBef>
              <a:spcAft>
                <a:spcPts val="0"/>
              </a:spcAft>
              <a:buNone/>
              <a:defRPr sz="1300">
                <a:solidFill>
                  <a:srgbClr val="5F6A7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06" name="Google Shape;106;p20" descr="Icon  Description automatically generated"/>
          <p:cNvPicPr preferRelativeResize="0"/>
          <p:nvPr/>
        </p:nvPicPr>
        <p:blipFill rotWithShape="1">
          <a:blip r:embed="rId2">
            <a:alphaModFix/>
          </a:blip>
          <a:srcRect/>
          <a:stretch/>
        </p:blipFill>
        <p:spPr>
          <a:xfrm>
            <a:off x="8428117" y="4352863"/>
            <a:ext cx="517365" cy="483518"/>
          </a:xfrm>
          <a:prstGeom prst="rect">
            <a:avLst/>
          </a:prstGeom>
          <a:noFill/>
          <a:ln>
            <a:noFill/>
          </a:ln>
        </p:spPr>
      </p:pic>
      <p:pic>
        <p:nvPicPr>
          <p:cNvPr id="107" name="Google Shape;107;p20"/>
          <p:cNvPicPr preferRelativeResize="0"/>
          <p:nvPr/>
        </p:nvPicPr>
        <p:blipFill rotWithShape="1">
          <a:blip r:embed="rId3">
            <a:alphaModFix/>
          </a:blip>
          <a:srcRect/>
          <a:stretch/>
        </p:blipFill>
        <p:spPr>
          <a:xfrm>
            <a:off x="7344276" y="4596659"/>
            <a:ext cx="976971" cy="27463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0CF0C-5BD9-134D-4EB5-26546AF196C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C533A41E-2175-11B8-DBAA-8C222B4C7C9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CB14751-950A-8694-8916-431CDADEDB72}"/>
              </a:ext>
            </a:extLst>
          </p:cNvPr>
          <p:cNvSpPr>
            <a:spLocks noGrp="1"/>
          </p:cNvSpPr>
          <p:nvPr>
            <p:ph type="dt" sz="half" idx="10"/>
          </p:nvPr>
        </p:nvSpPr>
        <p:spPr/>
        <p:txBody>
          <a:bodyPr/>
          <a:lstStyle/>
          <a:p>
            <a:fld id="{9DF449DA-6284-4056-8113-2FB3E324F4B7}" type="datetimeFigureOut">
              <a:rPr lang="en-CA" smtClean="0"/>
              <a:t>2025-10-03</a:t>
            </a:fld>
            <a:endParaRPr lang="en-CA"/>
          </a:p>
        </p:txBody>
      </p:sp>
      <p:sp>
        <p:nvSpPr>
          <p:cNvPr id="5" name="Footer Placeholder 4">
            <a:extLst>
              <a:ext uri="{FF2B5EF4-FFF2-40B4-BE49-F238E27FC236}">
                <a16:creationId xmlns:a16="http://schemas.microsoft.com/office/drawing/2014/main" id="{23D8A19C-B589-17D6-125C-17664D8E8E4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24ED9F2-4AE3-5183-900C-D550C4D08280}"/>
              </a:ext>
            </a:extLst>
          </p:cNvPr>
          <p:cNvSpPr>
            <a:spLocks noGrp="1"/>
          </p:cNvSpPr>
          <p:nvPr>
            <p:ph type="sldNum" sz="quarter" idx="12"/>
          </p:nvPr>
        </p:nvSpPr>
        <p:spPr/>
        <p:txBody>
          <a:bodyPr/>
          <a:lstStyle/>
          <a:p>
            <a:fld id="{E4755926-7832-4E5E-8587-0150D46268B2}" type="slidenum">
              <a:rPr lang="en-CA" smtClean="0"/>
              <a:t>‹#›</a:t>
            </a:fld>
            <a:endParaRPr lang="en-CA"/>
          </a:p>
        </p:txBody>
      </p:sp>
    </p:spTree>
    <p:extLst>
      <p:ext uri="{BB962C8B-B14F-4D97-AF65-F5344CB8AC3E}">
        <p14:creationId xmlns:p14="http://schemas.microsoft.com/office/powerpoint/2010/main" val="3750636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Content and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12266" y="342900"/>
            <a:ext cx="4113641" cy="1638300"/>
          </a:xfrm>
        </p:spPr>
        <p:txBody>
          <a:bodyPr lIns="0" tIns="0" rIns="0" bIns="0" anchor="t" anchorCtr="0">
            <a:noAutofit/>
          </a:bodyPr>
          <a:lstStyle>
            <a:lvl1pPr algn="l">
              <a:defRPr sz="2700"/>
            </a:lvl1pPr>
          </a:lstStyle>
          <a:p>
            <a:r>
              <a:rPr lang="en-US"/>
              <a:t>Click to add title</a:t>
            </a:r>
          </a:p>
        </p:txBody>
      </p:sp>
      <p:sp>
        <p:nvSpPr>
          <p:cNvPr id="13" name="Slide Number Placeholder 12">
            <a:extLst>
              <a:ext uri="{FF2B5EF4-FFF2-40B4-BE49-F238E27FC236}">
                <a16:creationId xmlns:a16="http://schemas.microsoft.com/office/drawing/2014/main" id="{AFC24187-20DB-C6E6-5614-050D1153263D}"/>
              </a:ext>
            </a:extLst>
          </p:cNvPr>
          <p:cNvSpPr>
            <a:spLocks noGrp="1"/>
          </p:cNvSpPr>
          <p:nvPr>
            <p:ph type="sldNum" sz="quarter" idx="11"/>
          </p:nvPr>
        </p:nvSpPr>
        <p:spPr/>
        <p:txBody>
          <a:bodyPr/>
          <a:lstStyle/>
          <a:p>
            <a:fld id="{71766878-3199-4EAB-94E7-2D6D11070E14}" type="slidenum">
              <a:rPr lang="en-US" smtClean="0"/>
              <a:pPr/>
              <a:t>‹#›</a:t>
            </a:fld>
            <a:endParaRPr lang="en-US"/>
          </a:p>
        </p:txBody>
      </p:sp>
      <p:sp>
        <p:nvSpPr>
          <p:cNvPr id="12" name="Footer Placeholder 11">
            <a:extLst>
              <a:ext uri="{FF2B5EF4-FFF2-40B4-BE49-F238E27FC236}">
                <a16:creationId xmlns:a16="http://schemas.microsoft.com/office/drawing/2014/main" id="{F6CC7DD9-B902-41D1-40BC-0599B053598B}"/>
              </a:ext>
            </a:extLst>
          </p:cNvPr>
          <p:cNvSpPr>
            <a:spLocks noGrp="1"/>
          </p:cNvSpPr>
          <p:nvPr>
            <p:ph type="ftr" sz="quarter" idx="10"/>
          </p:nvPr>
        </p:nvSpPr>
        <p:spPr/>
        <p:txBody>
          <a:bodyPr/>
          <a:lstStyle/>
          <a:p>
            <a:r>
              <a:rPr lang="en-US"/>
              <a:t>Presentation title</a:t>
            </a:r>
          </a:p>
        </p:txBody>
      </p:sp>
      <p:sp>
        <p:nvSpPr>
          <p:cNvPr id="4" name="Picture Placeholder 2">
            <a:extLst>
              <a:ext uri="{FF2B5EF4-FFF2-40B4-BE49-F238E27FC236}">
                <a16:creationId xmlns:a16="http://schemas.microsoft.com/office/drawing/2014/main" id="{5A7940FF-19BA-CCFA-DACF-D2577C8011AE}"/>
              </a:ext>
            </a:extLst>
          </p:cNvPr>
          <p:cNvSpPr>
            <a:spLocks noGrp="1"/>
          </p:cNvSpPr>
          <p:nvPr>
            <p:ph type="pic" idx="12"/>
          </p:nvPr>
        </p:nvSpPr>
        <p:spPr>
          <a:xfrm>
            <a:off x="960120" y="342900"/>
            <a:ext cx="3429000" cy="4457700"/>
          </a:xfrm>
          <a:prstGeom prst="roundRect">
            <a:avLst>
              <a:gd name="adj" fmla="val 9214"/>
            </a:avLst>
          </a:prstGeom>
        </p:spPr>
        <p:txBody>
          <a:bodyPr anchor="t">
            <a:normAutofit/>
          </a:bodyPr>
          <a:lstStyle>
            <a:lvl1pPr marL="0" indent="0" algn="ctr">
              <a:buNone/>
              <a:defRPr sz="2100">
                <a:latin typeface="+mj-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Content Placeholder 2"/>
          <p:cNvSpPr>
            <a:spLocks noGrp="1"/>
          </p:cNvSpPr>
          <p:nvPr>
            <p:ph idx="1" hasCustomPrompt="1"/>
          </p:nvPr>
        </p:nvSpPr>
        <p:spPr>
          <a:xfrm>
            <a:off x="4714849" y="2057400"/>
            <a:ext cx="4113641" cy="2743200"/>
          </a:xfrm>
          <a:prstGeom prst="roundRect">
            <a:avLst>
              <a:gd name="adj" fmla="val 11906"/>
            </a:avLst>
          </a:prstGeom>
          <a:ln w="19050">
            <a:solidFill>
              <a:schemeClr val="accent3">
                <a:lumMod val="60000"/>
                <a:lumOff val="40000"/>
              </a:schemeClr>
            </a:solidFill>
          </a:ln>
        </p:spPr>
        <p:txBody>
          <a:bodyPr lIns="228600" tIns="0" rIns="0" bIns="0" anchor="ctr" anchorCtr="0">
            <a:noAutofit/>
          </a:bodyPr>
          <a:lstStyle>
            <a:lvl1pPr indent="-274320">
              <a:lnSpc>
                <a:spcPct val="150000"/>
              </a:lnSpc>
              <a:buClr>
                <a:schemeClr val="accent3">
                  <a:lumMod val="60000"/>
                  <a:lumOff val="40000"/>
                </a:schemeClr>
              </a:buClr>
              <a:defRPr sz="1350" cap="none" spc="0" baseline="0">
                <a:solidFill>
                  <a:schemeClr val="accent3">
                    <a:lumMod val="75000"/>
                  </a:schemeClr>
                </a:solidFill>
              </a:defRPr>
            </a:lvl1pPr>
            <a:lvl2pPr indent="-274320">
              <a:lnSpc>
                <a:spcPct val="150000"/>
              </a:lnSpc>
              <a:buClr>
                <a:schemeClr val="accent3">
                  <a:lumMod val="60000"/>
                  <a:lumOff val="40000"/>
                </a:schemeClr>
              </a:buClr>
              <a:defRPr sz="1350" cap="none" spc="0" baseline="0">
                <a:solidFill>
                  <a:schemeClr val="accent3">
                    <a:lumMod val="75000"/>
                  </a:schemeClr>
                </a:solidFill>
              </a:defRPr>
            </a:lvl2pPr>
            <a:lvl3pPr indent="-274320">
              <a:lnSpc>
                <a:spcPct val="150000"/>
              </a:lnSpc>
              <a:buClr>
                <a:schemeClr val="accent3">
                  <a:lumMod val="60000"/>
                  <a:lumOff val="40000"/>
                </a:schemeClr>
              </a:buClr>
              <a:defRPr sz="1350" cap="none" spc="0" baseline="0">
                <a:solidFill>
                  <a:schemeClr val="accent3">
                    <a:lumMod val="75000"/>
                  </a:schemeClr>
                </a:solidFill>
              </a:defRPr>
            </a:lvl3pPr>
            <a:lvl4pPr indent="-274320">
              <a:lnSpc>
                <a:spcPct val="150000"/>
              </a:lnSpc>
              <a:buClr>
                <a:schemeClr val="accent3">
                  <a:lumMod val="60000"/>
                  <a:lumOff val="40000"/>
                </a:schemeClr>
              </a:buClr>
              <a:defRPr sz="1350" cap="none" spc="0" baseline="0">
                <a:solidFill>
                  <a:schemeClr val="accent3">
                    <a:lumMod val="75000"/>
                  </a:schemeClr>
                </a:solidFill>
              </a:defRPr>
            </a:lvl4pPr>
            <a:lvl5pPr indent="-274320">
              <a:lnSpc>
                <a:spcPct val="150000"/>
              </a:lnSpc>
              <a:buClr>
                <a:schemeClr val="accent3">
                  <a:lumMod val="60000"/>
                  <a:lumOff val="40000"/>
                </a:schemeClr>
              </a:buClr>
              <a:defRPr sz="1350" cap="none" spc="0" baseline="0">
                <a:solidFill>
                  <a:schemeClr val="accent3">
                    <a:lumMod val="75000"/>
                  </a:schemeClr>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5082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 slide 2">
    <p:bg>
      <p:bgPr>
        <a:solidFill>
          <a:srgbClr val="FFFFFF"/>
        </a:solidFill>
        <a:effectLst/>
      </p:bgPr>
    </p:bg>
    <p:spTree>
      <p:nvGrpSpPr>
        <p:cNvPr id="1" name="Shape 24"/>
        <p:cNvGrpSpPr/>
        <p:nvPr/>
      </p:nvGrpSpPr>
      <p:grpSpPr>
        <a:xfrm>
          <a:off x="0" y="0"/>
          <a:ext cx="0" cy="0"/>
          <a:chOff x="0" y="0"/>
          <a:chExt cx="0" cy="0"/>
        </a:xfrm>
      </p:grpSpPr>
      <p:sp>
        <p:nvSpPr>
          <p:cNvPr id="25" name="Google Shape;25;p4"/>
          <p:cNvSpPr>
            <a:spLocks noGrp="1"/>
          </p:cNvSpPr>
          <p:nvPr>
            <p:ph type="pic" idx="2"/>
          </p:nvPr>
        </p:nvSpPr>
        <p:spPr>
          <a:xfrm>
            <a:off x="-5662" y="0"/>
            <a:ext cx="9144000" cy="5070348"/>
          </a:xfrm>
          <a:prstGeom prst="rect">
            <a:avLst/>
          </a:prstGeom>
          <a:solidFill>
            <a:srgbClr val="FFFFFF"/>
          </a:solidFill>
          <a:ln>
            <a:noFill/>
          </a:ln>
        </p:spPr>
      </p:sp>
      <p:sp>
        <p:nvSpPr>
          <p:cNvPr id="26" name="Google Shape;26;p4"/>
          <p:cNvSpPr txBox="1">
            <a:spLocks noGrp="1"/>
          </p:cNvSpPr>
          <p:nvPr>
            <p:ph type="subTitle" idx="1"/>
          </p:nvPr>
        </p:nvSpPr>
        <p:spPr>
          <a:xfrm>
            <a:off x="483446" y="2839334"/>
            <a:ext cx="8355754" cy="45249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345DAE"/>
              </a:buClr>
              <a:buSzPts val="2400"/>
              <a:buNone/>
              <a:defRPr sz="2400">
                <a:solidFill>
                  <a:srgbClr val="345DAE"/>
                </a:solidFill>
              </a:defRPr>
            </a:lvl1pPr>
            <a:lvl2pPr marR="0" lvl="1" algn="l">
              <a:lnSpc>
                <a:spcPct val="100000"/>
              </a:lnSpc>
              <a:spcBef>
                <a:spcPts val="0"/>
              </a:spcBef>
              <a:spcAft>
                <a:spcPts val="0"/>
              </a:spcAft>
              <a:buClr>
                <a:schemeClr val="lt1"/>
              </a:buClr>
              <a:buSzPts val="1400"/>
              <a:buFont typeface="Arial"/>
              <a:buNone/>
              <a:defRPr sz="1400">
                <a:solidFill>
                  <a:schemeClr val="lt1"/>
                </a:solidFill>
              </a:defRPr>
            </a:lvl2pPr>
            <a:lvl3pPr lvl="2" algn="ctr">
              <a:spcBef>
                <a:spcPts val="360"/>
              </a:spcBef>
              <a:spcAft>
                <a:spcPts val="0"/>
              </a:spcAft>
              <a:buClr>
                <a:srgbClr val="8E9193"/>
              </a:buClr>
              <a:buSzPts val="1800"/>
              <a:buNone/>
              <a:defRPr>
                <a:solidFill>
                  <a:srgbClr val="8E9193"/>
                </a:solidFill>
              </a:defRPr>
            </a:lvl3pPr>
            <a:lvl4pPr lvl="3" algn="ctr">
              <a:spcBef>
                <a:spcPts val="360"/>
              </a:spcBef>
              <a:spcAft>
                <a:spcPts val="0"/>
              </a:spcAft>
              <a:buClr>
                <a:srgbClr val="8E9193"/>
              </a:buClr>
              <a:buSzPts val="1800"/>
              <a:buNone/>
              <a:defRPr>
                <a:solidFill>
                  <a:srgbClr val="8E9193"/>
                </a:solidFill>
              </a:defRPr>
            </a:lvl4pPr>
            <a:lvl5pPr lvl="4" algn="ctr">
              <a:spcBef>
                <a:spcPts val="360"/>
              </a:spcBef>
              <a:spcAft>
                <a:spcPts val="0"/>
              </a:spcAft>
              <a:buClr>
                <a:srgbClr val="8E9193"/>
              </a:buClr>
              <a:buSzPts val="18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27" name="Google Shape;27;p4"/>
          <p:cNvSpPr txBox="1">
            <a:spLocks noGrp="1"/>
          </p:cNvSpPr>
          <p:nvPr>
            <p:ph type="body" idx="3"/>
          </p:nvPr>
        </p:nvSpPr>
        <p:spPr>
          <a:xfrm>
            <a:off x="483446" y="3186286"/>
            <a:ext cx="8355754" cy="6096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rgbClr val="345DAE"/>
              </a:buClr>
              <a:buSzPts val="1400"/>
              <a:buNone/>
              <a:defRPr sz="1400">
                <a:solidFill>
                  <a:srgbClr val="345DAE"/>
                </a:solidFill>
              </a:defRPr>
            </a:lvl1pPr>
            <a:lvl2pPr marL="914400" lvl="1" indent="-228600" algn="l">
              <a:spcBef>
                <a:spcPts val="280"/>
              </a:spcBef>
              <a:spcAft>
                <a:spcPts val="0"/>
              </a:spcAft>
              <a:buClr>
                <a:schemeClr val="lt1"/>
              </a:buClr>
              <a:buSzPts val="1400"/>
              <a:buNone/>
              <a:defRPr sz="1400">
                <a:solidFill>
                  <a:schemeClr val="lt1"/>
                </a:solidFill>
              </a:defRPr>
            </a:lvl2pPr>
            <a:lvl3pPr marL="1371600" lvl="2" indent="-342900" algn="l">
              <a:spcBef>
                <a:spcPts val="360"/>
              </a:spcBef>
              <a:spcAft>
                <a:spcPts val="0"/>
              </a:spcAft>
              <a:buClr>
                <a:srgbClr val="36424A"/>
              </a:buClr>
              <a:buSzPts val="1800"/>
              <a:buChar char="•"/>
              <a:defRPr/>
            </a:lvl3pPr>
            <a:lvl4pPr marL="1828800" lvl="3" indent="-342900" algn="l">
              <a:spcBef>
                <a:spcPts val="360"/>
              </a:spcBef>
              <a:spcAft>
                <a:spcPts val="0"/>
              </a:spcAft>
              <a:buClr>
                <a:srgbClr val="36424A"/>
              </a:buClr>
              <a:buSzPts val="1800"/>
              <a:buChar char="–"/>
              <a:defRPr/>
            </a:lvl4pPr>
            <a:lvl5pPr marL="2286000" lvl="4" indent="-342900" algn="l">
              <a:spcBef>
                <a:spcPts val="360"/>
              </a:spcBef>
              <a:spcAft>
                <a:spcPts val="0"/>
              </a:spcAft>
              <a:buClr>
                <a:srgbClr val="36424A"/>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4800">
                <a:solidFill>
                  <a:srgbClr val="345DA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 name="Google Shape;39;p7" descr="Icon  Description automatically generated">
            <a:extLst>
              <a:ext uri="{FF2B5EF4-FFF2-40B4-BE49-F238E27FC236}">
                <a16:creationId xmlns:a16="http://schemas.microsoft.com/office/drawing/2014/main" id="{F9B26708-18C6-F13B-BA09-CFDB66A31FA6}"/>
              </a:ext>
            </a:extLst>
          </p:cNvPr>
          <p:cNvPicPr preferRelativeResize="0"/>
          <p:nvPr userDrawn="1"/>
        </p:nvPicPr>
        <p:blipFill rotWithShape="1">
          <a:blip r:embed="rId2">
            <a:alphaModFix/>
          </a:blip>
          <a:srcRect/>
          <a:stretch/>
        </p:blipFill>
        <p:spPr>
          <a:xfrm>
            <a:off x="8428117" y="4352863"/>
            <a:ext cx="517365" cy="483518"/>
          </a:xfrm>
          <a:prstGeom prst="rect">
            <a:avLst/>
          </a:prstGeom>
          <a:noFill/>
          <a:ln>
            <a:noFill/>
          </a:ln>
        </p:spPr>
      </p:pic>
      <p:pic>
        <p:nvPicPr>
          <p:cNvPr id="3" name="Google Shape;40;p7">
            <a:extLst>
              <a:ext uri="{FF2B5EF4-FFF2-40B4-BE49-F238E27FC236}">
                <a16:creationId xmlns:a16="http://schemas.microsoft.com/office/drawing/2014/main" id="{C390C63E-F3E3-06F0-B9CB-BDFDE93235A2}"/>
              </a:ext>
            </a:extLst>
          </p:cNvPr>
          <p:cNvPicPr preferRelativeResize="0"/>
          <p:nvPr userDrawn="1"/>
        </p:nvPicPr>
        <p:blipFill rotWithShape="1">
          <a:blip r:embed="rId3">
            <a:alphaModFix/>
          </a:blip>
          <a:srcRect/>
          <a:stretch/>
        </p:blipFill>
        <p:spPr>
          <a:xfrm>
            <a:off x="7344276" y="4596659"/>
            <a:ext cx="976971" cy="27463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2">
  <p:cSld name="1_Title slide 2">
    <p:bg>
      <p:bgPr>
        <a:solidFill>
          <a:srgbClr val="FFFFFF"/>
        </a:solidFill>
        <a:effectLst/>
      </p:bgPr>
    </p:bg>
    <p:spTree>
      <p:nvGrpSpPr>
        <p:cNvPr id="1" name="Shape 29"/>
        <p:cNvGrpSpPr/>
        <p:nvPr/>
      </p:nvGrpSpPr>
      <p:grpSpPr>
        <a:xfrm>
          <a:off x="0" y="0"/>
          <a:ext cx="0" cy="0"/>
          <a:chOff x="0" y="0"/>
          <a:chExt cx="0" cy="0"/>
        </a:xfrm>
      </p:grpSpPr>
      <p:pic>
        <p:nvPicPr>
          <p:cNvPr id="2" name="Google Shape;39;p7" descr="Icon  Description automatically generated">
            <a:extLst>
              <a:ext uri="{FF2B5EF4-FFF2-40B4-BE49-F238E27FC236}">
                <a16:creationId xmlns:a16="http://schemas.microsoft.com/office/drawing/2014/main" id="{321BF23A-81D8-F344-084C-703CFEFC5C78}"/>
              </a:ext>
            </a:extLst>
          </p:cNvPr>
          <p:cNvPicPr preferRelativeResize="0"/>
          <p:nvPr userDrawn="1"/>
        </p:nvPicPr>
        <p:blipFill rotWithShape="1">
          <a:blip r:embed="rId2">
            <a:alphaModFix/>
          </a:blip>
          <a:srcRect/>
          <a:stretch/>
        </p:blipFill>
        <p:spPr>
          <a:xfrm>
            <a:off x="8428117" y="4352863"/>
            <a:ext cx="517365" cy="483518"/>
          </a:xfrm>
          <a:prstGeom prst="rect">
            <a:avLst/>
          </a:prstGeom>
          <a:noFill/>
          <a:ln>
            <a:noFill/>
          </a:ln>
        </p:spPr>
      </p:pic>
      <p:pic>
        <p:nvPicPr>
          <p:cNvPr id="3" name="Google Shape;40;p7">
            <a:extLst>
              <a:ext uri="{FF2B5EF4-FFF2-40B4-BE49-F238E27FC236}">
                <a16:creationId xmlns:a16="http://schemas.microsoft.com/office/drawing/2014/main" id="{6191133C-ED35-F02E-7CF3-6FA09B36BAF6}"/>
              </a:ext>
            </a:extLst>
          </p:cNvPr>
          <p:cNvPicPr preferRelativeResize="0"/>
          <p:nvPr userDrawn="1"/>
        </p:nvPicPr>
        <p:blipFill rotWithShape="1">
          <a:blip r:embed="rId3">
            <a:alphaModFix/>
          </a:blip>
          <a:srcRect/>
          <a:stretch/>
        </p:blipFill>
        <p:spPr>
          <a:xfrm>
            <a:off x="7344276" y="4596659"/>
            <a:ext cx="976971" cy="27463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Dark)">
  <p:cSld name="Divider (Dark)">
    <p:bg>
      <p:bgPr>
        <a:solidFill>
          <a:schemeClr val="dk1"/>
        </a:solid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6"/>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lvl1pPr lvl="0" algn="ctr">
              <a:spcBef>
                <a:spcPts val="480"/>
              </a:spcBef>
              <a:spcAft>
                <a:spcPts val="0"/>
              </a:spcAft>
              <a:buClr>
                <a:schemeClr val="lt1"/>
              </a:buClr>
              <a:buSzPts val="2400"/>
              <a:buNone/>
              <a:defRPr b="0">
                <a:solidFill>
                  <a:schemeClr val="lt1"/>
                </a:solidFill>
              </a:defRPr>
            </a:lvl1pPr>
            <a:lvl2pPr lvl="1" algn="ctr">
              <a:spcBef>
                <a:spcPts val="400"/>
              </a:spcBef>
              <a:spcAft>
                <a:spcPts val="0"/>
              </a:spcAft>
              <a:buClr>
                <a:srgbClr val="8E9193"/>
              </a:buClr>
              <a:buSzPts val="20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86" name="Google Shape;86;p16"/>
          <p:cNvSpPr txBox="1">
            <a:spLocks noGrp="1"/>
          </p:cNvSpPr>
          <p:nvPr>
            <p:ph type="sldNum" idx="12"/>
          </p:nvPr>
        </p:nvSpPr>
        <p:spPr>
          <a:xfrm>
            <a:off x="107504" y="4731990"/>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chemeClr val="lt1"/>
                </a:solidFill>
                <a:latin typeface="Arial"/>
                <a:ea typeface="Arial"/>
                <a:cs typeface="Arial"/>
                <a:sym typeface="Arial"/>
              </a:defRPr>
            </a:lvl1pPr>
            <a:lvl2pPr marL="0" lvl="1" indent="0" algn="l">
              <a:spcBef>
                <a:spcPts val="0"/>
              </a:spcBef>
              <a:spcAft>
                <a:spcPts val="0"/>
              </a:spcAft>
              <a:buNone/>
              <a:defRPr sz="1300">
                <a:solidFill>
                  <a:schemeClr val="lt1"/>
                </a:solidFill>
                <a:latin typeface="Arial"/>
                <a:ea typeface="Arial"/>
                <a:cs typeface="Arial"/>
                <a:sym typeface="Arial"/>
              </a:defRPr>
            </a:lvl2pPr>
            <a:lvl3pPr marL="0" lvl="2" indent="0" algn="l">
              <a:spcBef>
                <a:spcPts val="0"/>
              </a:spcBef>
              <a:spcAft>
                <a:spcPts val="0"/>
              </a:spcAft>
              <a:buNone/>
              <a:defRPr sz="1300">
                <a:solidFill>
                  <a:schemeClr val="lt1"/>
                </a:solidFill>
                <a:latin typeface="Arial"/>
                <a:ea typeface="Arial"/>
                <a:cs typeface="Arial"/>
                <a:sym typeface="Arial"/>
              </a:defRPr>
            </a:lvl3pPr>
            <a:lvl4pPr marL="0" lvl="3" indent="0" algn="l">
              <a:spcBef>
                <a:spcPts val="0"/>
              </a:spcBef>
              <a:spcAft>
                <a:spcPts val="0"/>
              </a:spcAft>
              <a:buNone/>
              <a:defRPr sz="1300">
                <a:solidFill>
                  <a:schemeClr val="lt1"/>
                </a:solidFill>
                <a:latin typeface="Arial"/>
                <a:ea typeface="Arial"/>
                <a:cs typeface="Arial"/>
                <a:sym typeface="Arial"/>
              </a:defRPr>
            </a:lvl4pPr>
            <a:lvl5pPr marL="0" lvl="4" indent="0" algn="l">
              <a:spcBef>
                <a:spcPts val="0"/>
              </a:spcBef>
              <a:spcAft>
                <a:spcPts val="0"/>
              </a:spcAft>
              <a:buNone/>
              <a:defRPr sz="1300">
                <a:solidFill>
                  <a:schemeClr val="lt1"/>
                </a:solidFill>
                <a:latin typeface="Arial"/>
                <a:ea typeface="Arial"/>
                <a:cs typeface="Arial"/>
                <a:sym typeface="Arial"/>
              </a:defRPr>
            </a:lvl5pPr>
            <a:lvl6pPr marL="0" lvl="5" indent="0" algn="l">
              <a:spcBef>
                <a:spcPts val="0"/>
              </a:spcBef>
              <a:spcAft>
                <a:spcPts val="0"/>
              </a:spcAft>
              <a:buNone/>
              <a:defRPr sz="1300">
                <a:solidFill>
                  <a:schemeClr val="lt1"/>
                </a:solidFill>
                <a:latin typeface="Arial"/>
                <a:ea typeface="Arial"/>
                <a:cs typeface="Arial"/>
                <a:sym typeface="Arial"/>
              </a:defRPr>
            </a:lvl6pPr>
            <a:lvl7pPr marL="0" lvl="6" indent="0" algn="l">
              <a:spcBef>
                <a:spcPts val="0"/>
              </a:spcBef>
              <a:spcAft>
                <a:spcPts val="0"/>
              </a:spcAft>
              <a:buNone/>
              <a:defRPr sz="1300">
                <a:solidFill>
                  <a:schemeClr val="lt1"/>
                </a:solidFill>
                <a:latin typeface="Arial"/>
                <a:ea typeface="Arial"/>
                <a:cs typeface="Arial"/>
                <a:sym typeface="Arial"/>
              </a:defRPr>
            </a:lvl7pPr>
            <a:lvl8pPr marL="0" lvl="7" indent="0" algn="l">
              <a:spcBef>
                <a:spcPts val="0"/>
              </a:spcBef>
              <a:spcAft>
                <a:spcPts val="0"/>
              </a:spcAft>
              <a:buNone/>
              <a:defRPr sz="1300">
                <a:solidFill>
                  <a:schemeClr val="lt1"/>
                </a:solidFill>
                <a:latin typeface="Arial"/>
                <a:ea typeface="Arial"/>
                <a:cs typeface="Arial"/>
                <a:sym typeface="Arial"/>
              </a:defRPr>
            </a:lvl8pPr>
            <a:lvl9pPr marL="0" lvl="8" indent="0" algn="l">
              <a:spcBef>
                <a:spcPts val="0"/>
              </a:spcBef>
              <a:spcAft>
                <a:spcPts val="0"/>
              </a:spcAft>
              <a:buNone/>
              <a:defRPr sz="13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87" name="Google Shape;87;p16" descr="Icon  Description automatically generated"/>
          <p:cNvPicPr preferRelativeResize="0"/>
          <p:nvPr/>
        </p:nvPicPr>
        <p:blipFill rotWithShape="1">
          <a:blip r:embed="rId2">
            <a:alphaModFix/>
          </a:blip>
          <a:srcRect/>
          <a:stretch/>
        </p:blipFill>
        <p:spPr>
          <a:xfrm>
            <a:off x="755576" y="1498339"/>
            <a:ext cx="1152128" cy="1073411"/>
          </a:xfrm>
          <a:prstGeom prst="rect">
            <a:avLst/>
          </a:prstGeom>
          <a:noFill/>
          <a:ln>
            <a:noFill/>
          </a:ln>
        </p:spPr>
      </p:pic>
      <p:sp>
        <p:nvSpPr>
          <p:cNvPr id="88" name="Google Shape;88;p16"/>
          <p:cNvSpPr/>
          <p:nvPr/>
        </p:nvSpPr>
        <p:spPr>
          <a:xfrm>
            <a:off x="4233938" y="2511639"/>
            <a:ext cx="676126" cy="79666"/>
          </a:xfrm>
          <a:prstGeom prst="rect">
            <a:avLst/>
          </a:prstGeom>
          <a:solidFill>
            <a:srgbClr val="31B0C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28601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ull-slide photo">
  <p:cSld name="Full-slide photo">
    <p:spTree>
      <p:nvGrpSpPr>
        <p:cNvPr id="1" name="Shape 66"/>
        <p:cNvGrpSpPr/>
        <p:nvPr/>
      </p:nvGrpSpPr>
      <p:grpSpPr>
        <a:xfrm>
          <a:off x="0" y="0"/>
          <a:ext cx="0" cy="0"/>
          <a:chOff x="0" y="0"/>
          <a:chExt cx="0" cy="0"/>
        </a:xfrm>
      </p:grpSpPr>
      <p:sp>
        <p:nvSpPr>
          <p:cNvPr id="67" name="Google Shape;67;p13"/>
          <p:cNvSpPr>
            <a:spLocks noGrp="1"/>
          </p:cNvSpPr>
          <p:nvPr>
            <p:ph type="pic" idx="2"/>
          </p:nvPr>
        </p:nvSpPr>
        <p:spPr>
          <a:xfrm>
            <a:off x="0" y="0"/>
            <a:ext cx="9144000" cy="5069942"/>
          </a:xfrm>
          <a:prstGeom prst="rect">
            <a:avLst/>
          </a:prstGeom>
          <a:noFill/>
          <a:ln>
            <a:noFill/>
          </a:ln>
        </p:spPr>
        <p:txBody>
          <a:bodyPr/>
          <a:lstStyle>
            <a:lvl1pPr>
              <a:defRPr>
                <a:latin typeface="Candara" panose="020E0502030303020204" pitchFamily="34" charset="0"/>
              </a:defRPr>
            </a:lvl1pPr>
          </a:lstStyle>
          <a:p>
            <a:endParaRPr lang="en-CA"/>
          </a:p>
        </p:txBody>
      </p:sp>
      <p:sp>
        <p:nvSpPr>
          <p:cNvPr id="68" name="Google Shape;68;p13"/>
          <p:cNvSpPr txBox="1">
            <a:spLocks noGrp="1"/>
          </p:cNvSpPr>
          <p:nvPr>
            <p:ph type="body" idx="1"/>
          </p:nvPr>
        </p:nvSpPr>
        <p:spPr>
          <a:xfrm>
            <a:off x="467544" y="483518"/>
            <a:ext cx="8208912" cy="4104456"/>
          </a:xfrm>
          <a:prstGeom prst="rect">
            <a:avLst/>
          </a:prstGeom>
          <a:noFill/>
          <a:ln>
            <a:noFill/>
          </a:ln>
        </p:spPr>
        <p:txBody>
          <a:bodyPr spcFirstLastPara="1" wrap="square" lIns="91425" tIns="45700" rIns="91425" bIns="45700" anchor="t" anchorCtr="0">
            <a:noAutofit/>
          </a:bodyPr>
          <a:lstStyle>
            <a:lvl1pPr marL="457200" lvl="0" indent="-228600" algn="l">
              <a:spcBef>
                <a:spcPts val="640"/>
              </a:spcBef>
              <a:spcAft>
                <a:spcPts val="0"/>
              </a:spcAft>
              <a:buClr>
                <a:schemeClr val="lt1"/>
              </a:buClr>
              <a:buSzPts val="3200"/>
              <a:buNone/>
              <a:defRPr sz="3200">
                <a:solidFill>
                  <a:schemeClr val="lt1"/>
                </a:solidFill>
              </a:defRPr>
            </a:lvl1pPr>
            <a:lvl2pPr marL="914400" lvl="1" indent="-228600" algn="l">
              <a:spcBef>
                <a:spcPts val="400"/>
              </a:spcBef>
              <a:spcAft>
                <a:spcPts val="0"/>
              </a:spcAft>
              <a:buClr>
                <a:schemeClr val="lt1"/>
              </a:buClr>
              <a:buSzPts val="2000"/>
              <a:buNone/>
              <a:defRPr>
                <a:solidFill>
                  <a:schemeClr val="lt1"/>
                </a:solidFill>
              </a:defRPr>
            </a:lvl2pPr>
            <a:lvl3pPr marL="1371600" lvl="2" indent="-228600" algn="l">
              <a:spcBef>
                <a:spcPts val="280"/>
              </a:spcBef>
              <a:spcAft>
                <a:spcPts val="0"/>
              </a:spcAft>
              <a:buClr>
                <a:schemeClr val="lt1"/>
              </a:buClr>
              <a:buSzPts val="1400"/>
              <a:buNone/>
              <a:defRPr>
                <a:solidFill>
                  <a:schemeClr val="lt1"/>
                </a:solidFill>
              </a:defRPr>
            </a:lvl3pPr>
            <a:lvl4pPr marL="1828800" lvl="3" indent="-228600" algn="l">
              <a:spcBef>
                <a:spcPts val="280"/>
              </a:spcBef>
              <a:spcAft>
                <a:spcPts val="0"/>
              </a:spcAft>
              <a:buClr>
                <a:schemeClr val="lt1"/>
              </a:buClr>
              <a:buSzPts val="1400"/>
              <a:buNone/>
              <a:defRPr>
                <a:solidFill>
                  <a:schemeClr val="lt1"/>
                </a:solidFill>
              </a:defRPr>
            </a:lvl4pPr>
            <a:lvl5pPr marL="2286000" lvl="4" indent="-228600" algn="l">
              <a:spcBef>
                <a:spcPts val="280"/>
              </a:spcBef>
              <a:spcAft>
                <a:spcPts val="0"/>
              </a:spcAft>
              <a:buClr>
                <a:schemeClr val="lt1"/>
              </a:buClr>
              <a:buSzPts val="140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9" name="Google Shape;69;p13"/>
          <p:cNvSpPr txBox="1">
            <a:spLocks noGrp="1"/>
          </p:cNvSpPr>
          <p:nvPr>
            <p:ph type="sldNum" idx="12"/>
          </p:nvPr>
        </p:nvSpPr>
        <p:spPr>
          <a:xfrm>
            <a:off x="107504" y="4731990"/>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chemeClr val="lt1"/>
                </a:solidFill>
                <a:latin typeface="Arial"/>
                <a:ea typeface="Arial"/>
                <a:cs typeface="Arial"/>
                <a:sym typeface="Arial"/>
              </a:defRPr>
            </a:lvl1pPr>
            <a:lvl2pPr marL="0" lvl="1" indent="0" algn="l">
              <a:spcBef>
                <a:spcPts val="0"/>
              </a:spcBef>
              <a:spcAft>
                <a:spcPts val="0"/>
              </a:spcAft>
              <a:buNone/>
              <a:defRPr sz="1300" b="0" i="0" u="none" strike="noStrike" cap="none">
                <a:solidFill>
                  <a:schemeClr val="lt1"/>
                </a:solidFill>
                <a:latin typeface="Arial"/>
                <a:ea typeface="Arial"/>
                <a:cs typeface="Arial"/>
                <a:sym typeface="Arial"/>
              </a:defRPr>
            </a:lvl2pPr>
            <a:lvl3pPr marL="0" lvl="2" indent="0" algn="l">
              <a:spcBef>
                <a:spcPts val="0"/>
              </a:spcBef>
              <a:spcAft>
                <a:spcPts val="0"/>
              </a:spcAft>
              <a:buNone/>
              <a:defRPr sz="1300" b="0" i="0" u="none" strike="noStrike" cap="none">
                <a:solidFill>
                  <a:schemeClr val="lt1"/>
                </a:solidFill>
                <a:latin typeface="Arial"/>
                <a:ea typeface="Arial"/>
                <a:cs typeface="Arial"/>
                <a:sym typeface="Arial"/>
              </a:defRPr>
            </a:lvl3pPr>
            <a:lvl4pPr marL="0" lvl="3" indent="0" algn="l">
              <a:spcBef>
                <a:spcPts val="0"/>
              </a:spcBef>
              <a:spcAft>
                <a:spcPts val="0"/>
              </a:spcAft>
              <a:buNone/>
              <a:defRPr sz="1300" b="0" i="0" u="none" strike="noStrike" cap="none">
                <a:solidFill>
                  <a:schemeClr val="lt1"/>
                </a:solidFill>
                <a:latin typeface="Arial"/>
                <a:ea typeface="Arial"/>
                <a:cs typeface="Arial"/>
                <a:sym typeface="Arial"/>
              </a:defRPr>
            </a:lvl4pPr>
            <a:lvl5pPr marL="0" lvl="4" indent="0" algn="l">
              <a:spcBef>
                <a:spcPts val="0"/>
              </a:spcBef>
              <a:spcAft>
                <a:spcPts val="0"/>
              </a:spcAft>
              <a:buNone/>
              <a:defRPr sz="1300" b="0" i="0" u="none" strike="noStrike" cap="none">
                <a:solidFill>
                  <a:schemeClr val="lt1"/>
                </a:solidFill>
                <a:latin typeface="Arial"/>
                <a:ea typeface="Arial"/>
                <a:cs typeface="Arial"/>
                <a:sym typeface="Arial"/>
              </a:defRPr>
            </a:lvl5pPr>
            <a:lvl6pPr marL="0" lvl="5" indent="0" algn="l">
              <a:spcBef>
                <a:spcPts val="0"/>
              </a:spcBef>
              <a:spcAft>
                <a:spcPts val="0"/>
              </a:spcAft>
              <a:buNone/>
              <a:defRPr sz="1300" b="0" i="0" u="none" strike="noStrike" cap="none">
                <a:solidFill>
                  <a:schemeClr val="lt1"/>
                </a:solidFill>
                <a:latin typeface="Arial"/>
                <a:ea typeface="Arial"/>
                <a:cs typeface="Arial"/>
                <a:sym typeface="Arial"/>
              </a:defRPr>
            </a:lvl6pPr>
            <a:lvl7pPr marL="0" lvl="6" indent="0" algn="l">
              <a:spcBef>
                <a:spcPts val="0"/>
              </a:spcBef>
              <a:spcAft>
                <a:spcPts val="0"/>
              </a:spcAft>
              <a:buNone/>
              <a:defRPr sz="1300" b="0" i="0" u="none" strike="noStrike" cap="none">
                <a:solidFill>
                  <a:schemeClr val="lt1"/>
                </a:solidFill>
                <a:latin typeface="Arial"/>
                <a:ea typeface="Arial"/>
                <a:cs typeface="Arial"/>
                <a:sym typeface="Arial"/>
              </a:defRPr>
            </a:lvl7pPr>
            <a:lvl8pPr marL="0" lvl="7" indent="0" algn="l">
              <a:spcBef>
                <a:spcPts val="0"/>
              </a:spcBef>
              <a:spcAft>
                <a:spcPts val="0"/>
              </a:spcAft>
              <a:buNone/>
              <a:defRPr sz="1300" b="0" i="0" u="none" strike="noStrike" cap="none">
                <a:solidFill>
                  <a:schemeClr val="lt1"/>
                </a:solidFill>
                <a:latin typeface="Arial"/>
                <a:ea typeface="Arial"/>
                <a:cs typeface="Arial"/>
                <a:sym typeface="Arial"/>
              </a:defRPr>
            </a:lvl8pPr>
            <a:lvl9pPr marL="0" lvl="8" indent="0" algn="l">
              <a:spcBef>
                <a:spcPts val="0"/>
              </a:spcBef>
              <a:spcAft>
                <a:spcPts val="0"/>
              </a:spcAft>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Divider (Light)">
  <p:cSld name="1_Divider (Light)">
    <p:bg>
      <p:bgPr>
        <a:solidFill>
          <a:schemeClr val="l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ctrTitle"/>
          </p:nvPr>
        </p:nvSpPr>
        <p:spPr>
          <a:xfrm>
            <a:off x="257207" y="1131590"/>
            <a:ext cx="2298569" cy="64535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2800" b="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5"/>
          <p:cNvSpPr txBox="1">
            <a:spLocks noGrp="1"/>
          </p:cNvSpPr>
          <p:nvPr>
            <p:ph type="sldNum" idx="12"/>
          </p:nvPr>
        </p:nvSpPr>
        <p:spPr>
          <a:xfrm>
            <a:off x="107504" y="4731990"/>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5F6A72"/>
                </a:solidFill>
                <a:latin typeface="Arial"/>
                <a:ea typeface="Arial"/>
                <a:cs typeface="Arial"/>
                <a:sym typeface="Arial"/>
              </a:defRPr>
            </a:lvl1pPr>
            <a:lvl2pPr marL="0" lvl="1" indent="0" algn="l">
              <a:spcBef>
                <a:spcPts val="0"/>
              </a:spcBef>
              <a:spcAft>
                <a:spcPts val="0"/>
              </a:spcAft>
              <a:buNone/>
              <a:defRPr sz="1300">
                <a:solidFill>
                  <a:srgbClr val="5F6A72"/>
                </a:solidFill>
                <a:latin typeface="Arial"/>
                <a:ea typeface="Arial"/>
                <a:cs typeface="Arial"/>
                <a:sym typeface="Arial"/>
              </a:defRPr>
            </a:lvl2pPr>
            <a:lvl3pPr marL="0" lvl="2" indent="0" algn="l">
              <a:spcBef>
                <a:spcPts val="0"/>
              </a:spcBef>
              <a:spcAft>
                <a:spcPts val="0"/>
              </a:spcAft>
              <a:buNone/>
              <a:defRPr sz="1300">
                <a:solidFill>
                  <a:srgbClr val="5F6A72"/>
                </a:solidFill>
                <a:latin typeface="Arial"/>
                <a:ea typeface="Arial"/>
                <a:cs typeface="Arial"/>
                <a:sym typeface="Arial"/>
              </a:defRPr>
            </a:lvl3pPr>
            <a:lvl4pPr marL="0" lvl="3" indent="0" algn="l">
              <a:spcBef>
                <a:spcPts val="0"/>
              </a:spcBef>
              <a:spcAft>
                <a:spcPts val="0"/>
              </a:spcAft>
              <a:buNone/>
              <a:defRPr sz="1300">
                <a:solidFill>
                  <a:srgbClr val="5F6A72"/>
                </a:solidFill>
                <a:latin typeface="Arial"/>
                <a:ea typeface="Arial"/>
                <a:cs typeface="Arial"/>
                <a:sym typeface="Arial"/>
              </a:defRPr>
            </a:lvl4pPr>
            <a:lvl5pPr marL="0" lvl="4" indent="0" algn="l">
              <a:spcBef>
                <a:spcPts val="0"/>
              </a:spcBef>
              <a:spcAft>
                <a:spcPts val="0"/>
              </a:spcAft>
              <a:buNone/>
              <a:defRPr sz="1300">
                <a:solidFill>
                  <a:srgbClr val="5F6A72"/>
                </a:solidFill>
                <a:latin typeface="Arial"/>
                <a:ea typeface="Arial"/>
                <a:cs typeface="Arial"/>
                <a:sym typeface="Arial"/>
              </a:defRPr>
            </a:lvl5pPr>
            <a:lvl6pPr marL="0" lvl="5" indent="0" algn="l">
              <a:spcBef>
                <a:spcPts val="0"/>
              </a:spcBef>
              <a:spcAft>
                <a:spcPts val="0"/>
              </a:spcAft>
              <a:buNone/>
              <a:defRPr sz="1300">
                <a:solidFill>
                  <a:srgbClr val="5F6A72"/>
                </a:solidFill>
                <a:latin typeface="Arial"/>
                <a:ea typeface="Arial"/>
                <a:cs typeface="Arial"/>
                <a:sym typeface="Arial"/>
              </a:defRPr>
            </a:lvl6pPr>
            <a:lvl7pPr marL="0" lvl="6" indent="0" algn="l">
              <a:spcBef>
                <a:spcPts val="0"/>
              </a:spcBef>
              <a:spcAft>
                <a:spcPts val="0"/>
              </a:spcAft>
              <a:buNone/>
              <a:defRPr sz="1300">
                <a:solidFill>
                  <a:srgbClr val="5F6A72"/>
                </a:solidFill>
                <a:latin typeface="Arial"/>
                <a:ea typeface="Arial"/>
                <a:cs typeface="Arial"/>
                <a:sym typeface="Arial"/>
              </a:defRPr>
            </a:lvl7pPr>
            <a:lvl8pPr marL="0" lvl="7" indent="0" algn="l">
              <a:spcBef>
                <a:spcPts val="0"/>
              </a:spcBef>
              <a:spcAft>
                <a:spcPts val="0"/>
              </a:spcAft>
              <a:buNone/>
              <a:defRPr sz="1300">
                <a:solidFill>
                  <a:srgbClr val="5F6A72"/>
                </a:solidFill>
                <a:latin typeface="Arial"/>
                <a:ea typeface="Arial"/>
                <a:cs typeface="Arial"/>
                <a:sym typeface="Arial"/>
              </a:defRPr>
            </a:lvl8pPr>
            <a:lvl9pPr marL="0" lvl="8" indent="0" algn="l">
              <a:spcBef>
                <a:spcPts val="0"/>
              </a:spcBef>
              <a:spcAft>
                <a:spcPts val="0"/>
              </a:spcAft>
              <a:buNone/>
              <a:defRPr sz="1300">
                <a:solidFill>
                  <a:srgbClr val="5F6A7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82" name="Google Shape;82;p15" descr="Icon  Description automatically generated"/>
          <p:cNvPicPr preferRelativeResize="0"/>
          <p:nvPr/>
        </p:nvPicPr>
        <p:blipFill rotWithShape="1">
          <a:blip r:embed="rId2">
            <a:alphaModFix/>
          </a:blip>
          <a:srcRect/>
          <a:stretch/>
        </p:blipFill>
        <p:spPr>
          <a:xfrm>
            <a:off x="251520" y="228154"/>
            <a:ext cx="737629" cy="68937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Dark)">
  <p:cSld name="Divider (Dark)">
    <p:bg>
      <p:bgPr>
        <a:solidFill>
          <a:schemeClr val="dk1"/>
        </a:solid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6"/>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lvl1pPr lvl="0" algn="ctr">
              <a:spcBef>
                <a:spcPts val="480"/>
              </a:spcBef>
              <a:spcAft>
                <a:spcPts val="0"/>
              </a:spcAft>
              <a:buClr>
                <a:schemeClr val="lt1"/>
              </a:buClr>
              <a:buSzPts val="2400"/>
              <a:buNone/>
              <a:defRPr b="0">
                <a:solidFill>
                  <a:schemeClr val="lt1"/>
                </a:solidFill>
              </a:defRPr>
            </a:lvl1pPr>
            <a:lvl2pPr lvl="1" algn="ctr">
              <a:spcBef>
                <a:spcPts val="400"/>
              </a:spcBef>
              <a:spcAft>
                <a:spcPts val="0"/>
              </a:spcAft>
              <a:buClr>
                <a:srgbClr val="8E9193"/>
              </a:buClr>
              <a:buSzPts val="20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86" name="Google Shape;86;p16"/>
          <p:cNvSpPr txBox="1">
            <a:spLocks noGrp="1"/>
          </p:cNvSpPr>
          <p:nvPr>
            <p:ph type="sldNum" idx="12"/>
          </p:nvPr>
        </p:nvSpPr>
        <p:spPr>
          <a:xfrm>
            <a:off x="107504" y="4731990"/>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chemeClr val="lt1"/>
                </a:solidFill>
                <a:latin typeface="Arial"/>
                <a:ea typeface="Arial"/>
                <a:cs typeface="Arial"/>
                <a:sym typeface="Arial"/>
              </a:defRPr>
            </a:lvl1pPr>
            <a:lvl2pPr marL="0" lvl="1" indent="0" algn="l">
              <a:spcBef>
                <a:spcPts val="0"/>
              </a:spcBef>
              <a:spcAft>
                <a:spcPts val="0"/>
              </a:spcAft>
              <a:buNone/>
              <a:defRPr sz="1300">
                <a:solidFill>
                  <a:schemeClr val="lt1"/>
                </a:solidFill>
                <a:latin typeface="Arial"/>
                <a:ea typeface="Arial"/>
                <a:cs typeface="Arial"/>
                <a:sym typeface="Arial"/>
              </a:defRPr>
            </a:lvl2pPr>
            <a:lvl3pPr marL="0" lvl="2" indent="0" algn="l">
              <a:spcBef>
                <a:spcPts val="0"/>
              </a:spcBef>
              <a:spcAft>
                <a:spcPts val="0"/>
              </a:spcAft>
              <a:buNone/>
              <a:defRPr sz="1300">
                <a:solidFill>
                  <a:schemeClr val="lt1"/>
                </a:solidFill>
                <a:latin typeface="Arial"/>
                <a:ea typeface="Arial"/>
                <a:cs typeface="Arial"/>
                <a:sym typeface="Arial"/>
              </a:defRPr>
            </a:lvl3pPr>
            <a:lvl4pPr marL="0" lvl="3" indent="0" algn="l">
              <a:spcBef>
                <a:spcPts val="0"/>
              </a:spcBef>
              <a:spcAft>
                <a:spcPts val="0"/>
              </a:spcAft>
              <a:buNone/>
              <a:defRPr sz="1300">
                <a:solidFill>
                  <a:schemeClr val="lt1"/>
                </a:solidFill>
                <a:latin typeface="Arial"/>
                <a:ea typeface="Arial"/>
                <a:cs typeface="Arial"/>
                <a:sym typeface="Arial"/>
              </a:defRPr>
            </a:lvl4pPr>
            <a:lvl5pPr marL="0" lvl="4" indent="0" algn="l">
              <a:spcBef>
                <a:spcPts val="0"/>
              </a:spcBef>
              <a:spcAft>
                <a:spcPts val="0"/>
              </a:spcAft>
              <a:buNone/>
              <a:defRPr sz="1300">
                <a:solidFill>
                  <a:schemeClr val="lt1"/>
                </a:solidFill>
                <a:latin typeface="Arial"/>
                <a:ea typeface="Arial"/>
                <a:cs typeface="Arial"/>
                <a:sym typeface="Arial"/>
              </a:defRPr>
            </a:lvl5pPr>
            <a:lvl6pPr marL="0" lvl="5" indent="0" algn="l">
              <a:spcBef>
                <a:spcPts val="0"/>
              </a:spcBef>
              <a:spcAft>
                <a:spcPts val="0"/>
              </a:spcAft>
              <a:buNone/>
              <a:defRPr sz="1300">
                <a:solidFill>
                  <a:schemeClr val="lt1"/>
                </a:solidFill>
                <a:latin typeface="Arial"/>
                <a:ea typeface="Arial"/>
                <a:cs typeface="Arial"/>
                <a:sym typeface="Arial"/>
              </a:defRPr>
            </a:lvl6pPr>
            <a:lvl7pPr marL="0" lvl="6" indent="0" algn="l">
              <a:spcBef>
                <a:spcPts val="0"/>
              </a:spcBef>
              <a:spcAft>
                <a:spcPts val="0"/>
              </a:spcAft>
              <a:buNone/>
              <a:defRPr sz="1300">
                <a:solidFill>
                  <a:schemeClr val="lt1"/>
                </a:solidFill>
                <a:latin typeface="Arial"/>
                <a:ea typeface="Arial"/>
                <a:cs typeface="Arial"/>
                <a:sym typeface="Arial"/>
              </a:defRPr>
            </a:lvl7pPr>
            <a:lvl8pPr marL="0" lvl="7" indent="0" algn="l">
              <a:spcBef>
                <a:spcPts val="0"/>
              </a:spcBef>
              <a:spcAft>
                <a:spcPts val="0"/>
              </a:spcAft>
              <a:buNone/>
              <a:defRPr sz="1300">
                <a:solidFill>
                  <a:schemeClr val="lt1"/>
                </a:solidFill>
                <a:latin typeface="Arial"/>
                <a:ea typeface="Arial"/>
                <a:cs typeface="Arial"/>
                <a:sym typeface="Arial"/>
              </a:defRPr>
            </a:lvl8pPr>
            <a:lvl9pPr marL="0" lvl="8" indent="0" algn="l">
              <a:spcBef>
                <a:spcPts val="0"/>
              </a:spcBef>
              <a:spcAft>
                <a:spcPts val="0"/>
              </a:spcAft>
              <a:buNone/>
              <a:defRPr sz="13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87" name="Google Shape;87;p16" descr="Icon  Description automatically generated"/>
          <p:cNvPicPr preferRelativeResize="0"/>
          <p:nvPr/>
        </p:nvPicPr>
        <p:blipFill rotWithShape="1">
          <a:blip r:embed="rId2">
            <a:alphaModFix/>
          </a:blip>
          <a:srcRect/>
          <a:stretch/>
        </p:blipFill>
        <p:spPr>
          <a:xfrm>
            <a:off x="755576" y="1498339"/>
            <a:ext cx="1152128" cy="1073411"/>
          </a:xfrm>
          <a:prstGeom prst="rect">
            <a:avLst/>
          </a:prstGeom>
          <a:noFill/>
          <a:ln>
            <a:noFill/>
          </a:ln>
        </p:spPr>
      </p:pic>
      <p:sp>
        <p:nvSpPr>
          <p:cNvPr id="88" name="Google Shape;88;p16"/>
          <p:cNvSpPr/>
          <p:nvPr/>
        </p:nvSpPr>
        <p:spPr>
          <a:xfrm>
            <a:off x="4233938" y="2511639"/>
            <a:ext cx="676126" cy="79666"/>
          </a:xfrm>
          <a:prstGeom prst="rect">
            <a:avLst/>
          </a:prstGeom>
          <a:solidFill>
            <a:srgbClr val="31B0C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Colour)">
  <p:cSld name="Divider (Colour)">
    <p:bg>
      <p:bgPr>
        <a:solidFill>
          <a:srgbClr val="345DAE"/>
        </a:solidFill>
        <a:effectLst/>
      </p:bgPr>
    </p:bg>
    <p:spTree>
      <p:nvGrpSpPr>
        <p:cNvPr id="1" name="Shape 89"/>
        <p:cNvGrpSpPr/>
        <p:nvPr/>
      </p:nvGrpSpPr>
      <p:grpSpPr>
        <a:xfrm>
          <a:off x="0" y="0"/>
          <a:ext cx="0" cy="0"/>
          <a:chOff x="0" y="0"/>
          <a:chExt cx="0" cy="0"/>
        </a:xfrm>
      </p:grpSpPr>
      <p:sp>
        <p:nvSpPr>
          <p:cNvPr id="90" name="Google Shape;90;p17"/>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7"/>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lvl1pPr lvl="0" algn="ctr">
              <a:spcBef>
                <a:spcPts val="480"/>
              </a:spcBef>
              <a:spcAft>
                <a:spcPts val="0"/>
              </a:spcAft>
              <a:buClr>
                <a:schemeClr val="lt1"/>
              </a:buClr>
              <a:buSzPts val="2400"/>
              <a:buNone/>
              <a:defRPr b="0">
                <a:solidFill>
                  <a:schemeClr val="lt1"/>
                </a:solidFill>
              </a:defRPr>
            </a:lvl1pPr>
            <a:lvl2pPr lvl="1" algn="ctr">
              <a:spcBef>
                <a:spcPts val="400"/>
              </a:spcBef>
              <a:spcAft>
                <a:spcPts val="0"/>
              </a:spcAft>
              <a:buClr>
                <a:srgbClr val="8E9193"/>
              </a:buClr>
              <a:buSzPts val="20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92" name="Google Shape;92;p17"/>
          <p:cNvSpPr txBox="1">
            <a:spLocks noGrp="1"/>
          </p:cNvSpPr>
          <p:nvPr>
            <p:ph type="sldNum" idx="12"/>
          </p:nvPr>
        </p:nvSpPr>
        <p:spPr>
          <a:xfrm>
            <a:off x="107504" y="4731990"/>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chemeClr val="lt1"/>
                </a:solidFill>
                <a:latin typeface="Arial"/>
                <a:ea typeface="Arial"/>
                <a:cs typeface="Arial"/>
                <a:sym typeface="Arial"/>
              </a:defRPr>
            </a:lvl1pPr>
            <a:lvl2pPr marL="0" lvl="1" indent="0" algn="l">
              <a:spcBef>
                <a:spcPts val="0"/>
              </a:spcBef>
              <a:spcAft>
                <a:spcPts val="0"/>
              </a:spcAft>
              <a:buNone/>
              <a:defRPr sz="1300">
                <a:solidFill>
                  <a:schemeClr val="lt1"/>
                </a:solidFill>
                <a:latin typeface="Arial"/>
                <a:ea typeface="Arial"/>
                <a:cs typeface="Arial"/>
                <a:sym typeface="Arial"/>
              </a:defRPr>
            </a:lvl2pPr>
            <a:lvl3pPr marL="0" lvl="2" indent="0" algn="l">
              <a:spcBef>
                <a:spcPts val="0"/>
              </a:spcBef>
              <a:spcAft>
                <a:spcPts val="0"/>
              </a:spcAft>
              <a:buNone/>
              <a:defRPr sz="1300">
                <a:solidFill>
                  <a:schemeClr val="lt1"/>
                </a:solidFill>
                <a:latin typeface="Arial"/>
                <a:ea typeface="Arial"/>
                <a:cs typeface="Arial"/>
                <a:sym typeface="Arial"/>
              </a:defRPr>
            </a:lvl3pPr>
            <a:lvl4pPr marL="0" lvl="3" indent="0" algn="l">
              <a:spcBef>
                <a:spcPts val="0"/>
              </a:spcBef>
              <a:spcAft>
                <a:spcPts val="0"/>
              </a:spcAft>
              <a:buNone/>
              <a:defRPr sz="1300">
                <a:solidFill>
                  <a:schemeClr val="lt1"/>
                </a:solidFill>
                <a:latin typeface="Arial"/>
                <a:ea typeface="Arial"/>
                <a:cs typeface="Arial"/>
                <a:sym typeface="Arial"/>
              </a:defRPr>
            </a:lvl4pPr>
            <a:lvl5pPr marL="0" lvl="4" indent="0" algn="l">
              <a:spcBef>
                <a:spcPts val="0"/>
              </a:spcBef>
              <a:spcAft>
                <a:spcPts val="0"/>
              </a:spcAft>
              <a:buNone/>
              <a:defRPr sz="1300">
                <a:solidFill>
                  <a:schemeClr val="lt1"/>
                </a:solidFill>
                <a:latin typeface="Arial"/>
                <a:ea typeface="Arial"/>
                <a:cs typeface="Arial"/>
                <a:sym typeface="Arial"/>
              </a:defRPr>
            </a:lvl5pPr>
            <a:lvl6pPr marL="0" lvl="5" indent="0" algn="l">
              <a:spcBef>
                <a:spcPts val="0"/>
              </a:spcBef>
              <a:spcAft>
                <a:spcPts val="0"/>
              </a:spcAft>
              <a:buNone/>
              <a:defRPr sz="1300">
                <a:solidFill>
                  <a:schemeClr val="lt1"/>
                </a:solidFill>
                <a:latin typeface="Arial"/>
                <a:ea typeface="Arial"/>
                <a:cs typeface="Arial"/>
                <a:sym typeface="Arial"/>
              </a:defRPr>
            </a:lvl6pPr>
            <a:lvl7pPr marL="0" lvl="6" indent="0" algn="l">
              <a:spcBef>
                <a:spcPts val="0"/>
              </a:spcBef>
              <a:spcAft>
                <a:spcPts val="0"/>
              </a:spcAft>
              <a:buNone/>
              <a:defRPr sz="1300">
                <a:solidFill>
                  <a:schemeClr val="lt1"/>
                </a:solidFill>
                <a:latin typeface="Arial"/>
                <a:ea typeface="Arial"/>
                <a:cs typeface="Arial"/>
                <a:sym typeface="Arial"/>
              </a:defRPr>
            </a:lvl7pPr>
            <a:lvl8pPr marL="0" lvl="7" indent="0" algn="l">
              <a:spcBef>
                <a:spcPts val="0"/>
              </a:spcBef>
              <a:spcAft>
                <a:spcPts val="0"/>
              </a:spcAft>
              <a:buNone/>
              <a:defRPr sz="1300">
                <a:solidFill>
                  <a:schemeClr val="lt1"/>
                </a:solidFill>
                <a:latin typeface="Arial"/>
                <a:ea typeface="Arial"/>
                <a:cs typeface="Arial"/>
                <a:sym typeface="Arial"/>
              </a:defRPr>
            </a:lvl8pPr>
            <a:lvl9pPr marL="0" lvl="8" indent="0" algn="l">
              <a:spcBef>
                <a:spcPts val="0"/>
              </a:spcBef>
              <a:spcAft>
                <a:spcPts val="0"/>
              </a:spcAft>
              <a:buNone/>
              <a:defRPr sz="13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93" name="Google Shape;93;p17" descr="Icon  Description automatically generated"/>
          <p:cNvPicPr preferRelativeResize="0"/>
          <p:nvPr/>
        </p:nvPicPr>
        <p:blipFill rotWithShape="1">
          <a:blip r:embed="rId2">
            <a:alphaModFix/>
          </a:blip>
          <a:srcRect/>
          <a:stretch/>
        </p:blipFill>
        <p:spPr>
          <a:xfrm>
            <a:off x="755576" y="1498339"/>
            <a:ext cx="1152128" cy="1073411"/>
          </a:xfrm>
          <a:prstGeom prst="rect">
            <a:avLst/>
          </a:prstGeom>
          <a:noFill/>
          <a:ln>
            <a:noFill/>
          </a:ln>
        </p:spPr>
      </p:pic>
      <p:sp>
        <p:nvSpPr>
          <p:cNvPr id="94" name="Google Shape;94;p17"/>
          <p:cNvSpPr/>
          <p:nvPr/>
        </p:nvSpPr>
        <p:spPr>
          <a:xfrm>
            <a:off x="4233938" y="2511639"/>
            <a:ext cx="676126" cy="79666"/>
          </a:xfrm>
          <a:prstGeom prst="rect">
            <a:avLst/>
          </a:prstGeom>
          <a:solidFill>
            <a:srgbClr val="31B0C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mphasis (Dark)">
  <p:cSld name="Emphasis (Dark)">
    <p:bg>
      <p:bgPr>
        <a:solidFill>
          <a:schemeClr val="dk1"/>
        </a:solidFill>
        <a:effectLst/>
      </p:bgPr>
    </p:bg>
    <p:spTree>
      <p:nvGrpSpPr>
        <p:cNvPr id="1" name="Shape 95"/>
        <p:cNvGrpSpPr/>
        <p:nvPr/>
      </p:nvGrpSpPr>
      <p:grpSpPr>
        <a:xfrm>
          <a:off x="0" y="0"/>
          <a:ext cx="0" cy="0"/>
          <a:chOff x="0" y="0"/>
          <a:chExt cx="0" cy="0"/>
        </a:xfrm>
      </p:grpSpPr>
      <p:sp>
        <p:nvSpPr>
          <p:cNvPr id="96" name="Google Shape;96;p18"/>
          <p:cNvSpPr txBox="1">
            <a:spLocks noGrp="1"/>
          </p:cNvSpPr>
          <p:nvPr>
            <p:ph type="subTitle" idx="1"/>
          </p:nvPr>
        </p:nvSpPr>
        <p:spPr>
          <a:xfrm>
            <a:off x="914400" y="928470"/>
            <a:ext cx="7315200" cy="3227456"/>
          </a:xfrm>
          <a:prstGeom prst="rect">
            <a:avLst/>
          </a:prstGeom>
          <a:noFill/>
          <a:ln>
            <a:noFill/>
          </a:ln>
        </p:spPr>
        <p:txBody>
          <a:bodyPr spcFirstLastPara="1" wrap="square" lIns="91425" tIns="45700" rIns="91425" bIns="45700" anchor="ctr" anchorCtr="0">
            <a:noAutofit/>
          </a:bodyPr>
          <a:lstStyle>
            <a:lvl1pPr lvl="0" algn="ctr">
              <a:spcBef>
                <a:spcPts val="640"/>
              </a:spcBef>
              <a:spcAft>
                <a:spcPts val="0"/>
              </a:spcAft>
              <a:buClr>
                <a:schemeClr val="lt1"/>
              </a:buClr>
              <a:buSzPts val="3200"/>
              <a:buNone/>
              <a:defRPr sz="3200" b="0">
                <a:solidFill>
                  <a:schemeClr val="lt1"/>
                </a:solidFill>
              </a:defRPr>
            </a:lvl1pPr>
            <a:lvl2pPr lvl="1" algn="ctr">
              <a:spcBef>
                <a:spcPts val="400"/>
              </a:spcBef>
              <a:spcAft>
                <a:spcPts val="0"/>
              </a:spcAft>
              <a:buClr>
                <a:srgbClr val="8E9193"/>
              </a:buClr>
              <a:buSzPts val="20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97" name="Google Shape;97;p18"/>
          <p:cNvSpPr txBox="1">
            <a:spLocks noGrp="1"/>
          </p:cNvSpPr>
          <p:nvPr>
            <p:ph type="sldNum" idx="12"/>
          </p:nvPr>
        </p:nvSpPr>
        <p:spPr>
          <a:xfrm>
            <a:off x="107504" y="4731990"/>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chemeClr val="lt1"/>
                </a:solidFill>
                <a:latin typeface="Arial"/>
                <a:ea typeface="Arial"/>
                <a:cs typeface="Arial"/>
                <a:sym typeface="Arial"/>
              </a:defRPr>
            </a:lvl1pPr>
            <a:lvl2pPr marL="0" lvl="1" indent="0" algn="l">
              <a:spcBef>
                <a:spcPts val="0"/>
              </a:spcBef>
              <a:spcAft>
                <a:spcPts val="0"/>
              </a:spcAft>
              <a:buNone/>
              <a:defRPr sz="1300">
                <a:solidFill>
                  <a:schemeClr val="lt1"/>
                </a:solidFill>
                <a:latin typeface="Arial"/>
                <a:ea typeface="Arial"/>
                <a:cs typeface="Arial"/>
                <a:sym typeface="Arial"/>
              </a:defRPr>
            </a:lvl2pPr>
            <a:lvl3pPr marL="0" lvl="2" indent="0" algn="l">
              <a:spcBef>
                <a:spcPts val="0"/>
              </a:spcBef>
              <a:spcAft>
                <a:spcPts val="0"/>
              </a:spcAft>
              <a:buNone/>
              <a:defRPr sz="1300">
                <a:solidFill>
                  <a:schemeClr val="lt1"/>
                </a:solidFill>
                <a:latin typeface="Arial"/>
                <a:ea typeface="Arial"/>
                <a:cs typeface="Arial"/>
                <a:sym typeface="Arial"/>
              </a:defRPr>
            </a:lvl3pPr>
            <a:lvl4pPr marL="0" lvl="3" indent="0" algn="l">
              <a:spcBef>
                <a:spcPts val="0"/>
              </a:spcBef>
              <a:spcAft>
                <a:spcPts val="0"/>
              </a:spcAft>
              <a:buNone/>
              <a:defRPr sz="1300">
                <a:solidFill>
                  <a:schemeClr val="lt1"/>
                </a:solidFill>
                <a:latin typeface="Arial"/>
                <a:ea typeface="Arial"/>
                <a:cs typeface="Arial"/>
                <a:sym typeface="Arial"/>
              </a:defRPr>
            </a:lvl4pPr>
            <a:lvl5pPr marL="0" lvl="4" indent="0" algn="l">
              <a:spcBef>
                <a:spcPts val="0"/>
              </a:spcBef>
              <a:spcAft>
                <a:spcPts val="0"/>
              </a:spcAft>
              <a:buNone/>
              <a:defRPr sz="1300">
                <a:solidFill>
                  <a:schemeClr val="lt1"/>
                </a:solidFill>
                <a:latin typeface="Arial"/>
                <a:ea typeface="Arial"/>
                <a:cs typeface="Arial"/>
                <a:sym typeface="Arial"/>
              </a:defRPr>
            </a:lvl5pPr>
            <a:lvl6pPr marL="0" lvl="5" indent="0" algn="l">
              <a:spcBef>
                <a:spcPts val="0"/>
              </a:spcBef>
              <a:spcAft>
                <a:spcPts val="0"/>
              </a:spcAft>
              <a:buNone/>
              <a:defRPr sz="1300">
                <a:solidFill>
                  <a:schemeClr val="lt1"/>
                </a:solidFill>
                <a:latin typeface="Arial"/>
                <a:ea typeface="Arial"/>
                <a:cs typeface="Arial"/>
                <a:sym typeface="Arial"/>
              </a:defRPr>
            </a:lvl6pPr>
            <a:lvl7pPr marL="0" lvl="6" indent="0" algn="l">
              <a:spcBef>
                <a:spcPts val="0"/>
              </a:spcBef>
              <a:spcAft>
                <a:spcPts val="0"/>
              </a:spcAft>
              <a:buNone/>
              <a:defRPr sz="1300">
                <a:solidFill>
                  <a:schemeClr val="lt1"/>
                </a:solidFill>
                <a:latin typeface="Arial"/>
                <a:ea typeface="Arial"/>
                <a:cs typeface="Arial"/>
                <a:sym typeface="Arial"/>
              </a:defRPr>
            </a:lvl7pPr>
            <a:lvl8pPr marL="0" lvl="7" indent="0" algn="l">
              <a:spcBef>
                <a:spcPts val="0"/>
              </a:spcBef>
              <a:spcAft>
                <a:spcPts val="0"/>
              </a:spcAft>
              <a:buNone/>
              <a:defRPr sz="1300">
                <a:solidFill>
                  <a:schemeClr val="lt1"/>
                </a:solidFill>
                <a:latin typeface="Arial"/>
                <a:ea typeface="Arial"/>
                <a:cs typeface="Arial"/>
                <a:sym typeface="Arial"/>
              </a:defRPr>
            </a:lvl8pPr>
            <a:lvl9pPr marL="0" lvl="8" indent="0" algn="l">
              <a:spcBef>
                <a:spcPts val="0"/>
              </a:spcBef>
              <a:spcAft>
                <a:spcPts val="0"/>
              </a:spcAft>
              <a:buNone/>
              <a:defRPr sz="13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98" name="Google Shape;98;p18" descr="Logo  Description automatically generated"/>
          <p:cNvPicPr preferRelativeResize="0"/>
          <p:nvPr/>
        </p:nvPicPr>
        <p:blipFill rotWithShape="1">
          <a:blip r:embed="rId2">
            <a:alphaModFix/>
          </a:blip>
          <a:srcRect/>
          <a:stretch/>
        </p:blipFill>
        <p:spPr>
          <a:xfrm>
            <a:off x="7956376" y="4504978"/>
            <a:ext cx="923180" cy="45402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3.png"/><Relationship Id="rId5" Type="http://schemas.openxmlformats.org/officeDocument/2006/relationships/slideLayout" Target="../slideLayouts/slideLayout9.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Font typeface="Calibri"/>
              <a:buNone/>
              <a:defRPr sz="3200" b="1" i="0" u="none" strike="noStrike" cap="none">
                <a:solidFill>
                  <a:srgbClr val="36424A"/>
                </a:solidFill>
                <a:latin typeface="Calibri"/>
                <a:ea typeface="Calibri"/>
                <a:cs typeface="Calibri"/>
                <a:sym typeface="Calibri"/>
              </a:defRPr>
            </a:lvl1pPr>
            <a:lvl2pPr marR="0" lvl="1" algn="l" rtl="0">
              <a:spcBef>
                <a:spcPts val="0"/>
              </a:spcBef>
              <a:spcAft>
                <a:spcPts val="0"/>
              </a:spcAft>
              <a:buSzPts val="1400"/>
              <a:buNone/>
              <a:defRPr sz="4400" b="0" i="0" u="none" strike="noStrike" cap="none">
                <a:solidFill>
                  <a:srgbClr val="6A737B"/>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rgbClr val="6A737B"/>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rgbClr val="6A737B"/>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rgbClr val="6A737B"/>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rgbClr val="6A737B"/>
                </a:solidFill>
                <a:latin typeface="Arial"/>
                <a:ea typeface="Arial"/>
                <a:cs typeface="Arial"/>
                <a:sym typeface="Arial"/>
              </a:defRPr>
            </a:lvl6pPr>
            <a:lvl7pPr marR="0" lvl="6" algn="l" rtl="0">
              <a:spcBef>
                <a:spcPts val="0"/>
              </a:spcBef>
              <a:spcAft>
                <a:spcPts val="0"/>
              </a:spcAft>
              <a:buSzPts val="1400"/>
              <a:buNone/>
              <a:defRPr sz="4400" b="0" i="0" u="none" strike="noStrike" cap="none">
                <a:solidFill>
                  <a:srgbClr val="6A737B"/>
                </a:solidFill>
                <a:latin typeface="Arial"/>
                <a:ea typeface="Arial"/>
                <a:cs typeface="Arial"/>
                <a:sym typeface="Arial"/>
              </a:defRPr>
            </a:lvl7pPr>
            <a:lvl8pPr marR="0" lvl="7" algn="l" rtl="0">
              <a:spcBef>
                <a:spcPts val="0"/>
              </a:spcBef>
              <a:spcAft>
                <a:spcPts val="0"/>
              </a:spcAft>
              <a:buSzPts val="1400"/>
              <a:buNone/>
              <a:defRPr sz="4400" b="0" i="0" u="none" strike="noStrike" cap="none">
                <a:solidFill>
                  <a:srgbClr val="6A737B"/>
                </a:solidFill>
                <a:latin typeface="Arial"/>
                <a:ea typeface="Arial"/>
                <a:cs typeface="Arial"/>
                <a:sym typeface="Arial"/>
              </a:defRPr>
            </a:lvl8pPr>
            <a:lvl9pPr marR="0" lvl="8" algn="l" rtl="0">
              <a:spcBef>
                <a:spcPts val="0"/>
              </a:spcBef>
              <a:spcAft>
                <a:spcPts val="0"/>
              </a:spcAft>
              <a:buSzPts val="1400"/>
              <a:buNone/>
              <a:defRPr sz="4400" b="0" i="0" u="none" strike="noStrike" cap="none">
                <a:solidFill>
                  <a:srgbClr val="6A737B"/>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rgbClr val="36424A"/>
              </a:buClr>
              <a:buSzPts val="2800"/>
              <a:buFont typeface="Arial"/>
              <a:buChar char="•"/>
              <a:defRPr sz="2800" b="0" i="0" u="none" strike="noStrike" cap="none">
                <a:solidFill>
                  <a:srgbClr val="36424A"/>
                </a:solidFill>
                <a:latin typeface="Candara"/>
                <a:ea typeface="Candara"/>
                <a:cs typeface="Candara"/>
                <a:sym typeface="Candara"/>
              </a:defRPr>
            </a:lvl1pPr>
            <a:lvl2pPr marL="914400" marR="0" lvl="1" indent="-381000" algn="l" rtl="0">
              <a:spcBef>
                <a:spcPts val="480"/>
              </a:spcBef>
              <a:spcAft>
                <a:spcPts val="0"/>
              </a:spcAft>
              <a:buClr>
                <a:srgbClr val="36424A"/>
              </a:buClr>
              <a:buSzPts val="2400"/>
              <a:buFont typeface="Arial"/>
              <a:buChar char="–"/>
              <a:defRPr sz="2400" b="0" i="0" u="none" strike="noStrike" cap="none">
                <a:solidFill>
                  <a:srgbClr val="36424A"/>
                </a:solidFill>
                <a:latin typeface="Candara"/>
                <a:ea typeface="Candara"/>
                <a:cs typeface="Candara"/>
                <a:sym typeface="Candara"/>
              </a:defRPr>
            </a:lvl2pPr>
            <a:lvl3pPr marL="1371600" marR="0" lvl="2" indent="-342900" algn="l" rtl="0">
              <a:spcBef>
                <a:spcPts val="360"/>
              </a:spcBef>
              <a:spcAft>
                <a:spcPts val="0"/>
              </a:spcAft>
              <a:buClr>
                <a:srgbClr val="36424A"/>
              </a:buClr>
              <a:buSzPts val="1800"/>
              <a:buFont typeface="Arial"/>
              <a:buChar char="•"/>
              <a:defRPr sz="1800" b="0" i="0" u="none" strike="noStrike" cap="none">
                <a:solidFill>
                  <a:srgbClr val="36424A"/>
                </a:solidFill>
                <a:latin typeface="Candara"/>
                <a:ea typeface="Candara"/>
                <a:cs typeface="Candara"/>
                <a:sym typeface="Candara"/>
              </a:defRPr>
            </a:lvl3pPr>
            <a:lvl4pPr marL="1828800" marR="0" lvl="3" indent="-342900" algn="l" rtl="0">
              <a:spcBef>
                <a:spcPts val="360"/>
              </a:spcBef>
              <a:spcAft>
                <a:spcPts val="0"/>
              </a:spcAft>
              <a:buClr>
                <a:srgbClr val="36424A"/>
              </a:buClr>
              <a:buSzPts val="1800"/>
              <a:buFont typeface="Arial"/>
              <a:buChar char="–"/>
              <a:defRPr sz="1800" b="0" i="0" u="none" strike="noStrike" cap="none">
                <a:solidFill>
                  <a:srgbClr val="36424A"/>
                </a:solidFill>
                <a:latin typeface="Candara"/>
                <a:ea typeface="Candara"/>
                <a:cs typeface="Candara"/>
                <a:sym typeface="Candara"/>
              </a:defRPr>
            </a:lvl4pPr>
            <a:lvl5pPr marL="2286000" marR="0" lvl="4" indent="-342900" algn="l" rtl="0">
              <a:spcBef>
                <a:spcPts val="360"/>
              </a:spcBef>
              <a:spcAft>
                <a:spcPts val="0"/>
              </a:spcAft>
              <a:buClr>
                <a:srgbClr val="36424A"/>
              </a:buClr>
              <a:buSzPts val="1800"/>
              <a:buFont typeface="Arial"/>
              <a:buChar char="»"/>
              <a:defRPr sz="1800" b="0" i="0" u="none" strike="noStrike" cap="none">
                <a:solidFill>
                  <a:srgbClr val="36424A"/>
                </a:solidFill>
                <a:latin typeface="Candara"/>
                <a:ea typeface="Candara"/>
                <a:cs typeface="Candara"/>
                <a:sym typeface="Candar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107504" y="4731990"/>
            <a:ext cx="2057400" cy="274637"/>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1300" b="0" i="0" u="none" strike="noStrike" cap="none">
                <a:solidFill>
                  <a:srgbClr val="8E9193"/>
                </a:solidFill>
                <a:latin typeface="Arial"/>
                <a:ea typeface="Arial"/>
                <a:cs typeface="Arial"/>
                <a:sym typeface="Arial"/>
              </a:defRPr>
            </a:lvl1pPr>
            <a:lvl2pPr marL="0" marR="0" lvl="1" indent="0" algn="l" rtl="0">
              <a:spcBef>
                <a:spcPts val="0"/>
              </a:spcBef>
              <a:spcAft>
                <a:spcPts val="0"/>
              </a:spcAft>
              <a:buNone/>
              <a:defRPr sz="1300" b="0" i="0" u="none" strike="noStrike" cap="none">
                <a:solidFill>
                  <a:srgbClr val="8E9193"/>
                </a:solidFill>
                <a:latin typeface="Arial"/>
                <a:ea typeface="Arial"/>
                <a:cs typeface="Arial"/>
                <a:sym typeface="Arial"/>
              </a:defRPr>
            </a:lvl2pPr>
            <a:lvl3pPr marL="0" marR="0" lvl="2" indent="0" algn="l" rtl="0">
              <a:spcBef>
                <a:spcPts val="0"/>
              </a:spcBef>
              <a:spcAft>
                <a:spcPts val="0"/>
              </a:spcAft>
              <a:buNone/>
              <a:defRPr sz="1300" b="0" i="0" u="none" strike="noStrike" cap="none">
                <a:solidFill>
                  <a:srgbClr val="8E9193"/>
                </a:solidFill>
                <a:latin typeface="Arial"/>
                <a:ea typeface="Arial"/>
                <a:cs typeface="Arial"/>
                <a:sym typeface="Arial"/>
              </a:defRPr>
            </a:lvl3pPr>
            <a:lvl4pPr marL="0" marR="0" lvl="3" indent="0" algn="l" rtl="0">
              <a:spcBef>
                <a:spcPts val="0"/>
              </a:spcBef>
              <a:spcAft>
                <a:spcPts val="0"/>
              </a:spcAft>
              <a:buNone/>
              <a:defRPr sz="1300" b="0" i="0" u="none" strike="noStrike" cap="none">
                <a:solidFill>
                  <a:srgbClr val="8E9193"/>
                </a:solidFill>
                <a:latin typeface="Arial"/>
                <a:ea typeface="Arial"/>
                <a:cs typeface="Arial"/>
                <a:sym typeface="Arial"/>
              </a:defRPr>
            </a:lvl4pPr>
            <a:lvl5pPr marL="0" marR="0" lvl="4" indent="0" algn="l" rtl="0">
              <a:spcBef>
                <a:spcPts val="0"/>
              </a:spcBef>
              <a:spcAft>
                <a:spcPts val="0"/>
              </a:spcAft>
              <a:buNone/>
              <a:defRPr sz="1300" b="0" i="0" u="none" strike="noStrike" cap="none">
                <a:solidFill>
                  <a:srgbClr val="8E9193"/>
                </a:solidFill>
                <a:latin typeface="Arial"/>
                <a:ea typeface="Arial"/>
                <a:cs typeface="Arial"/>
                <a:sym typeface="Arial"/>
              </a:defRPr>
            </a:lvl5pPr>
            <a:lvl6pPr marL="0" marR="0" lvl="5" indent="0" algn="l" rtl="0">
              <a:spcBef>
                <a:spcPts val="0"/>
              </a:spcBef>
              <a:spcAft>
                <a:spcPts val="0"/>
              </a:spcAft>
              <a:buNone/>
              <a:defRPr sz="1300" b="0" i="0" u="none" strike="noStrike" cap="none">
                <a:solidFill>
                  <a:srgbClr val="8E9193"/>
                </a:solidFill>
                <a:latin typeface="Arial"/>
                <a:ea typeface="Arial"/>
                <a:cs typeface="Arial"/>
                <a:sym typeface="Arial"/>
              </a:defRPr>
            </a:lvl6pPr>
            <a:lvl7pPr marL="0" marR="0" lvl="6" indent="0" algn="l" rtl="0">
              <a:spcBef>
                <a:spcPts val="0"/>
              </a:spcBef>
              <a:spcAft>
                <a:spcPts val="0"/>
              </a:spcAft>
              <a:buNone/>
              <a:defRPr sz="1300" b="0" i="0" u="none" strike="noStrike" cap="none">
                <a:solidFill>
                  <a:srgbClr val="8E9193"/>
                </a:solidFill>
                <a:latin typeface="Arial"/>
                <a:ea typeface="Arial"/>
                <a:cs typeface="Arial"/>
                <a:sym typeface="Arial"/>
              </a:defRPr>
            </a:lvl7pPr>
            <a:lvl8pPr marL="0" marR="0" lvl="7" indent="0" algn="l" rtl="0">
              <a:spcBef>
                <a:spcPts val="0"/>
              </a:spcBef>
              <a:spcAft>
                <a:spcPts val="0"/>
              </a:spcAft>
              <a:buNone/>
              <a:defRPr sz="1300" b="0" i="0" u="none" strike="noStrike" cap="none">
                <a:solidFill>
                  <a:srgbClr val="8E9193"/>
                </a:solidFill>
                <a:latin typeface="Arial"/>
                <a:ea typeface="Arial"/>
                <a:cs typeface="Arial"/>
                <a:sym typeface="Arial"/>
              </a:defRPr>
            </a:lvl8pPr>
            <a:lvl9pPr marL="0" marR="0" lvl="8" indent="0" algn="l" rtl="0">
              <a:spcBef>
                <a:spcPts val="0"/>
              </a:spcBef>
              <a:spcAft>
                <a:spcPts val="0"/>
              </a:spcAft>
              <a:buNone/>
              <a:defRPr sz="1300" b="0" i="0" u="none" strike="noStrike" cap="none">
                <a:solidFill>
                  <a:srgbClr val="8E919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 name="TextBox 2">
            <a:extLst>
              <a:ext uri="{FF2B5EF4-FFF2-40B4-BE49-F238E27FC236}">
                <a16:creationId xmlns:a16="http://schemas.microsoft.com/office/drawing/2014/main" id="{9A40C772-2269-549A-1F20-78F9C5F4DA51}"/>
              </a:ext>
            </a:extLst>
          </p:cNvPr>
          <p:cNvSpPr txBox="1"/>
          <p:nvPr>
            <p:extLst>
              <p:ext uri="{1162E1C5-73C7-4A58-AE30-91384D911F3F}">
                <p184:classification xmlns:p184="http://schemas.microsoft.com/office/powerpoint/2018/4/main" val="ftr"/>
              </p:ext>
            </p:extLst>
          </p:nvPr>
        </p:nvSpPr>
        <p:spPr>
          <a:xfrm>
            <a:off x="63500" y="4912360"/>
            <a:ext cx="1177925" cy="167640"/>
          </a:xfrm>
          <a:prstGeom prst="rect">
            <a:avLst/>
          </a:prstGeom>
        </p:spPr>
        <p:txBody>
          <a:bodyPr horzOverflow="overflow" lIns="0" tIns="0" rIns="0" bIns="0">
            <a:spAutoFit/>
          </a:bodyPr>
          <a:lstStyle/>
          <a:p>
            <a:pPr algn="l"/>
            <a:r>
              <a:rPr lang="en-CA" sz="11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Classification: Public</a:t>
            </a: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71"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Font typeface="Calibri"/>
              <a:buNone/>
              <a:defRPr sz="3200" b="1"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400" b="0" i="0" u="none" strike="noStrike" cap="none">
                <a:solidFill>
                  <a:srgbClr val="6A737B"/>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rgbClr val="6A737B"/>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rgbClr val="6A737B"/>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rgbClr val="6A737B"/>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rgbClr val="6A737B"/>
                </a:solidFill>
                <a:latin typeface="Arial"/>
                <a:ea typeface="Arial"/>
                <a:cs typeface="Arial"/>
                <a:sym typeface="Arial"/>
              </a:defRPr>
            </a:lvl6pPr>
            <a:lvl7pPr marR="0" lvl="6" algn="l" rtl="0">
              <a:spcBef>
                <a:spcPts val="0"/>
              </a:spcBef>
              <a:spcAft>
                <a:spcPts val="0"/>
              </a:spcAft>
              <a:buSzPts val="1400"/>
              <a:buNone/>
              <a:defRPr sz="4400" b="0" i="0" u="none" strike="noStrike" cap="none">
                <a:solidFill>
                  <a:srgbClr val="6A737B"/>
                </a:solidFill>
                <a:latin typeface="Arial"/>
                <a:ea typeface="Arial"/>
                <a:cs typeface="Arial"/>
                <a:sym typeface="Arial"/>
              </a:defRPr>
            </a:lvl7pPr>
            <a:lvl8pPr marR="0" lvl="7" algn="l" rtl="0">
              <a:spcBef>
                <a:spcPts val="0"/>
              </a:spcBef>
              <a:spcAft>
                <a:spcPts val="0"/>
              </a:spcAft>
              <a:buSzPts val="1400"/>
              <a:buNone/>
              <a:defRPr sz="4400" b="0" i="0" u="none" strike="noStrike" cap="none">
                <a:solidFill>
                  <a:srgbClr val="6A737B"/>
                </a:solidFill>
                <a:latin typeface="Arial"/>
                <a:ea typeface="Arial"/>
                <a:cs typeface="Arial"/>
                <a:sym typeface="Arial"/>
              </a:defRPr>
            </a:lvl8pPr>
            <a:lvl9pPr marR="0" lvl="8" algn="l" rtl="0">
              <a:spcBef>
                <a:spcPts val="0"/>
              </a:spcBef>
              <a:spcAft>
                <a:spcPts val="0"/>
              </a:spcAft>
              <a:buSzPts val="1400"/>
              <a:buNone/>
              <a:defRPr sz="4400" b="0" i="0" u="none" strike="noStrike" cap="none">
                <a:solidFill>
                  <a:srgbClr val="6A737B"/>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ndara"/>
                <a:ea typeface="Candara"/>
                <a:cs typeface="Candara"/>
                <a:sym typeface="Candara"/>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andara"/>
                <a:ea typeface="Candara"/>
                <a:cs typeface="Candara"/>
                <a:sym typeface="Candara"/>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andara"/>
                <a:ea typeface="Candara"/>
                <a:cs typeface="Candara"/>
                <a:sym typeface="Candara"/>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andara"/>
                <a:ea typeface="Candara"/>
                <a:cs typeface="Candara"/>
                <a:sym typeface="Candar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sldNum" idx="12"/>
          </p:nvPr>
        </p:nvSpPr>
        <p:spPr>
          <a:xfrm>
            <a:off x="107504" y="4731990"/>
            <a:ext cx="2057400" cy="274637"/>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1300" b="0" i="0" u="none" strike="noStrike" cap="none">
                <a:solidFill>
                  <a:srgbClr val="8E9193"/>
                </a:solidFill>
                <a:latin typeface="Arial"/>
                <a:ea typeface="Arial"/>
                <a:cs typeface="Arial"/>
                <a:sym typeface="Arial"/>
              </a:defRPr>
            </a:lvl1pPr>
            <a:lvl2pPr marL="0" marR="0" lvl="1" indent="0" algn="l" rtl="0">
              <a:spcBef>
                <a:spcPts val="0"/>
              </a:spcBef>
              <a:spcAft>
                <a:spcPts val="0"/>
              </a:spcAft>
              <a:buNone/>
              <a:defRPr sz="1300" b="0" i="0" u="none" strike="noStrike" cap="none">
                <a:solidFill>
                  <a:srgbClr val="8E9193"/>
                </a:solidFill>
                <a:latin typeface="Arial"/>
                <a:ea typeface="Arial"/>
                <a:cs typeface="Arial"/>
                <a:sym typeface="Arial"/>
              </a:defRPr>
            </a:lvl2pPr>
            <a:lvl3pPr marL="0" marR="0" lvl="2" indent="0" algn="l" rtl="0">
              <a:spcBef>
                <a:spcPts val="0"/>
              </a:spcBef>
              <a:spcAft>
                <a:spcPts val="0"/>
              </a:spcAft>
              <a:buNone/>
              <a:defRPr sz="1300" b="0" i="0" u="none" strike="noStrike" cap="none">
                <a:solidFill>
                  <a:srgbClr val="8E9193"/>
                </a:solidFill>
                <a:latin typeface="Arial"/>
                <a:ea typeface="Arial"/>
                <a:cs typeface="Arial"/>
                <a:sym typeface="Arial"/>
              </a:defRPr>
            </a:lvl3pPr>
            <a:lvl4pPr marL="0" marR="0" lvl="3" indent="0" algn="l" rtl="0">
              <a:spcBef>
                <a:spcPts val="0"/>
              </a:spcBef>
              <a:spcAft>
                <a:spcPts val="0"/>
              </a:spcAft>
              <a:buNone/>
              <a:defRPr sz="1300" b="0" i="0" u="none" strike="noStrike" cap="none">
                <a:solidFill>
                  <a:srgbClr val="8E9193"/>
                </a:solidFill>
                <a:latin typeface="Arial"/>
                <a:ea typeface="Arial"/>
                <a:cs typeface="Arial"/>
                <a:sym typeface="Arial"/>
              </a:defRPr>
            </a:lvl4pPr>
            <a:lvl5pPr marL="0" marR="0" lvl="4" indent="0" algn="l" rtl="0">
              <a:spcBef>
                <a:spcPts val="0"/>
              </a:spcBef>
              <a:spcAft>
                <a:spcPts val="0"/>
              </a:spcAft>
              <a:buNone/>
              <a:defRPr sz="1300" b="0" i="0" u="none" strike="noStrike" cap="none">
                <a:solidFill>
                  <a:srgbClr val="8E9193"/>
                </a:solidFill>
                <a:latin typeface="Arial"/>
                <a:ea typeface="Arial"/>
                <a:cs typeface="Arial"/>
                <a:sym typeface="Arial"/>
              </a:defRPr>
            </a:lvl5pPr>
            <a:lvl6pPr marL="0" marR="0" lvl="5" indent="0" algn="l" rtl="0">
              <a:spcBef>
                <a:spcPts val="0"/>
              </a:spcBef>
              <a:spcAft>
                <a:spcPts val="0"/>
              </a:spcAft>
              <a:buNone/>
              <a:defRPr sz="1300" b="0" i="0" u="none" strike="noStrike" cap="none">
                <a:solidFill>
                  <a:srgbClr val="8E9193"/>
                </a:solidFill>
                <a:latin typeface="Arial"/>
                <a:ea typeface="Arial"/>
                <a:cs typeface="Arial"/>
                <a:sym typeface="Arial"/>
              </a:defRPr>
            </a:lvl6pPr>
            <a:lvl7pPr marL="0" marR="0" lvl="6" indent="0" algn="l" rtl="0">
              <a:spcBef>
                <a:spcPts val="0"/>
              </a:spcBef>
              <a:spcAft>
                <a:spcPts val="0"/>
              </a:spcAft>
              <a:buNone/>
              <a:defRPr sz="1300" b="0" i="0" u="none" strike="noStrike" cap="none">
                <a:solidFill>
                  <a:srgbClr val="8E9193"/>
                </a:solidFill>
                <a:latin typeface="Arial"/>
                <a:ea typeface="Arial"/>
                <a:cs typeface="Arial"/>
                <a:sym typeface="Arial"/>
              </a:defRPr>
            </a:lvl7pPr>
            <a:lvl8pPr marL="0" marR="0" lvl="7" indent="0" algn="l" rtl="0">
              <a:spcBef>
                <a:spcPts val="0"/>
              </a:spcBef>
              <a:spcAft>
                <a:spcPts val="0"/>
              </a:spcAft>
              <a:buNone/>
              <a:defRPr sz="1300" b="0" i="0" u="none" strike="noStrike" cap="none">
                <a:solidFill>
                  <a:srgbClr val="8E9193"/>
                </a:solidFill>
                <a:latin typeface="Arial"/>
                <a:ea typeface="Arial"/>
                <a:cs typeface="Arial"/>
                <a:sym typeface="Arial"/>
              </a:defRPr>
            </a:lvl8pPr>
            <a:lvl9pPr marL="0" marR="0" lvl="8" indent="0" algn="l" rtl="0">
              <a:spcBef>
                <a:spcPts val="0"/>
              </a:spcBef>
              <a:spcAft>
                <a:spcPts val="0"/>
              </a:spcAft>
              <a:buNone/>
              <a:defRPr sz="1300" b="0" i="0" u="none" strike="noStrike" cap="none">
                <a:solidFill>
                  <a:srgbClr val="8E919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 name="TextBox 2">
            <a:extLst>
              <a:ext uri="{FF2B5EF4-FFF2-40B4-BE49-F238E27FC236}">
                <a16:creationId xmlns:a16="http://schemas.microsoft.com/office/drawing/2014/main" id="{71C1E6E7-D63E-96A8-925E-768DA0E2BA18}"/>
              </a:ext>
            </a:extLst>
          </p:cNvPr>
          <p:cNvSpPr txBox="1"/>
          <p:nvPr>
            <p:extLst>
              <p:ext uri="{1162E1C5-73C7-4A58-AE30-91384D911F3F}">
                <p184:classification xmlns:p184="http://schemas.microsoft.com/office/powerpoint/2018/4/main" val="ftr"/>
              </p:ext>
            </p:extLst>
          </p:nvPr>
        </p:nvSpPr>
        <p:spPr>
          <a:xfrm>
            <a:off x="63500" y="4912360"/>
            <a:ext cx="1177925" cy="167640"/>
          </a:xfrm>
          <a:prstGeom prst="rect">
            <a:avLst/>
          </a:prstGeom>
        </p:spPr>
        <p:txBody>
          <a:bodyPr horzOverflow="overflow" lIns="0" tIns="0" rIns="0" bIns="0">
            <a:spAutoFit/>
          </a:bodyPr>
          <a:lstStyle/>
          <a:p>
            <a:pPr algn="l"/>
            <a:r>
              <a:rPr lang="en-CA" sz="11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Classification: Public</a:t>
            </a:r>
          </a:p>
        </p:txBody>
      </p:sp>
      <p:pic>
        <p:nvPicPr>
          <p:cNvPr id="2" name="Google Shape;39;p7" descr="Icon  Description automatically generated">
            <a:extLst>
              <a:ext uri="{FF2B5EF4-FFF2-40B4-BE49-F238E27FC236}">
                <a16:creationId xmlns:a16="http://schemas.microsoft.com/office/drawing/2014/main" id="{3CDB3599-CD77-FA17-B04D-C396BD141329}"/>
              </a:ext>
            </a:extLst>
          </p:cNvPr>
          <p:cNvPicPr preferRelativeResize="0"/>
          <p:nvPr userDrawn="1"/>
        </p:nvPicPr>
        <p:blipFill rotWithShape="1">
          <a:blip r:embed="rId10">
            <a:alphaModFix/>
          </a:blip>
          <a:srcRect/>
          <a:stretch/>
        </p:blipFill>
        <p:spPr>
          <a:xfrm>
            <a:off x="8428117" y="4352863"/>
            <a:ext cx="517365" cy="483518"/>
          </a:xfrm>
          <a:prstGeom prst="rect">
            <a:avLst/>
          </a:prstGeom>
          <a:noFill/>
          <a:ln>
            <a:noFill/>
          </a:ln>
        </p:spPr>
      </p:pic>
      <p:pic>
        <p:nvPicPr>
          <p:cNvPr id="4" name="Google Shape;40;p7">
            <a:extLst>
              <a:ext uri="{FF2B5EF4-FFF2-40B4-BE49-F238E27FC236}">
                <a16:creationId xmlns:a16="http://schemas.microsoft.com/office/drawing/2014/main" id="{5A1D287A-7FF1-D8C9-46AD-9AC7AA62447E}"/>
              </a:ext>
            </a:extLst>
          </p:cNvPr>
          <p:cNvPicPr preferRelativeResize="0"/>
          <p:nvPr userDrawn="1"/>
        </p:nvPicPr>
        <p:blipFill rotWithShape="1">
          <a:blip r:embed="rId11">
            <a:alphaModFix/>
          </a:blip>
          <a:srcRect/>
          <a:stretch/>
        </p:blipFill>
        <p:spPr>
          <a:xfrm>
            <a:off x="7344276" y="4596659"/>
            <a:ext cx="976971" cy="27463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8" r:id="rId1"/>
    <p:sldLayoutId id="2147483660" r:id="rId2"/>
    <p:sldLayoutId id="2147483661" r:id="rId3"/>
    <p:sldLayoutId id="2147483662" r:id="rId4"/>
    <p:sldLayoutId id="2147483663" r:id="rId5"/>
    <p:sldLayoutId id="2147483665" r:id="rId6"/>
    <p:sldLayoutId id="2147483670" r:id="rId7"/>
    <p:sldLayoutId id="214748367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15.svg"/></Relationships>
</file>

<file path=ppt/slides/_rels/slide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0.xml"/><Relationship Id="rId1" Type="http://schemas.openxmlformats.org/officeDocument/2006/relationships/slideLayout" Target="../slideLayouts/slideLayout10.xml"/><Relationship Id="rId4" Type="http://schemas.openxmlformats.org/officeDocument/2006/relationships/image" Target="../media/image15.svg"/></Relationships>
</file>

<file path=ppt/slides/_rels/slide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1.xml"/><Relationship Id="rId1" Type="http://schemas.openxmlformats.org/officeDocument/2006/relationships/slideLayout" Target="../slideLayouts/slideLayout5.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5.svg"/></Relationships>
</file>

<file path=ppt/slides/_rels/slide102.xml.rels><?xml version="1.0" encoding="UTF-8" standalone="yes"?>
<Relationships xmlns="http://schemas.openxmlformats.org/package/2006/relationships"><Relationship Id="rId8" Type="http://schemas.openxmlformats.org/officeDocument/2006/relationships/image" Target="../media/image207.svg"/><Relationship Id="rId13" Type="http://schemas.openxmlformats.org/officeDocument/2006/relationships/image" Target="../media/image212.png"/><Relationship Id="rId3" Type="http://schemas.openxmlformats.org/officeDocument/2006/relationships/image" Target="../media/image202.png"/><Relationship Id="rId7" Type="http://schemas.openxmlformats.org/officeDocument/2006/relationships/image" Target="../media/image206.png"/><Relationship Id="rId12" Type="http://schemas.openxmlformats.org/officeDocument/2006/relationships/image" Target="../media/image211.svg"/><Relationship Id="rId2" Type="http://schemas.openxmlformats.org/officeDocument/2006/relationships/notesSlide" Target="../notesSlides/notesSlide102.xml"/><Relationship Id="rId1" Type="http://schemas.openxmlformats.org/officeDocument/2006/relationships/slideLayout" Target="../slideLayouts/slideLayout6.xml"/><Relationship Id="rId6" Type="http://schemas.openxmlformats.org/officeDocument/2006/relationships/image" Target="../media/image205.svg"/><Relationship Id="rId11" Type="http://schemas.openxmlformats.org/officeDocument/2006/relationships/image" Target="../media/image210.png"/><Relationship Id="rId5" Type="http://schemas.openxmlformats.org/officeDocument/2006/relationships/image" Target="../media/image204.png"/><Relationship Id="rId10" Type="http://schemas.openxmlformats.org/officeDocument/2006/relationships/image" Target="../media/image209.svg"/><Relationship Id="rId4" Type="http://schemas.openxmlformats.org/officeDocument/2006/relationships/image" Target="../media/image203.svg"/><Relationship Id="rId9" Type="http://schemas.openxmlformats.org/officeDocument/2006/relationships/image" Target="../media/image208.png"/><Relationship Id="rId14" Type="http://schemas.openxmlformats.org/officeDocument/2006/relationships/image" Target="../media/image213.svg"/></Relationships>
</file>

<file path=ppt/slides/_rels/slide10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03.xml"/><Relationship Id="rId1" Type="http://schemas.openxmlformats.org/officeDocument/2006/relationships/slideLayout" Target="../slideLayouts/slideLayout10.xml"/><Relationship Id="rId4" Type="http://schemas.openxmlformats.org/officeDocument/2006/relationships/image" Target="../media/image215.sv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6.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15.svg"/><Relationship Id="rId4" Type="http://schemas.openxmlformats.org/officeDocument/2006/relationships/image" Target="../media/image41.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15.svg"/><Relationship Id="rId5" Type="http://schemas.openxmlformats.org/officeDocument/2006/relationships/image" Target="../media/image41.png"/><Relationship Id="rId10" Type="http://schemas.openxmlformats.org/officeDocument/2006/relationships/image" Target="../media/image14.png"/><Relationship Id="rId4" Type="http://schemas.openxmlformats.org/officeDocument/2006/relationships/image" Target="../media/image40.png"/><Relationship Id="rId9" Type="http://schemas.openxmlformats.org/officeDocument/2006/relationships/image" Target="../media/image44.sv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48.svg"/></Relationships>
</file>

<file path=ppt/slides/_rels/slide15.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7.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15.sv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2.svg"/><Relationship Id="rId11" Type="http://schemas.openxmlformats.org/officeDocument/2006/relationships/image" Target="../media/image14.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58.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14.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15.svg"/><Relationship Id="rId9" Type="http://schemas.openxmlformats.org/officeDocument/2006/relationships/image" Target="../media/image65.png"/><Relationship Id="rId14" Type="http://schemas.openxmlformats.org/officeDocument/2006/relationships/image" Target="../media/image70.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svg"/><Relationship Id="rId11" Type="http://schemas.openxmlformats.org/officeDocument/2006/relationships/image" Target="../media/image17.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svg"/><Relationship Id="rId9" Type="http://schemas.openxmlformats.org/officeDocument/2006/relationships/image" Target="../media/image15.svg"/></Relationships>
</file>

<file path=ppt/slides/_rels/slide20.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18" Type="http://schemas.openxmlformats.org/officeDocument/2006/relationships/image" Target="../media/image86.sv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17" Type="http://schemas.openxmlformats.org/officeDocument/2006/relationships/image" Target="../media/image85.png"/><Relationship Id="rId2" Type="http://schemas.openxmlformats.org/officeDocument/2006/relationships/notesSlide" Target="../notesSlides/notesSlide20.xml"/><Relationship Id="rId16" Type="http://schemas.openxmlformats.org/officeDocument/2006/relationships/image" Target="../media/image84.svg"/><Relationship Id="rId20" Type="http://schemas.openxmlformats.org/officeDocument/2006/relationships/image" Target="../media/image15.svg"/><Relationship Id="rId1" Type="http://schemas.openxmlformats.org/officeDocument/2006/relationships/slideLayout" Target="../slideLayouts/slideLayout5.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svg"/><Relationship Id="rId19" Type="http://schemas.openxmlformats.org/officeDocument/2006/relationships/image" Target="../media/image14.pn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s>
</file>

<file path=ppt/slides/_rels/slide21.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18" Type="http://schemas.openxmlformats.org/officeDocument/2006/relationships/image" Target="../media/image102.svg"/><Relationship Id="rId3" Type="http://schemas.openxmlformats.org/officeDocument/2006/relationships/image" Target="../media/image87.png"/><Relationship Id="rId21" Type="http://schemas.openxmlformats.org/officeDocument/2006/relationships/image" Target="../media/image14.png"/><Relationship Id="rId7" Type="http://schemas.openxmlformats.org/officeDocument/2006/relationships/image" Target="../media/image91.png"/><Relationship Id="rId12" Type="http://schemas.openxmlformats.org/officeDocument/2006/relationships/image" Target="../media/image96.svg"/><Relationship Id="rId17" Type="http://schemas.openxmlformats.org/officeDocument/2006/relationships/image" Target="../media/image101.png"/><Relationship Id="rId2" Type="http://schemas.openxmlformats.org/officeDocument/2006/relationships/notesSlide" Target="../notesSlides/notesSlide21.xml"/><Relationship Id="rId16" Type="http://schemas.openxmlformats.org/officeDocument/2006/relationships/image" Target="../media/image100.svg"/><Relationship Id="rId20" Type="http://schemas.openxmlformats.org/officeDocument/2006/relationships/image" Target="../media/image104.svg"/><Relationship Id="rId1" Type="http://schemas.openxmlformats.org/officeDocument/2006/relationships/slideLayout" Target="../slideLayouts/slideLayout5.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svg"/><Relationship Id="rId19" Type="http://schemas.openxmlformats.org/officeDocument/2006/relationships/image" Target="../media/image103.png"/><Relationship Id="rId4" Type="http://schemas.openxmlformats.org/officeDocument/2006/relationships/image" Target="../media/image88.svg"/><Relationship Id="rId9" Type="http://schemas.openxmlformats.org/officeDocument/2006/relationships/image" Target="../media/image93.png"/><Relationship Id="rId14" Type="http://schemas.openxmlformats.org/officeDocument/2006/relationships/image" Target="../media/image98.svg"/><Relationship Id="rId22" Type="http://schemas.openxmlformats.org/officeDocument/2006/relationships/image" Target="../media/image15.svg"/></Relationships>
</file>

<file path=ppt/slides/_rels/slide22.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109.png"/><Relationship Id="rId3" Type="http://schemas.openxmlformats.org/officeDocument/2006/relationships/image" Target="../media/image87.png"/><Relationship Id="rId7" Type="http://schemas.openxmlformats.org/officeDocument/2006/relationships/image" Target="../media/image105.png"/><Relationship Id="rId12" Type="http://schemas.openxmlformats.org/officeDocument/2006/relationships/image" Target="../media/image108.svg"/><Relationship Id="rId2" Type="http://schemas.openxmlformats.org/officeDocument/2006/relationships/notesSlide" Target="../notesSlides/notesSlide22.xml"/><Relationship Id="rId16" Type="http://schemas.openxmlformats.org/officeDocument/2006/relationships/image" Target="../media/image15.svg"/><Relationship Id="rId1" Type="http://schemas.openxmlformats.org/officeDocument/2006/relationships/slideLayout" Target="../slideLayouts/slideLayout5.xml"/><Relationship Id="rId6" Type="http://schemas.openxmlformats.org/officeDocument/2006/relationships/image" Target="../media/image90.svg"/><Relationship Id="rId11" Type="http://schemas.openxmlformats.org/officeDocument/2006/relationships/image" Target="../media/image107.png"/><Relationship Id="rId5" Type="http://schemas.openxmlformats.org/officeDocument/2006/relationships/image" Target="../media/image89.png"/><Relationship Id="rId15" Type="http://schemas.openxmlformats.org/officeDocument/2006/relationships/image" Target="../media/image14.png"/><Relationship Id="rId10" Type="http://schemas.openxmlformats.org/officeDocument/2006/relationships/image" Target="../media/image72.svg"/><Relationship Id="rId4" Type="http://schemas.openxmlformats.org/officeDocument/2006/relationships/image" Target="../media/image88.svg"/><Relationship Id="rId9" Type="http://schemas.openxmlformats.org/officeDocument/2006/relationships/image" Target="../media/image71.png"/><Relationship Id="rId14" Type="http://schemas.openxmlformats.org/officeDocument/2006/relationships/image" Target="../media/image110.svg"/></Relationships>
</file>

<file path=ppt/slides/_rels/slide23.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4.png"/><Relationship Id="rId7" Type="http://schemas.openxmlformats.org/officeDocument/2006/relationships/image" Target="../media/image113.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5.svg"/><Relationship Id="rId9" Type="http://schemas.openxmlformats.org/officeDocument/2006/relationships/image" Target="../media/image115.png"/></Relationships>
</file>

<file path=ppt/slides/_rels/slide24.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5.sv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5.sv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20.png"/><Relationship Id="rId7" Type="http://schemas.openxmlformats.org/officeDocument/2006/relationships/image" Target="../media/image68.sv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0.sv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svg"/></Relationships>
</file>

<file path=ppt/slides/_rels/slide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123.png"/><Relationship Id="rId4" Type="http://schemas.openxmlformats.org/officeDocument/2006/relationships/image" Target="../media/image15.sv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25.sv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49.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67.png"/><Relationship Id="rId7" Type="http://schemas.openxmlformats.org/officeDocument/2006/relationships/image" Target="../media/image126.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5.svg"/></Relationships>
</file>

<file path=ppt/slides/_rels/slide5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8.jpeg"/><Relationship Id="rId7" Type="http://schemas.openxmlformats.org/officeDocument/2006/relationships/image" Target="../media/image15.svg"/><Relationship Id="rId2" Type="http://schemas.openxmlformats.org/officeDocument/2006/relationships/notesSlide" Target="../notesSlides/notesSlide51.xml"/><Relationship Id="rId1" Type="http://schemas.openxmlformats.org/officeDocument/2006/relationships/slideLayout" Target="../slideLayouts/slideLayout11.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129.png"/></Relationships>
</file>

<file path=ppt/slides/_rels/slide5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8.jpeg"/><Relationship Id="rId7" Type="http://schemas.openxmlformats.org/officeDocument/2006/relationships/image" Target="../media/image129.png"/><Relationship Id="rId2" Type="http://schemas.openxmlformats.org/officeDocument/2006/relationships/notesSlide" Target="../notesSlides/notesSlide52.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5.svg"/><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14.png"/><Relationship Id="rId3" Type="http://schemas.openxmlformats.org/officeDocument/2006/relationships/image" Target="../media/image130.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131.svg"/><Relationship Id="rId9" Type="http://schemas.openxmlformats.org/officeDocument/2006/relationships/image" Target="../media/image53.png"/><Relationship Id="rId14" Type="http://schemas.openxmlformats.org/officeDocument/2006/relationships/image" Target="../media/image15.svg"/></Relationships>
</file>

<file path=ppt/slides/_rels/slide55.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26.png"/><Relationship Id="rId7" Type="http://schemas.openxmlformats.org/officeDocument/2006/relationships/image" Target="../media/image134.png"/><Relationship Id="rId12" Type="http://schemas.openxmlformats.org/officeDocument/2006/relationships/image" Target="../media/image70.sv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33.svg"/><Relationship Id="rId11" Type="http://schemas.openxmlformats.org/officeDocument/2006/relationships/image" Target="../media/image69.png"/><Relationship Id="rId5" Type="http://schemas.openxmlformats.org/officeDocument/2006/relationships/image" Target="../media/image132.png"/><Relationship Id="rId10" Type="http://schemas.openxmlformats.org/officeDocument/2006/relationships/image" Target="../media/image68.svg"/><Relationship Id="rId4" Type="http://schemas.openxmlformats.org/officeDocument/2006/relationships/image" Target="../media/image127.svg"/><Relationship Id="rId9"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137.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139.svg"/><Relationship Id="rId5" Type="http://schemas.openxmlformats.org/officeDocument/2006/relationships/image" Target="../media/image138.png"/><Relationship Id="rId4" Type="http://schemas.openxmlformats.org/officeDocument/2006/relationships/image" Target="../media/image15.svg"/></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9.sv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3.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9.sv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3.png"/><Relationship Id="rId4" Type="http://schemas.openxmlformats.org/officeDocument/2006/relationships/image" Target="../media/image15.sv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144.png"/><Relationship Id="rId18" Type="http://schemas.openxmlformats.org/officeDocument/2006/relationships/image" Target="../media/image149.svg"/><Relationship Id="rId3" Type="http://schemas.openxmlformats.org/officeDocument/2006/relationships/image" Target="../media/image14.png"/><Relationship Id="rId7" Type="http://schemas.openxmlformats.org/officeDocument/2006/relationships/image" Target="../media/image69.png"/><Relationship Id="rId12" Type="http://schemas.openxmlformats.org/officeDocument/2006/relationships/image" Target="../media/image143.svg"/><Relationship Id="rId17" Type="http://schemas.openxmlformats.org/officeDocument/2006/relationships/image" Target="../media/image148.png"/><Relationship Id="rId2" Type="http://schemas.openxmlformats.org/officeDocument/2006/relationships/notesSlide" Target="../notesSlides/notesSlide62.xml"/><Relationship Id="rId16" Type="http://schemas.openxmlformats.org/officeDocument/2006/relationships/image" Target="../media/image147.svg"/><Relationship Id="rId20" Type="http://schemas.openxmlformats.org/officeDocument/2006/relationships/image" Target="../media/image151.svg"/><Relationship Id="rId1" Type="http://schemas.openxmlformats.org/officeDocument/2006/relationships/slideLayout" Target="../slideLayouts/slideLayout5.xml"/><Relationship Id="rId6" Type="http://schemas.openxmlformats.org/officeDocument/2006/relationships/image" Target="../media/image68.svg"/><Relationship Id="rId11" Type="http://schemas.openxmlformats.org/officeDocument/2006/relationships/image" Target="../media/image142.png"/><Relationship Id="rId5" Type="http://schemas.openxmlformats.org/officeDocument/2006/relationships/image" Target="../media/image67.png"/><Relationship Id="rId15" Type="http://schemas.openxmlformats.org/officeDocument/2006/relationships/image" Target="../media/image146.png"/><Relationship Id="rId10" Type="http://schemas.openxmlformats.org/officeDocument/2006/relationships/image" Target="../media/image141.svg"/><Relationship Id="rId19" Type="http://schemas.openxmlformats.org/officeDocument/2006/relationships/image" Target="../media/image150.png"/><Relationship Id="rId4" Type="http://schemas.openxmlformats.org/officeDocument/2006/relationships/image" Target="../media/image15.svg"/><Relationship Id="rId9" Type="http://schemas.openxmlformats.org/officeDocument/2006/relationships/image" Target="../media/image140.png"/><Relationship Id="rId14" Type="http://schemas.openxmlformats.org/officeDocument/2006/relationships/image" Target="../media/image145.svg"/></Relationships>
</file>

<file path=ppt/slides/_rels/slide6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52.png"/><Relationship Id="rId7" Type="http://schemas.openxmlformats.org/officeDocument/2006/relationships/image" Target="../media/image14.pn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141.svg"/><Relationship Id="rId5" Type="http://schemas.openxmlformats.org/officeDocument/2006/relationships/image" Target="../media/image140.png"/><Relationship Id="rId4" Type="http://schemas.openxmlformats.org/officeDocument/2006/relationships/image" Target="../media/image153.svg"/></Relationships>
</file>

<file path=ppt/slides/_rels/slide6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51.svg"/></Relationships>
</file>

<file path=ppt/slides/_rels/slide6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43.svg"/></Relationships>
</file>

<file path=ppt/slides/_rels/slide6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45.svg"/></Relationships>
</file>

<file path=ppt/slides/_rels/slide67.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152.png"/><Relationship Id="rId7" Type="http://schemas.openxmlformats.org/officeDocument/2006/relationships/image" Target="../media/image148.png"/><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147.svg"/><Relationship Id="rId5" Type="http://schemas.openxmlformats.org/officeDocument/2006/relationships/image" Target="../media/image146.png"/><Relationship Id="rId10" Type="http://schemas.openxmlformats.org/officeDocument/2006/relationships/image" Target="../media/image15.svg"/><Relationship Id="rId4" Type="http://schemas.openxmlformats.org/officeDocument/2006/relationships/image" Target="../media/image153.svg"/><Relationship Id="rId9" Type="http://schemas.openxmlformats.org/officeDocument/2006/relationships/image" Target="../media/image14.png"/></Relationships>
</file>

<file path=ppt/slides/_rels/slide6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54.png"/><Relationship Id="rId7" Type="http://schemas.openxmlformats.org/officeDocument/2006/relationships/image" Target="../media/image14.png"/><Relationship Id="rId2" Type="http://schemas.openxmlformats.org/officeDocument/2006/relationships/notesSlide" Target="../notesSlides/notesSlide68.xml"/><Relationship Id="rId1" Type="http://schemas.openxmlformats.org/officeDocument/2006/relationships/slideLayout" Target="../slideLayouts/slideLayout11.xml"/><Relationship Id="rId6" Type="http://schemas.openxmlformats.org/officeDocument/2006/relationships/image" Target="../media/image13.png"/><Relationship Id="rId5" Type="http://schemas.microsoft.com/office/2007/relationships/hdphoto" Target="../media/hdphoto5.wdp"/><Relationship Id="rId4" Type="http://schemas.openxmlformats.org/officeDocument/2006/relationships/image" Target="../media/image155.png"/></Relationships>
</file>

<file path=ppt/slides/_rels/slide69.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5.svg"/><Relationship Id="rId2" Type="http://schemas.openxmlformats.org/officeDocument/2006/relationships/notesSlide" Target="../notesSlides/notesSlide69.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7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54.png"/><Relationship Id="rId7" Type="http://schemas.openxmlformats.org/officeDocument/2006/relationships/image" Target="../media/image14.png"/><Relationship Id="rId2" Type="http://schemas.openxmlformats.org/officeDocument/2006/relationships/notesSlide" Target="../notesSlides/notesSlide70.xml"/><Relationship Id="rId1" Type="http://schemas.openxmlformats.org/officeDocument/2006/relationships/slideLayout" Target="../slideLayouts/slideLayout11.xml"/><Relationship Id="rId6" Type="http://schemas.openxmlformats.org/officeDocument/2006/relationships/image" Target="../media/image13.png"/><Relationship Id="rId5" Type="http://schemas.microsoft.com/office/2007/relationships/hdphoto" Target="../media/hdphoto7.wdp"/><Relationship Id="rId4" Type="http://schemas.openxmlformats.org/officeDocument/2006/relationships/image" Target="../media/image157.png"/></Relationships>
</file>

<file path=ppt/slides/_rels/slide71.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5.svg"/><Relationship Id="rId2" Type="http://schemas.openxmlformats.org/officeDocument/2006/relationships/notesSlide" Target="../notesSlides/notesSlide71.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8.wdp"/></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7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60.sv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7.xml"/><Relationship Id="rId1" Type="http://schemas.openxmlformats.org/officeDocument/2006/relationships/slideLayout" Target="../slideLayouts/slideLayout5.xml"/><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5.svg"/></Relationships>
</file>

<file path=ppt/slides/_rels/slide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8.xml"/><Relationship Id="rId1" Type="http://schemas.openxmlformats.org/officeDocument/2006/relationships/slideLayout" Target="../slideLayouts/slideLayout5.xml"/><Relationship Id="rId6" Type="http://schemas.openxmlformats.org/officeDocument/2006/relationships/image" Target="../media/image162.svg"/><Relationship Id="rId5" Type="http://schemas.openxmlformats.org/officeDocument/2006/relationships/image" Target="../media/image161.png"/><Relationship Id="rId4" Type="http://schemas.openxmlformats.org/officeDocument/2006/relationships/image" Target="../media/image15.svg"/></Relationships>
</file>

<file path=ppt/slides/_rels/slide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9.xml"/><Relationship Id="rId1" Type="http://schemas.openxmlformats.org/officeDocument/2006/relationships/slideLayout" Target="../slideLayouts/slideLayout5.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0.xml"/><Relationship Id="rId1" Type="http://schemas.openxmlformats.org/officeDocument/2006/relationships/slideLayout" Target="../slideLayouts/slideLayout5.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5.svg"/></Relationships>
</file>

<file path=ppt/slides/_rels/slide8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3.png"/><Relationship Id="rId2" Type="http://schemas.openxmlformats.org/officeDocument/2006/relationships/notesSlide" Target="../notesSlides/notesSlide81.xml"/><Relationship Id="rId1" Type="http://schemas.openxmlformats.org/officeDocument/2006/relationships/slideLayout" Target="../slideLayouts/slideLayout5.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5.svg"/></Relationships>
</file>

<file path=ppt/slides/_rels/slide8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2.xml"/><Relationship Id="rId1" Type="http://schemas.openxmlformats.org/officeDocument/2006/relationships/slideLayout" Target="../slideLayouts/slideLayout5.xml"/><Relationship Id="rId4" Type="http://schemas.openxmlformats.org/officeDocument/2006/relationships/image" Target="../media/image165.svg"/></Relationships>
</file>

<file path=ppt/slides/_rels/slide83.xml.rels><?xml version="1.0" encoding="UTF-8" standalone="yes"?>
<Relationships xmlns="http://schemas.openxmlformats.org/package/2006/relationships"><Relationship Id="rId8" Type="http://schemas.openxmlformats.org/officeDocument/2006/relationships/image" Target="../media/image169.svg"/><Relationship Id="rId3" Type="http://schemas.openxmlformats.org/officeDocument/2006/relationships/image" Target="../media/image14.png"/><Relationship Id="rId7" Type="http://schemas.openxmlformats.org/officeDocument/2006/relationships/image" Target="../media/image168.png"/><Relationship Id="rId2" Type="http://schemas.openxmlformats.org/officeDocument/2006/relationships/notesSlide" Target="../notesSlides/notesSlide83.xml"/><Relationship Id="rId1" Type="http://schemas.openxmlformats.org/officeDocument/2006/relationships/slideLayout" Target="../slideLayouts/slideLayout11.xml"/><Relationship Id="rId6" Type="http://schemas.openxmlformats.org/officeDocument/2006/relationships/image" Target="../media/image167.svg"/><Relationship Id="rId5" Type="http://schemas.openxmlformats.org/officeDocument/2006/relationships/image" Target="../media/image166.png"/><Relationship Id="rId4" Type="http://schemas.openxmlformats.org/officeDocument/2006/relationships/image" Target="../media/image15.svg"/></Relationships>
</file>

<file path=ppt/slides/_rels/slide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4.xml"/><Relationship Id="rId1" Type="http://schemas.openxmlformats.org/officeDocument/2006/relationships/slideLayout" Target="../slideLayouts/slideLayout11.xml"/><Relationship Id="rId6" Type="http://schemas.openxmlformats.org/officeDocument/2006/relationships/image" Target="../media/image171.svg"/><Relationship Id="rId5" Type="http://schemas.openxmlformats.org/officeDocument/2006/relationships/image" Target="../media/image170.png"/><Relationship Id="rId4" Type="http://schemas.openxmlformats.org/officeDocument/2006/relationships/image" Target="../media/image15.svg"/></Relationships>
</file>

<file path=ppt/slides/_rels/slide85.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3.png"/><Relationship Id="rId2" Type="http://schemas.openxmlformats.org/officeDocument/2006/relationships/notesSlide" Target="../notesSlides/notesSlide85.xml"/><Relationship Id="rId1" Type="http://schemas.openxmlformats.org/officeDocument/2006/relationships/slideLayout" Target="../slideLayouts/slideLayout1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73.svg"/></Relationships>
</file>

<file path=ppt/slides/_rels/slide86.xml.rels><?xml version="1.0" encoding="UTF-8" standalone="yes"?>
<Relationships xmlns="http://schemas.openxmlformats.org/package/2006/relationships"><Relationship Id="rId8" Type="http://schemas.openxmlformats.org/officeDocument/2006/relationships/image" Target="../media/image167.svg"/><Relationship Id="rId3" Type="http://schemas.openxmlformats.org/officeDocument/2006/relationships/image" Target="../media/image14.png"/><Relationship Id="rId7" Type="http://schemas.openxmlformats.org/officeDocument/2006/relationships/image" Target="../media/image166.png"/><Relationship Id="rId2" Type="http://schemas.openxmlformats.org/officeDocument/2006/relationships/notesSlide" Target="../notesSlides/notesSlide86.xml"/><Relationship Id="rId1" Type="http://schemas.openxmlformats.org/officeDocument/2006/relationships/slideLayout" Target="../slideLayouts/slideLayout11.xml"/><Relationship Id="rId6" Type="http://schemas.openxmlformats.org/officeDocument/2006/relationships/image" Target="../media/image169.svg"/><Relationship Id="rId11" Type="http://schemas.openxmlformats.org/officeDocument/2006/relationships/image" Target="../media/image13.png"/><Relationship Id="rId5" Type="http://schemas.openxmlformats.org/officeDocument/2006/relationships/image" Target="../media/image168.png"/><Relationship Id="rId10" Type="http://schemas.openxmlformats.org/officeDocument/2006/relationships/image" Target="../media/image171.svg"/><Relationship Id="rId4" Type="http://schemas.openxmlformats.org/officeDocument/2006/relationships/image" Target="../media/image15.svg"/><Relationship Id="rId9" Type="http://schemas.openxmlformats.org/officeDocument/2006/relationships/image" Target="../media/image170.png"/></Relationships>
</file>

<file path=ppt/slides/_rels/slide87.xml.rels><?xml version="1.0" encoding="UTF-8" standalone="yes"?>
<Relationships xmlns="http://schemas.openxmlformats.org/package/2006/relationships"><Relationship Id="rId8" Type="http://schemas.openxmlformats.org/officeDocument/2006/relationships/image" Target="../media/image177.svg"/><Relationship Id="rId3" Type="http://schemas.openxmlformats.org/officeDocument/2006/relationships/image" Target="../media/image14.png"/><Relationship Id="rId7" Type="http://schemas.openxmlformats.org/officeDocument/2006/relationships/image" Target="../media/image176.png"/><Relationship Id="rId2" Type="http://schemas.openxmlformats.org/officeDocument/2006/relationships/notesSlide" Target="../notesSlides/notesSlide87.xml"/><Relationship Id="rId1" Type="http://schemas.openxmlformats.org/officeDocument/2006/relationships/slideLayout" Target="../slideLayouts/slideLayout5.xml"/><Relationship Id="rId6" Type="http://schemas.openxmlformats.org/officeDocument/2006/relationships/image" Target="../media/image175.svg"/><Relationship Id="rId5" Type="http://schemas.openxmlformats.org/officeDocument/2006/relationships/image" Target="../media/image174.png"/><Relationship Id="rId10" Type="http://schemas.openxmlformats.org/officeDocument/2006/relationships/image" Target="../media/image179.svg"/><Relationship Id="rId4" Type="http://schemas.openxmlformats.org/officeDocument/2006/relationships/image" Target="../media/image15.svg"/><Relationship Id="rId9" Type="http://schemas.openxmlformats.org/officeDocument/2006/relationships/image" Target="../media/image178.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89.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81.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0.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9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91.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83.svg"/></Relationships>
</file>

<file path=ppt/slides/_rels/slide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2.xml"/><Relationship Id="rId1" Type="http://schemas.openxmlformats.org/officeDocument/2006/relationships/slideLayout" Target="../slideLayouts/slideLayout12.xml"/><Relationship Id="rId4" Type="http://schemas.openxmlformats.org/officeDocument/2006/relationships/image" Target="../media/image15.sv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84.png"/><Relationship Id="rId7" Type="http://schemas.openxmlformats.org/officeDocument/2006/relationships/image" Target="../media/image14.png"/><Relationship Id="rId2" Type="http://schemas.openxmlformats.org/officeDocument/2006/relationships/notesSlide" Target="../notesSlides/notesSlide94.xml"/><Relationship Id="rId1" Type="http://schemas.openxmlformats.org/officeDocument/2006/relationships/slideLayout" Target="../slideLayouts/slideLayout5.xml"/><Relationship Id="rId6" Type="http://schemas.openxmlformats.org/officeDocument/2006/relationships/image" Target="../media/image187.svg"/><Relationship Id="rId5" Type="http://schemas.openxmlformats.org/officeDocument/2006/relationships/image" Target="../media/image186.png"/><Relationship Id="rId10" Type="http://schemas.openxmlformats.org/officeDocument/2006/relationships/image" Target="../media/image189.svg"/><Relationship Id="rId4" Type="http://schemas.openxmlformats.org/officeDocument/2006/relationships/image" Target="../media/image185.svg"/><Relationship Id="rId9" Type="http://schemas.openxmlformats.org/officeDocument/2006/relationships/image" Target="../media/image188.png"/></Relationships>
</file>

<file path=ppt/slides/_rels/slide95.xml.rels><?xml version="1.0" encoding="UTF-8" standalone="yes"?>
<Relationships xmlns="http://schemas.openxmlformats.org/package/2006/relationships"><Relationship Id="rId8" Type="http://schemas.openxmlformats.org/officeDocument/2006/relationships/image" Target="../media/image147.svg"/><Relationship Id="rId13" Type="http://schemas.openxmlformats.org/officeDocument/2006/relationships/image" Target="../media/image192.png"/><Relationship Id="rId3" Type="http://schemas.openxmlformats.org/officeDocument/2006/relationships/image" Target="../media/image14.png"/><Relationship Id="rId7" Type="http://schemas.openxmlformats.org/officeDocument/2006/relationships/image" Target="../media/image146.png"/><Relationship Id="rId12" Type="http://schemas.openxmlformats.org/officeDocument/2006/relationships/image" Target="../media/image191.svg"/><Relationship Id="rId2" Type="http://schemas.openxmlformats.org/officeDocument/2006/relationships/notesSlide" Target="../notesSlides/notesSlide95.xml"/><Relationship Id="rId16" Type="http://schemas.openxmlformats.org/officeDocument/2006/relationships/image" Target="../media/image141.svg"/><Relationship Id="rId1" Type="http://schemas.openxmlformats.org/officeDocument/2006/relationships/slideLayout" Target="../slideLayouts/slideLayout5.xml"/><Relationship Id="rId6" Type="http://schemas.openxmlformats.org/officeDocument/2006/relationships/image" Target="../media/image143.svg"/><Relationship Id="rId11" Type="http://schemas.openxmlformats.org/officeDocument/2006/relationships/image" Target="../media/image190.png"/><Relationship Id="rId5" Type="http://schemas.openxmlformats.org/officeDocument/2006/relationships/image" Target="../media/image142.png"/><Relationship Id="rId15" Type="http://schemas.openxmlformats.org/officeDocument/2006/relationships/image" Target="../media/image140.png"/><Relationship Id="rId10" Type="http://schemas.openxmlformats.org/officeDocument/2006/relationships/image" Target="../media/image149.svg"/><Relationship Id="rId4" Type="http://schemas.openxmlformats.org/officeDocument/2006/relationships/image" Target="../media/image15.svg"/><Relationship Id="rId9" Type="http://schemas.openxmlformats.org/officeDocument/2006/relationships/image" Target="../media/image148.png"/><Relationship Id="rId14" Type="http://schemas.openxmlformats.org/officeDocument/2006/relationships/image" Target="../media/image193.svg"/></Relationships>
</file>

<file path=ppt/slides/_rels/slide96.xml.rels><?xml version="1.0" encoding="UTF-8" standalone="yes"?>
<Relationships xmlns="http://schemas.openxmlformats.org/package/2006/relationships"><Relationship Id="rId8" Type="http://schemas.openxmlformats.org/officeDocument/2006/relationships/image" Target="../media/image171.svg"/><Relationship Id="rId3" Type="http://schemas.openxmlformats.org/officeDocument/2006/relationships/image" Target="../media/image14.png"/><Relationship Id="rId7" Type="http://schemas.openxmlformats.org/officeDocument/2006/relationships/image" Target="../media/image170.png"/><Relationship Id="rId2" Type="http://schemas.openxmlformats.org/officeDocument/2006/relationships/notesSlide" Target="../notesSlides/notesSlide96.xml"/><Relationship Id="rId1" Type="http://schemas.openxmlformats.org/officeDocument/2006/relationships/slideLayout" Target="../slideLayouts/slideLayout5.xml"/><Relationship Id="rId6" Type="http://schemas.openxmlformats.org/officeDocument/2006/relationships/image" Target="../media/image195.svg"/><Relationship Id="rId5" Type="http://schemas.openxmlformats.org/officeDocument/2006/relationships/image" Target="../media/image194.png"/><Relationship Id="rId10" Type="http://schemas.openxmlformats.org/officeDocument/2006/relationships/image" Target="../media/image167.svg"/><Relationship Id="rId4" Type="http://schemas.openxmlformats.org/officeDocument/2006/relationships/image" Target="../media/image15.svg"/><Relationship Id="rId9" Type="http://schemas.openxmlformats.org/officeDocument/2006/relationships/image" Target="../media/image166.png"/></Relationships>
</file>

<file path=ppt/slides/_rels/slide97.xml.rels><?xml version="1.0" encoding="UTF-8" standalone="yes"?>
<Relationships xmlns="http://schemas.openxmlformats.org/package/2006/relationships"><Relationship Id="rId8" Type="http://schemas.openxmlformats.org/officeDocument/2006/relationships/image" Target="../media/image199.svg"/><Relationship Id="rId3" Type="http://schemas.openxmlformats.org/officeDocument/2006/relationships/image" Target="../media/image14.png"/><Relationship Id="rId7" Type="http://schemas.openxmlformats.org/officeDocument/2006/relationships/image" Target="../media/image198.png"/><Relationship Id="rId2" Type="http://schemas.openxmlformats.org/officeDocument/2006/relationships/notesSlide" Target="../notesSlides/notesSlide97.xml"/><Relationship Id="rId1" Type="http://schemas.openxmlformats.org/officeDocument/2006/relationships/slideLayout" Target="../slideLayouts/slideLayout5.xml"/><Relationship Id="rId6" Type="http://schemas.openxmlformats.org/officeDocument/2006/relationships/image" Target="../media/image197.svg"/><Relationship Id="rId5" Type="http://schemas.openxmlformats.org/officeDocument/2006/relationships/image" Target="../media/image196.png"/><Relationship Id="rId4" Type="http://schemas.openxmlformats.org/officeDocument/2006/relationships/image" Target="../media/image15.svg"/></Relationships>
</file>

<file path=ppt/slides/_rels/slide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8.xml"/><Relationship Id="rId1" Type="http://schemas.openxmlformats.org/officeDocument/2006/relationships/slideLayout" Target="../slideLayouts/slideLayout10.xml"/><Relationship Id="rId4" Type="http://schemas.openxmlformats.org/officeDocument/2006/relationships/image" Target="../media/image15.svg"/></Relationships>
</file>

<file path=ppt/slides/_rels/slide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9.xml"/><Relationship Id="rId1" Type="http://schemas.openxmlformats.org/officeDocument/2006/relationships/slideLayout" Target="../slideLayouts/slideLayout10.xml"/><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4" name="Google Shape;124;p22"/>
          <p:cNvSpPr txBox="1">
            <a:spLocks noGrp="1"/>
          </p:cNvSpPr>
          <p:nvPr>
            <p:ph type="ctrTitle"/>
          </p:nvPr>
        </p:nvSpPr>
        <p:spPr>
          <a:xfrm>
            <a:off x="397768" y="1587262"/>
            <a:ext cx="8348464" cy="1793784"/>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solidFill>
                  <a:srgbClr val="66CCE4"/>
                </a:solidFill>
                <a:latin typeface="Aptos" panose="020B0004020202020204" pitchFamily="34" charset="0"/>
              </a:rPr>
              <a:t>FCSS Accountability Framework </a:t>
            </a:r>
            <a:br>
              <a:rPr lang="en-US" dirty="0">
                <a:solidFill>
                  <a:srgbClr val="66CCE4"/>
                </a:solidFill>
                <a:latin typeface="Aptos" panose="020B0004020202020204" pitchFamily="34" charset="0"/>
              </a:rPr>
            </a:br>
            <a:r>
              <a:rPr lang="en-US" dirty="0">
                <a:solidFill>
                  <a:srgbClr val="66CCE4"/>
                </a:solidFill>
                <a:latin typeface="Aptos" panose="020B0004020202020204" pitchFamily="34" charset="0"/>
              </a:rPr>
              <a:t> </a:t>
            </a:r>
            <a:endParaRPr lang="en-US" sz="5400" dirty="0">
              <a:solidFill>
                <a:srgbClr val="66CCE4"/>
              </a:solidFill>
              <a:latin typeface="Aptos" panose="020B0004020202020204" pitchFamily="34" charset="0"/>
            </a:endParaRPr>
          </a:p>
        </p:txBody>
      </p:sp>
      <p:sp>
        <p:nvSpPr>
          <p:cNvPr id="2" name="Google Shape;124;p22">
            <a:extLst>
              <a:ext uri="{FF2B5EF4-FFF2-40B4-BE49-F238E27FC236}">
                <a16:creationId xmlns:a16="http://schemas.microsoft.com/office/drawing/2014/main" id="{7270F689-EB00-2A3C-E3AF-2963B3AC20A9}"/>
              </a:ext>
            </a:extLst>
          </p:cNvPr>
          <p:cNvSpPr txBox="1">
            <a:spLocks/>
          </p:cNvSpPr>
          <p:nvPr/>
        </p:nvSpPr>
        <p:spPr>
          <a:xfrm>
            <a:off x="397768" y="1740706"/>
            <a:ext cx="8348464" cy="179378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Calibri"/>
              <a:buNone/>
              <a:defRPr sz="4800" b="1" i="0" u="none" strike="noStrike" cap="none">
                <a:solidFill>
                  <a:srgbClr val="31B0C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4400" b="0" i="0" u="none" strike="noStrike" cap="none">
                <a:solidFill>
                  <a:srgbClr val="6A737B"/>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4400" b="0" i="0" u="none" strike="noStrike" cap="none">
                <a:solidFill>
                  <a:srgbClr val="6A737B"/>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4400" b="0" i="0" u="none" strike="noStrike" cap="none">
                <a:solidFill>
                  <a:srgbClr val="6A737B"/>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4400" b="0" i="0" u="none" strike="noStrike" cap="none">
                <a:solidFill>
                  <a:srgbClr val="6A737B"/>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4400" b="0" i="0" u="none" strike="noStrike" cap="none">
                <a:solidFill>
                  <a:srgbClr val="6A737B"/>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4400" b="0" i="0" u="none" strike="noStrike" cap="none">
                <a:solidFill>
                  <a:srgbClr val="6A737B"/>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4400" b="0" i="0" u="none" strike="noStrike" cap="none">
                <a:solidFill>
                  <a:srgbClr val="6A737B"/>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4400" b="0" i="0" u="none" strike="noStrike" cap="none">
                <a:solidFill>
                  <a:srgbClr val="6A737B"/>
                </a:solidFill>
                <a:latin typeface="Arial"/>
                <a:ea typeface="Arial"/>
                <a:cs typeface="Arial"/>
                <a:sym typeface="Arial"/>
              </a:defRPr>
            </a:lvl9pPr>
          </a:lstStyle>
          <a:p>
            <a:br>
              <a:rPr lang="en-US" sz="3600" dirty="0">
                <a:solidFill>
                  <a:srgbClr val="385CAD"/>
                </a:solidFill>
                <a:latin typeface="Aptos" panose="020B0004020202020204" pitchFamily="34" charset="0"/>
              </a:rPr>
            </a:br>
            <a:r>
              <a:rPr lang="en-US" sz="3200" dirty="0">
                <a:solidFill>
                  <a:srgbClr val="385CAD"/>
                </a:solidFill>
                <a:latin typeface="Aptos" panose="020B0004020202020204" pitchFamily="34" charset="0"/>
              </a:rPr>
              <a:t>Reporting Training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EDC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D3C55-43B2-F026-A1AE-3DA3C4035B38}"/>
              </a:ext>
            </a:extLst>
          </p:cNvPr>
          <p:cNvSpPr>
            <a:spLocks noGrp="1"/>
          </p:cNvSpPr>
          <p:nvPr>
            <p:ph type="title" idx="4294967295"/>
          </p:nvPr>
        </p:nvSpPr>
        <p:spPr>
          <a:xfrm>
            <a:off x="457200" y="-857250"/>
            <a:ext cx="8229600" cy="857250"/>
          </a:xfrm>
        </p:spPr>
        <p:txBody>
          <a:bodyPr spcFirstLastPara="1" wrap="square" lIns="91425" tIns="45700" rIns="91425" bIns="45700" anchor="b" anchorCtr="0">
            <a:noAutofit/>
          </a:bodyPr>
          <a:lstStyle/>
          <a:p>
            <a:r>
              <a:rPr lang="en-CA" dirty="0"/>
              <a:t>FCSS Policy Landscape</a:t>
            </a:r>
          </a:p>
        </p:txBody>
      </p:sp>
      <p:pic>
        <p:nvPicPr>
          <p:cNvPr id="5" name="Picture 4" descr="A screenshot of the Family and Community Support Services Act.">
            <a:extLst>
              <a:ext uri="{FF2B5EF4-FFF2-40B4-BE49-F238E27FC236}">
                <a16:creationId xmlns:a16="http://schemas.microsoft.com/office/drawing/2014/main" id="{96C78626-E842-1C7B-D7CE-0B0539BB634A}"/>
              </a:ext>
              <a:ext uri="{C183D7F6-B498-43B3-948B-1728B52AA6E4}">
                <adec:decorative xmlns:adec="http://schemas.microsoft.com/office/drawing/2017/decorative" val="0"/>
              </a:ext>
            </a:extLst>
          </p:cNvPr>
          <p:cNvPicPr>
            <a:picLocks noChangeAspect="1"/>
          </p:cNvPicPr>
          <p:nvPr/>
        </p:nvPicPr>
        <p:blipFill>
          <a:blip r:embed="rId3"/>
          <a:srcRect l="8752" t="5082" r="9959" b="4330"/>
          <a:stretch/>
        </p:blipFill>
        <p:spPr>
          <a:xfrm>
            <a:off x="744343" y="745816"/>
            <a:ext cx="2526968" cy="3651866"/>
          </a:xfrm>
          <a:prstGeom prst="rect">
            <a:avLst/>
          </a:prstGeom>
          <a:ln>
            <a:solidFill>
              <a:srgbClr val="9F9F9F"/>
            </a:solidFill>
          </a:ln>
        </p:spPr>
      </p:pic>
      <p:pic>
        <p:nvPicPr>
          <p:cNvPr id="6" name="Picture 5" descr="A screenshot of the Family and Community Support Services Regulation.">
            <a:extLst>
              <a:ext uri="{FF2B5EF4-FFF2-40B4-BE49-F238E27FC236}">
                <a16:creationId xmlns:a16="http://schemas.microsoft.com/office/drawing/2014/main" id="{75B67A33-2886-C217-2B5E-320974AEFA0E}"/>
              </a:ext>
              <a:ext uri="{C183D7F6-B498-43B3-948B-1728B52AA6E4}">
                <adec:decorative xmlns:adec="http://schemas.microsoft.com/office/drawing/2017/decorative" val="0"/>
              </a:ext>
            </a:extLst>
          </p:cNvPr>
          <p:cNvPicPr>
            <a:picLocks noChangeAspect="1"/>
          </p:cNvPicPr>
          <p:nvPr/>
        </p:nvPicPr>
        <p:blipFill>
          <a:blip r:embed="rId4"/>
          <a:srcRect l="10809" t="5525" r="10914" b="4970"/>
          <a:stretch/>
        </p:blipFill>
        <p:spPr>
          <a:xfrm>
            <a:off x="3735366" y="951528"/>
            <a:ext cx="2186828" cy="3384491"/>
          </a:xfrm>
          <a:prstGeom prst="rect">
            <a:avLst/>
          </a:prstGeom>
          <a:ln>
            <a:solidFill>
              <a:srgbClr val="9F9F9F"/>
            </a:solidFill>
          </a:ln>
        </p:spPr>
      </p:pic>
      <p:pic>
        <p:nvPicPr>
          <p:cNvPr id="7" name="Picture 6" descr="A screenshot of the Family and Community Support Services Accountability Framework.">
            <a:extLst>
              <a:ext uri="{FF2B5EF4-FFF2-40B4-BE49-F238E27FC236}">
                <a16:creationId xmlns:a16="http://schemas.microsoft.com/office/drawing/2014/main" id="{520A0101-EA5F-63C2-4765-5DCC81D2B5F4}"/>
              </a:ext>
              <a:ext uri="{C183D7F6-B498-43B3-948B-1728B52AA6E4}">
                <adec:decorative xmlns:adec="http://schemas.microsoft.com/office/drawing/2017/decorative" val="0"/>
              </a:ext>
            </a:extLst>
          </p:cNvPr>
          <p:cNvPicPr>
            <a:picLocks noChangeAspect="1"/>
          </p:cNvPicPr>
          <p:nvPr/>
        </p:nvPicPr>
        <p:blipFill>
          <a:blip r:embed="rId5"/>
          <a:srcRect t="1863"/>
          <a:stretch/>
        </p:blipFill>
        <p:spPr>
          <a:xfrm>
            <a:off x="6306435" y="1179955"/>
            <a:ext cx="2291241" cy="3071684"/>
          </a:xfrm>
          <a:prstGeom prst="rect">
            <a:avLst/>
          </a:prstGeom>
          <a:ln>
            <a:solidFill>
              <a:srgbClr val="9F9F9F"/>
            </a:solidFill>
          </a:ln>
        </p:spPr>
      </p:pic>
      <p:sp>
        <p:nvSpPr>
          <p:cNvPr id="15" name="TextBox 14">
            <a:extLst>
              <a:ext uri="{FF2B5EF4-FFF2-40B4-BE49-F238E27FC236}">
                <a16:creationId xmlns:a16="http://schemas.microsoft.com/office/drawing/2014/main" id="{C3C8FB77-20B4-B0F9-23AD-6C1D614BB0A8}"/>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4</a:t>
            </a:r>
          </a:p>
        </p:txBody>
      </p:sp>
      <p:pic>
        <p:nvPicPr>
          <p:cNvPr id="10" name="Graphic 9">
            <a:extLst>
              <a:ext uri="{FF2B5EF4-FFF2-40B4-BE49-F238E27FC236}">
                <a16:creationId xmlns:a16="http://schemas.microsoft.com/office/drawing/2014/main" id="{CF84A41E-7494-AC19-3F94-29266E3453DA}"/>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843597">
            <a:off x="3271311" y="103622"/>
            <a:ext cx="847906" cy="847906"/>
          </a:xfrm>
          <a:prstGeom prst="rect">
            <a:avLst/>
          </a:prstGeom>
        </p:spPr>
      </p:pic>
      <p:pic>
        <p:nvPicPr>
          <p:cNvPr id="11" name="Graphic 10">
            <a:extLst>
              <a:ext uri="{FF2B5EF4-FFF2-40B4-BE49-F238E27FC236}">
                <a16:creationId xmlns:a16="http://schemas.microsoft.com/office/drawing/2014/main" id="{3FC56414-6F3E-5F7F-1E78-38230937F28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843597">
            <a:off x="5798278" y="321863"/>
            <a:ext cx="847906" cy="847906"/>
          </a:xfrm>
          <a:prstGeom prst="rect">
            <a:avLst/>
          </a:prstGeom>
        </p:spPr>
      </p:pic>
      <p:grpSp>
        <p:nvGrpSpPr>
          <p:cNvPr id="12" name="Group 11">
            <a:extLst>
              <a:ext uri="{FF2B5EF4-FFF2-40B4-BE49-F238E27FC236}">
                <a16:creationId xmlns:a16="http://schemas.microsoft.com/office/drawing/2014/main" id="{E310EE29-502F-E731-F333-43C0155EAECC}"/>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13" name="Oval 12">
              <a:extLst>
                <a:ext uri="{FF2B5EF4-FFF2-40B4-BE49-F238E27FC236}">
                  <a16:creationId xmlns:a16="http://schemas.microsoft.com/office/drawing/2014/main" id="{F2D4EDB6-3176-149A-518A-2A78DE417AEF}"/>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Graphic 13" descr="Folder Search with solid fill">
              <a:extLst>
                <a:ext uri="{FF2B5EF4-FFF2-40B4-BE49-F238E27FC236}">
                  <a16:creationId xmlns:a16="http://schemas.microsoft.com/office/drawing/2014/main" id="{627D8A70-6FFB-77D0-E733-D3C2C4F509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69345" y="114722"/>
              <a:ext cx="418882" cy="418882"/>
            </a:xfrm>
            <a:prstGeom prst="rect">
              <a:avLst/>
            </a:prstGeom>
          </p:spPr>
        </p:pic>
      </p:grpSp>
    </p:spTree>
    <p:extLst>
      <p:ext uri="{BB962C8B-B14F-4D97-AF65-F5344CB8AC3E}">
        <p14:creationId xmlns:p14="http://schemas.microsoft.com/office/powerpoint/2010/main" val="5350864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E056B-C422-4951-FAF7-ECF3EBDBDE6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4069A41-0EE1-9E6E-FA14-F177DB827286}"/>
              </a:ext>
              <a:ext uri="{C183D7F6-B498-43B3-948B-1728B52AA6E4}">
                <adec:decorative xmlns:adec="http://schemas.microsoft.com/office/drawing/2017/decorative" val="1"/>
              </a:ext>
            </a:extLst>
          </p:cNvPr>
          <p:cNvSpPr/>
          <p:nvPr/>
        </p:nvSpPr>
        <p:spPr>
          <a:xfrm>
            <a:off x="6996222" y="4284921"/>
            <a:ext cx="2126512" cy="8140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4" name="Rectangle 73">
            <a:extLst>
              <a:ext uri="{FF2B5EF4-FFF2-40B4-BE49-F238E27FC236}">
                <a16:creationId xmlns:a16="http://schemas.microsoft.com/office/drawing/2014/main" id="{05144207-6A1F-CA43-0758-2A15029BC703}"/>
              </a:ext>
              <a:ext uri="{C183D7F6-B498-43B3-948B-1728B52AA6E4}">
                <adec:decorative xmlns:adec="http://schemas.microsoft.com/office/drawing/2017/decorative" val="1"/>
              </a:ext>
            </a:extLst>
          </p:cNvPr>
          <p:cNvSpPr/>
          <p:nvPr/>
        </p:nvSpPr>
        <p:spPr>
          <a:xfrm>
            <a:off x="40341" y="3992304"/>
            <a:ext cx="2017059" cy="1106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3" name="Title 72">
            <a:extLst>
              <a:ext uri="{FF2B5EF4-FFF2-40B4-BE49-F238E27FC236}">
                <a16:creationId xmlns:a16="http://schemas.microsoft.com/office/drawing/2014/main" id="{4262B0C1-9948-5122-F8A6-8CE3BC4D9304}"/>
              </a:ext>
            </a:extLst>
          </p:cNvPr>
          <p:cNvSpPr txBox="1">
            <a:spLocks noGrp="1"/>
          </p:cNvSpPr>
          <p:nvPr>
            <p:ph type="title" idx="4294967295"/>
          </p:nvPr>
        </p:nvSpPr>
        <p:spPr>
          <a:xfrm rot="16200000">
            <a:off x="-1832589" y="2010823"/>
            <a:ext cx="4841052"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40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Reporting Structure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Key Details – Direct Assistance</a:t>
            </a:r>
          </a:p>
        </p:txBody>
      </p:sp>
      <p:grpSp>
        <p:nvGrpSpPr>
          <p:cNvPr id="12" name="Group 11">
            <a:extLst>
              <a:ext uri="{FF2B5EF4-FFF2-40B4-BE49-F238E27FC236}">
                <a16:creationId xmlns:a16="http://schemas.microsoft.com/office/drawing/2014/main" id="{900984CE-2BD7-3022-CF9C-BEECD74554A7}"/>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13" name="Oval 12">
              <a:extLst>
                <a:ext uri="{FF2B5EF4-FFF2-40B4-BE49-F238E27FC236}">
                  <a16:creationId xmlns:a16="http://schemas.microsoft.com/office/drawing/2014/main" id="{12B671C0-94A5-39F3-C3A9-964DA946BD3C}"/>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Graphic 13" descr="Folder Search with solid fill">
              <a:extLst>
                <a:ext uri="{FF2B5EF4-FFF2-40B4-BE49-F238E27FC236}">
                  <a16:creationId xmlns:a16="http://schemas.microsoft.com/office/drawing/2014/main" id="{64B8DDC3-AED2-6722-DD13-CAE0933574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15" name="TextBox 14">
            <a:extLst>
              <a:ext uri="{FF2B5EF4-FFF2-40B4-BE49-F238E27FC236}">
                <a16:creationId xmlns:a16="http://schemas.microsoft.com/office/drawing/2014/main" id="{FC54D374-DDE0-2BE0-2508-8CBBF2158139}"/>
              </a:ext>
            </a:extLst>
          </p:cNvPr>
          <p:cNvSpPr txBox="1"/>
          <p:nvPr/>
        </p:nvSpPr>
        <p:spPr>
          <a:xfrm>
            <a:off x="7779091" y="128906"/>
            <a:ext cx="2729818" cy="553998"/>
          </a:xfrm>
          <a:prstGeom prst="rect">
            <a:avLst/>
          </a:prstGeom>
          <a:noFill/>
        </p:spPr>
        <p:txBody>
          <a:bodyPr wrap="square" lIns="91440" tIns="45720" rIns="91440" bIns="45720" rtlCol="0" anchor="t">
            <a:spAutoFit/>
          </a:bodyPr>
          <a:lstStyle/>
          <a:p>
            <a:r>
              <a:rPr lang="en-CA" sz="1050" b="1" dirty="0">
                <a:solidFill>
                  <a:schemeClr val="tx2">
                    <a:lumMod val="10000"/>
                  </a:schemeClr>
                </a:solidFill>
                <a:latin typeface="Aptos"/>
              </a:rPr>
              <a:t>More Information</a:t>
            </a:r>
          </a:p>
          <a:p>
            <a:r>
              <a:rPr lang="en-CA" sz="1050" dirty="0">
                <a:solidFill>
                  <a:schemeClr val="tx2">
                    <a:lumMod val="10000"/>
                  </a:schemeClr>
                </a:solidFill>
                <a:latin typeface="Aptos"/>
              </a:rPr>
              <a:t>Training Package </a:t>
            </a:r>
          </a:p>
          <a:p>
            <a:r>
              <a:rPr lang="en-CA" sz="900" dirty="0">
                <a:solidFill>
                  <a:schemeClr val="tx2">
                    <a:lumMod val="10000"/>
                  </a:schemeClr>
                </a:solidFill>
                <a:latin typeface="Aptos"/>
              </a:rPr>
              <a:t>Page 21 &amp; 53</a:t>
            </a:r>
            <a:endParaRPr lang="en-CA" sz="900" dirty="0">
              <a:solidFill>
                <a:schemeClr val="tx2">
                  <a:lumMod val="10000"/>
                </a:schemeClr>
              </a:solidFill>
              <a:latin typeface="Aptos" panose="020B0004020202020204" pitchFamily="34" charset="0"/>
            </a:endParaRPr>
          </a:p>
        </p:txBody>
      </p:sp>
      <p:graphicFrame>
        <p:nvGraphicFramePr>
          <p:cNvPr id="2" name="Table 1">
            <a:extLst>
              <a:ext uri="{FF2B5EF4-FFF2-40B4-BE49-F238E27FC236}">
                <a16:creationId xmlns:a16="http://schemas.microsoft.com/office/drawing/2014/main" id="{C7417666-11D1-5B43-C9E2-8D3FEC053CE9}"/>
              </a:ext>
            </a:extLst>
          </p:cNvPr>
          <p:cNvGraphicFramePr>
            <a:graphicFrameLocks noGrp="1"/>
          </p:cNvGraphicFramePr>
          <p:nvPr>
            <p:extLst>
              <p:ext uri="{D42A27DB-BD31-4B8C-83A1-F6EECF244321}">
                <p14:modId xmlns:p14="http://schemas.microsoft.com/office/powerpoint/2010/main" val="1357206596"/>
              </p:ext>
            </p:extLst>
          </p:nvPr>
        </p:nvGraphicFramePr>
        <p:xfrm>
          <a:off x="2098714" y="352541"/>
          <a:ext cx="5162236" cy="4558767"/>
        </p:xfrm>
        <a:graphic>
          <a:graphicData uri="http://schemas.openxmlformats.org/drawingml/2006/table">
            <a:tbl>
              <a:tblPr firstRow="1" bandRow="1">
                <a:tableStyleId>{D7AC3CCA-C797-4891-BE02-D94E43425B78}</a:tableStyleId>
              </a:tblPr>
              <a:tblGrid>
                <a:gridCol w="2675621">
                  <a:extLst>
                    <a:ext uri="{9D8B030D-6E8A-4147-A177-3AD203B41FA5}">
                      <a16:colId xmlns:a16="http://schemas.microsoft.com/office/drawing/2014/main" val="1628393800"/>
                    </a:ext>
                  </a:extLst>
                </a:gridCol>
                <a:gridCol w="2486615">
                  <a:extLst>
                    <a:ext uri="{9D8B030D-6E8A-4147-A177-3AD203B41FA5}">
                      <a16:colId xmlns:a16="http://schemas.microsoft.com/office/drawing/2014/main" val="1096612877"/>
                    </a:ext>
                  </a:extLst>
                </a:gridCol>
              </a:tblGrid>
              <a:tr h="315304">
                <a:tc gridSpan="2">
                  <a:txBody>
                    <a:bodyPr/>
                    <a:lstStyle/>
                    <a:p>
                      <a:pPr algn="ctr"/>
                      <a:r>
                        <a:rPr lang="en-CA" sz="1100" dirty="0">
                          <a:solidFill>
                            <a:srgbClr val="000000"/>
                          </a:solidFill>
                          <a:latin typeface="Aptos" panose="020B0004020202020204" pitchFamily="34" charset="0"/>
                        </a:rPr>
                        <a:t>Activity Reporting 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7069202"/>
                  </a:ext>
                </a:extLst>
              </a:tr>
              <a:tr h="630607">
                <a:tc gridSpan="2">
                  <a:txBody>
                    <a:bodyPr/>
                    <a:lstStyle/>
                    <a:p>
                      <a:pPr algn="ctr"/>
                      <a:r>
                        <a:rPr lang="en-CA" sz="1050" b="1" dirty="0">
                          <a:solidFill>
                            <a:srgbClr val="000000"/>
                          </a:solidFill>
                          <a:latin typeface="Aptos" panose="020B0004020202020204" pitchFamily="34" charset="0"/>
                        </a:rPr>
                        <a:t>Section 6</a:t>
                      </a:r>
                    </a:p>
                    <a:p>
                      <a:pPr algn="ctr"/>
                      <a:r>
                        <a:rPr lang="en-CA" sz="1000" b="0" dirty="0">
                          <a:solidFill>
                            <a:srgbClr val="000000"/>
                          </a:solidFill>
                          <a:latin typeface="Aptos" panose="020B0004020202020204" pitchFamily="34" charset="0"/>
                        </a:rPr>
                        <a:t>Direct Assistance</a:t>
                      </a:r>
                    </a:p>
                    <a:p>
                      <a:pPr algn="ctr"/>
                      <a:r>
                        <a:rPr lang="en-CA" sz="900" b="0" dirty="0">
                          <a:solidFill>
                            <a:srgbClr val="000000"/>
                          </a:solidFill>
                          <a:latin typeface="Aptos" panose="020B0004020202020204" pitchFamily="34" charset="0"/>
                        </a:rPr>
                        <a:t>(Emergencies Only)</a:t>
                      </a:r>
                      <a:endParaRPr lang="en-CA" sz="900" b="1" dirty="0">
                        <a:solidFill>
                          <a:srgbClr val="000000"/>
                        </a:solidFill>
                        <a:latin typeface="Aptos" panose="020B00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3939"/>
                    </a:solidFill>
                  </a:tcPr>
                </a:tc>
                <a:tc h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DC3939"/>
                    </a:solidFill>
                  </a:tcPr>
                </a:tc>
                <a:extLst>
                  <a:ext uri="{0D108BD9-81ED-4DB2-BD59-A6C34878D82A}">
                    <a16:rowId xmlns:a16="http://schemas.microsoft.com/office/drawing/2014/main" val="72037926"/>
                  </a:ext>
                </a:extLst>
              </a:tr>
              <a:tr h="277912">
                <a:tc>
                  <a:txBody>
                    <a:bodyPr/>
                    <a:lstStyle/>
                    <a:p>
                      <a:pPr marL="0" indent="0">
                        <a:buFont typeface="Arial" panose="020B0604020202020204" pitchFamily="34" charset="0"/>
                        <a:buNone/>
                      </a:pPr>
                      <a:r>
                        <a:rPr lang="en-CA" sz="800" b="1" dirty="0">
                          <a:solidFill>
                            <a:srgbClr val="000000"/>
                          </a:solidFill>
                          <a:latin typeface="Aptos" panose="020B0004020202020204" pitchFamily="34" charset="0"/>
                        </a:rPr>
                        <a:t>Reporting Component </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6F9"/>
                    </a:solidFill>
                  </a:tcPr>
                </a:tc>
                <a:tc>
                  <a:txBody>
                    <a:bodyPr/>
                    <a:lstStyle/>
                    <a:p>
                      <a:pPr marL="0" indent="0" algn="ctr">
                        <a:buFont typeface="Arial" panose="020B0604020202020204" pitchFamily="34" charset="0"/>
                        <a:buNone/>
                      </a:pPr>
                      <a:r>
                        <a:rPr lang="en-CA" sz="800" b="1" dirty="0">
                          <a:solidFill>
                            <a:srgbClr val="000000"/>
                          </a:solidFill>
                          <a:latin typeface="Aptos" panose="020B0004020202020204" pitchFamily="34" charset="0"/>
                        </a:rPr>
                        <a:t>Required (Yes | No | Optional)</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E7F6F9"/>
                    </a:solidFill>
                  </a:tcPr>
                </a:tc>
                <a:extLst>
                  <a:ext uri="{0D108BD9-81ED-4DB2-BD59-A6C34878D82A}">
                    <a16:rowId xmlns:a16="http://schemas.microsoft.com/office/drawing/2014/main" val="2898846085"/>
                  </a:ext>
                </a:extLst>
              </a:tr>
              <a:tr h="277912">
                <a:tc>
                  <a:txBody>
                    <a:bodyPr/>
                    <a:lstStyle/>
                    <a:p>
                      <a:pPr marL="0" indent="0">
                        <a:buFont typeface="Arial" panose="020B0604020202020204" pitchFamily="34" charset="0"/>
                        <a:buNone/>
                      </a:pPr>
                      <a:r>
                        <a:rPr lang="en-CA" sz="900" b="1" dirty="0">
                          <a:solidFill>
                            <a:srgbClr val="000000"/>
                          </a:solidFill>
                          <a:latin typeface="Aptos" panose="020B0004020202020204" pitchFamily="34" charset="0"/>
                        </a:rPr>
                        <a:t>Descriptive Activity  Name</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indent="0" algn="ctr">
                        <a:buFont typeface="Arial" panose="020B0604020202020204" pitchFamily="34" charset="0"/>
                        <a:buNone/>
                      </a:pPr>
                      <a:r>
                        <a:rPr lang="en-CA" sz="1000" b="1" dirty="0">
                          <a:solidFill>
                            <a:schemeClr val="bg1"/>
                          </a:solidFill>
                          <a:latin typeface="Aptos" panose="020B0004020202020204" pitchFamily="34" charset="0"/>
                        </a:rPr>
                        <a:t>Yes</a:t>
                      </a:r>
                    </a:p>
                  </a:txBody>
                  <a:tcPr anchor="ctr">
                    <a:lnR w="12700" cap="flat" cmpd="sng" algn="ctr">
                      <a:solidFill>
                        <a:schemeClr val="tx1"/>
                      </a:solidFill>
                      <a:prstDash val="solid"/>
                      <a:round/>
                      <a:headEnd type="none" w="med" len="med"/>
                      <a:tailEnd type="none" w="med" len="med"/>
                    </a:lnR>
                    <a:solidFill>
                      <a:srgbClr val="388600"/>
                    </a:solidFill>
                  </a:tcPr>
                </a:tc>
                <a:extLst>
                  <a:ext uri="{0D108BD9-81ED-4DB2-BD59-A6C34878D82A}">
                    <a16:rowId xmlns:a16="http://schemas.microsoft.com/office/drawing/2014/main" val="326510265"/>
                  </a:ext>
                </a:extLst>
              </a:tr>
              <a:tr h="277912">
                <a:tc>
                  <a:txBody>
                    <a:bodyPr/>
                    <a:lstStyle/>
                    <a:p>
                      <a:pPr marL="0" indent="0">
                        <a:buFont typeface="Arial" panose="020B0604020202020204" pitchFamily="34" charset="0"/>
                        <a:buNone/>
                      </a:pPr>
                      <a:r>
                        <a:rPr lang="en-CA" sz="900" b="1" dirty="0">
                          <a:solidFill>
                            <a:srgbClr val="000000"/>
                          </a:solidFill>
                          <a:latin typeface="Aptos" panose="020B0004020202020204" pitchFamily="34" charset="0"/>
                        </a:rPr>
                        <a:t>Service Delivery Type </a:t>
                      </a:r>
                      <a:r>
                        <a:rPr lang="en-CA" sz="800" b="0" dirty="0">
                          <a:solidFill>
                            <a:srgbClr val="000000"/>
                          </a:solidFill>
                          <a:latin typeface="Aptos" panose="020B0004020202020204" pitchFamily="34" charset="0"/>
                        </a:rPr>
                        <a:t>(Direct or Indirect)</a:t>
                      </a:r>
                      <a:endParaRPr lang="en-CA" sz="900" b="0" dirty="0">
                        <a:solidFill>
                          <a:srgbClr val="000000"/>
                        </a:solidFill>
                        <a:latin typeface="Aptos" panose="020B00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pPr marL="0" indent="0" algn="ctr">
                        <a:buFont typeface="Arial" panose="020B0604020202020204" pitchFamily="34" charset="0"/>
                        <a:buNone/>
                      </a:pPr>
                      <a:r>
                        <a:rPr lang="en-CA" sz="1000" b="1" dirty="0">
                          <a:solidFill>
                            <a:schemeClr val="bg1"/>
                          </a:solidFill>
                          <a:latin typeface="Aptos" panose="020B0004020202020204" pitchFamily="34" charset="0"/>
                        </a:rPr>
                        <a:t>Yes</a:t>
                      </a:r>
                    </a:p>
                  </a:txBody>
                  <a:tcPr anchor="ctr">
                    <a:lnR w="12700" cap="flat" cmpd="sng" algn="ctr">
                      <a:solidFill>
                        <a:schemeClr val="tx1"/>
                      </a:solidFill>
                      <a:prstDash val="solid"/>
                      <a:round/>
                      <a:headEnd type="none" w="med" len="med"/>
                      <a:tailEnd type="none" w="med" len="med"/>
                    </a:lnR>
                    <a:solidFill>
                      <a:srgbClr val="388600"/>
                    </a:solidFill>
                  </a:tcPr>
                </a:tc>
                <a:extLst>
                  <a:ext uri="{0D108BD9-81ED-4DB2-BD59-A6C34878D82A}">
                    <a16:rowId xmlns:a16="http://schemas.microsoft.com/office/drawing/2014/main" val="387259114"/>
                  </a:ext>
                </a:extLst>
              </a:tr>
              <a:tr h="277912">
                <a:tc>
                  <a:txBody>
                    <a:bodyPr/>
                    <a:lstStyle/>
                    <a:p>
                      <a:pPr marL="0" indent="0">
                        <a:buFont typeface="Arial" panose="020B0604020202020204" pitchFamily="34" charset="0"/>
                        <a:buNone/>
                      </a:pPr>
                      <a:r>
                        <a:rPr lang="en-US" sz="900" b="1" dirty="0">
                          <a:solidFill>
                            <a:srgbClr val="000000"/>
                          </a:solidFill>
                          <a:latin typeface="Aptos" panose="020B0004020202020204" pitchFamily="34" charset="0"/>
                        </a:rPr>
                        <a:t>Funding Breakdown per Activity</a:t>
                      </a:r>
                      <a:endParaRPr lang="en-CA" sz="900" b="1" dirty="0">
                        <a:solidFill>
                          <a:srgbClr val="000000"/>
                        </a:solidFill>
                        <a:latin typeface="Aptos" panose="020B00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pPr marL="0" indent="0" algn="ctr">
                        <a:buFont typeface="Arial" panose="020B0604020202020204" pitchFamily="34" charset="0"/>
                        <a:buNone/>
                      </a:pPr>
                      <a:r>
                        <a:rPr lang="en-CA" sz="1000" b="1" dirty="0">
                          <a:solidFill>
                            <a:schemeClr val="bg1"/>
                          </a:solidFill>
                          <a:latin typeface="Aptos" panose="020B0004020202020204" pitchFamily="34" charset="0"/>
                        </a:rPr>
                        <a:t>Yes</a:t>
                      </a:r>
                    </a:p>
                  </a:txBody>
                  <a:tcPr anchor="ctr">
                    <a:lnR w="12700" cap="flat" cmpd="sng" algn="ctr">
                      <a:solidFill>
                        <a:schemeClr val="tx1"/>
                      </a:solidFill>
                      <a:prstDash val="solid"/>
                      <a:round/>
                      <a:headEnd type="none" w="med" len="med"/>
                      <a:tailEnd type="none" w="med" len="med"/>
                    </a:lnR>
                    <a:solidFill>
                      <a:srgbClr val="388600"/>
                    </a:solidFill>
                  </a:tcPr>
                </a:tc>
                <a:extLst>
                  <a:ext uri="{0D108BD9-81ED-4DB2-BD59-A6C34878D82A}">
                    <a16:rowId xmlns:a16="http://schemas.microsoft.com/office/drawing/2014/main" val="3938280055"/>
                  </a:ext>
                </a:extLst>
              </a:tr>
              <a:tr h="277912">
                <a:tc>
                  <a:txBody>
                    <a:bodyPr/>
                    <a:lstStyle/>
                    <a:p>
                      <a:pPr marL="0" indent="0">
                        <a:buFont typeface="Arial" panose="020B0604020202020204" pitchFamily="34" charset="0"/>
                        <a:buNone/>
                      </a:pPr>
                      <a:r>
                        <a:rPr lang="en-CA" sz="900" b="1" dirty="0">
                          <a:solidFill>
                            <a:srgbClr val="000000"/>
                          </a:solidFill>
                          <a:latin typeface="Aptos" panose="020B0004020202020204" pitchFamily="34" charset="0"/>
                        </a:rPr>
                        <a:t>Activity Categorization</a:t>
                      </a:r>
                    </a:p>
                  </a:txBody>
                  <a:tcPr anchor="ctr">
                    <a:lnL w="12700" cap="flat" cmpd="sng" algn="ctr">
                      <a:solidFill>
                        <a:schemeClr val="tx1"/>
                      </a:solidFill>
                      <a:prstDash val="solid"/>
                      <a:round/>
                      <a:headEnd type="none" w="med" len="med"/>
                      <a:tailEnd type="none" w="med" len="med"/>
                    </a:lnL>
                  </a:tcPr>
                </a:tc>
                <a:tc>
                  <a:txBody>
                    <a:bodyPr/>
                    <a:lstStyle/>
                    <a:p>
                      <a:pPr marL="0" indent="0" algn="ctr">
                        <a:buFont typeface="Arial" panose="020B0604020202020204" pitchFamily="34" charset="0"/>
                        <a:buNone/>
                      </a:pPr>
                      <a:r>
                        <a:rPr lang="en-CA" sz="1000" b="1" dirty="0">
                          <a:solidFill>
                            <a:schemeClr val="bg1"/>
                          </a:solidFill>
                          <a:latin typeface="Aptos" panose="020B0004020202020204" pitchFamily="34" charset="0"/>
                        </a:rPr>
                        <a:t>Yes</a:t>
                      </a:r>
                    </a:p>
                  </a:txBody>
                  <a:tcPr anchor="ctr">
                    <a:lnR w="12700" cap="flat" cmpd="sng" algn="ctr">
                      <a:solidFill>
                        <a:schemeClr val="tx1"/>
                      </a:solidFill>
                      <a:prstDash val="solid"/>
                      <a:round/>
                      <a:headEnd type="none" w="med" len="med"/>
                      <a:tailEnd type="none" w="med" len="med"/>
                    </a:lnR>
                    <a:solidFill>
                      <a:srgbClr val="388600"/>
                    </a:solidFill>
                  </a:tcPr>
                </a:tc>
                <a:extLst>
                  <a:ext uri="{0D108BD9-81ED-4DB2-BD59-A6C34878D82A}">
                    <a16:rowId xmlns:a16="http://schemas.microsoft.com/office/drawing/2014/main" val="23756674"/>
                  </a:ext>
                </a:extLst>
              </a:tr>
              <a:tr h="277912">
                <a:tc>
                  <a:txBody>
                    <a:bodyPr/>
                    <a:lstStyle/>
                    <a:p>
                      <a:pPr marL="0" indent="0">
                        <a:buFont typeface="Arial" panose="020B0604020202020204" pitchFamily="34" charset="0"/>
                        <a:buNone/>
                      </a:pPr>
                      <a:r>
                        <a:rPr lang="en-CA" sz="900" b="1" dirty="0">
                          <a:solidFill>
                            <a:srgbClr val="000000"/>
                          </a:solidFill>
                          <a:latin typeface="Aptos" panose="020B0004020202020204" pitchFamily="34" charset="0"/>
                        </a:rPr>
                        <a:t>Level of Prevention </a:t>
                      </a:r>
                      <a:r>
                        <a:rPr lang="en-CA" sz="800" b="0" dirty="0">
                          <a:solidFill>
                            <a:srgbClr val="000000"/>
                          </a:solidFill>
                          <a:latin typeface="Aptos" panose="020B0004020202020204" pitchFamily="34" charset="0"/>
                        </a:rPr>
                        <a:t>(Primary or Secondary)</a:t>
                      </a:r>
                      <a:endParaRPr lang="en-CA" sz="900" b="0" dirty="0">
                        <a:solidFill>
                          <a:srgbClr val="000000"/>
                        </a:solidFill>
                        <a:latin typeface="Aptos" panose="020B00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pPr marL="0" indent="0" algn="ctr" defTabSz="685800" rtl="0" eaLnBrk="1" latinLnBrk="0" hangingPunct="1">
                        <a:buFont typeface="Arial" panose="020B0604020202020204" pitchFamily="34" charset="0"/>
                        <a:buNone/>
                      </a:pPr>
                      <a:r>
                        <a:rPr lang="en-CA" sz="1000" b="1" kern="1200" dirty="0">
                          <a:solidFill>
                            <a:srgbClr val="000000"/>
                          </a:solidFill>
                          <a:latin typeface="Aptos" panose="020B0004020202020204" pitchFamily="34" charset="0"/>
                          <a:ea typeface="+mn-ea"/>
                          <a:cs typeface="+mn-cs"/>
                        </a:rPr>
                        <a:t>No</a:t>
                      </a:r>
                      <a:endParaRPr lang="en-CA" sz="1000" b="0" kern="1200" dirty="0">
                        <a:solidFill>
                          <a:srgbClr val="000000"/>
                        </a:solidFill>
                        <a:latin typeface="Aptos" panose="020B0004020202020204" pitchFamily="34" charset="0"/>
                        <a:ea typeface="+mn-ea"/>
                        <a:cs typeface="+mn-cs"/>
                      </a:endParaRPr>
                    </a:p>
                  </a:txBody>
                  <a:tcPr anchor="ctr">
                    <a:lnR w="12700" cap="flat" cmpd="sng" algn="ctr">
                      <a:solidFill>
                        <a:schemeClr val="tx1"/>
                      </a:solidFill>
                      <a:prstDash val="solid"/>
                      <a:round/>
                      <a:headEnd type="none" w="med" len="med"/>
                      <a:tailEnd type="none" w="med" len="med"/>
                    </a:lnR>
                    <a:solidFill>
                      <a:srgbClr val="FFC000"/>
                    </a:solidFill>
                  </a:tcPr>
                </a:tc>
                <a:extLst>
                  <a:ext uri="{0D108BD9-81ED-4DB2-BD59-A6C34878D82A}">
                    <a16:rowId xmlns:a16="http://schemas.microsoft.com/office/drawing/2014/main" val="2050233150"/>
                  </a:ext>
                </a:extLst>
              </a:tr>
              <a:tr h="277912">
                <a:tc>
                  <a:txBody>
                    <a:bodyPr/>
                    <a:lstStyle/>
                    <a:p>
                      <a:pPr marL="0" indent="0">
                        <a:buFont typeface="Arial" panose="020B0604020202020204" pitchFamily="34" charset="0"/>
                        <a:buNone/>
                      </a:pPr>
                      <a:r>
                        <a:rPr lang="en-CA" sz="900" b="1" dirty="0">
                          <a:solidFill>
                            <a:srgbClr val="000000"/>
                          </a:solidFill>
                          <a:latin typeface="Aptos" panose="020B0004020202020204" pitchFamily="34" charset="0"/>
                        </a:rPr>
                        <a:t>Participation Counts</a:t>
                      </a:r>
                    </a:p>
                  </a:txBody>
                  <a:tcPr anchor="ctr">
                    <a:lnL w="12700" cap="flat" cmpd="sng" algn="ctr">
                      <a:solidFill>
                        <a:schemeClr val="tx1"/>
                      </a:solidFill>
                      <a:prstDash val="solid"/>
                      <a:round/>
                      <a:headEnd type="none" w="med" len="med"/>
                      <a:tailEnd type="none" w="med" len="med"/>
                    </a:lnL>
                  </a:tcPr>
                </a:tc>
                <a:tc>
                  <a:txBody>
                    <a:bodyPr/>
                    <a:lstStyle/>
                    <a:p>
                      <a:pPr marL="0" indent="0" algn="ctr">
                        <a:buFont typeface="Arial" panose="020B0604020202020204" pitchFamily="34" charset="0"/>
                        <a:buNone/>
                      </a:pPr>
                      <a:r>
                        <a:rPr lang="en-CA" sz="1000" b="1" dirty="0">
                          <a:solidFill>
                            <a:srgbClr val="000000"/>
                          </a:solidFill>
                          <a:latin typeface="Aptos" panose="020B0004020202020204" pitchFamily="34" charset="0"/>
                        </a:rPr>
                        <a:t>No</a:t>
                      </a:r>
                    </a:p>
                  </a:txBody>
                  <a:tcPr anchor="ctr">
                    <a:lnR w="12700" cap="flat" cmpd="sng" algn="ctr">
                      <a:solidFill>
                        <a:schemeClr val="tx1"/>
                      </a:solidFill>
                      <a:prstDash val="solid"/>
                      <a:round/>
                      <a:headEnd type="none" w="med" len="med"/>
                      <a:tailEnd type="none" w="med" len="med"/>
                    </a:lnR>
                    <a:solidFill>
                      <a:srgbClr val="FFC000"/>
                    </a:solidFill>
                  </a:tcPr>
                </a:tc>
                <a:extLst>
                  <a:ext uri="{0D108BD9-81ED-4DB2-BD59-A6C34878D82A}">
                    <a16:rowId xmlns:a16="http://schemas.microsoft.com/office/drawing/2014/main" val="3554961769"/>
                  </a:ext>
                </a:extLst>
              </a:tr>
              <a:tr h="277912">
                <a:tc>
                  <a:txBody>
                    <a:bodyPr/>
                    <a:lstStyle/>
                    <a:p>
                      <a:pPr marL="0" indent="0">
                        <a:buFont typeface="Arial" panose="020B0604020202020204" pitchFamily="34" charset="0"/>
                        <a:buNone/>
                      </a:pPr>
                      <a:r>
                        <a:rPr lang="en-CA" sz="900" b="1" dirty="0">
                          <a:solidFill>
                            <a:srgbClr val="000000"/>
                          </a:solidFill>
                          <a:latin typeface="Aptos" panose="020B0004020202020204" pitchFamily="34" charset="0"/>
                        </a:rPr>
                        <a:t>Age Group(s)</a:t>
                      </a:r>
                    </a:p>
                  </a:txBody>
                  <a:tcPr anchor="ctr">
                    <a:lnL w="12700" cap="flat" cmpd="sng" algn="ctr">
                      <a:solidFill>
                        <a:schemeClr val="tx1"/>
                      </a:solidFill>
                      <a:prstDash val="solid"/>
                      <a:round/>
                      <a:headEnd type="none" w="med" len="med"/>
                      <a:tailEnd type="none" w="med" len="med"/>
                    </a:lnL>
                  </a:tcPr>
                </a:tc>
                <a:tc>
                  <a:txBody>
                    <a:bodyPr/>
                    <a:lstStyle/>
                    <a:p>
                      <a:pPr marL="0" indent="0" algn="ctr">
                        <a:buFont typeface="Arial" panose="020B0604020202020204" pitchFamily="34" charset="0"/>
                        <a:buNone/>
                      </a:pPr>
                      <a:r>
                        <a:rPr lang="en-CA" sz="1000" b="1" dirty="0">
                          <a:solidFill>
                            <a:srgbClr val="000000"/>
                          </a:solidFill>
                          <a:latin typeface="Aptos" panose="020B0004020202020204" pitchFamily="34" charset="0"/>
                        </a:rPr>
                        <a:t>No</a:t>
                      </a:r>
                    </a:p>
                  </a:txBody>
                  <a:tcPr anchor="ctr">
                    <a:lnR w="12700" cap="flat" cmpd="sng" algn="ctr">
                      <a:solidFill>
                        <a:schemeClr val="tx1"/>
                      </a:solidFill>
                      <a:prstDash val="solid"/>
                      <a:round/>
                      <a:headEnd type="none" w="med" len="med"/>
                      <a:tailEnd type="none" w="med" len="med"/>
                    </a:lnR>
                    <a:solidFill>
                      <a:srgbClr val="FFC000"/>
                    </a:solidFill>
                  </a:tcPr>
                </a:tc>
                <a:extLst>
                  <a:ext uri="{0D108BD9-81ED-4DB2-BD59-A6C34878D82A}">
                    <a16:rowId xmlns:a16="http://schemas.microsoft.com/office/drawing/2014/main" val="3407934280"/>
                  </a:ext>
                </a:extLst>
              </a:tr>
              <a:tr h="277912">
                <a:tc>
                  <a:txBody>
                    <a:bodyPr/>
                    <a:lstStyle/>
                    <a:p>
                      <a:pPr marL="0" indent="0">
                        <a:buFont typeface="Arial" panose="020B0604020202020204" pitchFamily="34" charset="0"/>
                        <a:buNone/>
                      </a:pPr>
                      <a:r>
                        <a:rPr lang="en-CA" sz="900" b="1" dirty="0">
                          <a:solidFill>
                            <a:srgbClr val="000000"/>
                          </a:solidFill>
                          <a:latin typeface="Aptos" panose="020B0004020202020204" pitchFamily="34" charset="0"/>
                        </a:rPr>
                        <a:t>Community Group(s)</a:t>
                      </a:r>
                    </a:p>
                  </a:txBody>
                  <a:tcPr anchor="ctr">
                    <a:lnL w="12700" cap="flat" cmpd="sng" algn="ctr">
                      <a:solidFill>
                        <a:schemeClr val="tx1"/>
                      </a:solidFill>
                      <a:prstDash val="solid"/>
                      <a:round/>
                      <a:headEnd type="none" w="med" len="med"/>
                      <a:tailEnd type="none" w="med" len="med"/>
                    </a:lnL>
                  </a:tcPr>
                </a:tc>
                <a:tc>
                  <a:txBody>
                    <a:bodyPr/>
                    <a:lstStyle/>
                    <a:p>
                      <a:pPr marL="0" indent="0" algn="ctr">
                        <a:buFont typeface="Arial" panose="020B0604020202020204" pitchFamily="34" charset="0"/>
                        <a:buNone/>
                      </a:pPr>
                      <a:r>
                        <a:rPr lang="en-CA" sz="1000" b="1" dirty="0">
                          <a:solidFill>
                            <a:srgbClr val="000000"/>
                          </a:solidFill>
                          <a:latin typeface="Aptos" panose="020B0004020202020204" pitchFamily="34" charset="0"/>
                        </a:rPr>
                        <a:t>No</a:t>
                      </a:r>
                    </a:p>
                  </a:txBody>
                  <a:tcPr anchor="ctr">
                    <a:lnR w="12700" cap="flat" cmpd="sng" algn="ctr">
                      <a:solidFill>
                        <a:schemeClr val="tx1"/>
                      </a:solidFill>
                      <a:prstDash val="solid"/>
                      <a:round/>
                      <a:headEnd type="none" w="med" len="med"/>
                      <a:tailEnd type="none" w="med" len="med"/>
                    </a:lnR>
                    <a:solidFill>
                      <a:srgbClr val="FFC000"/>
                    </a:solidFill>
                  </a:tcPr>
                </a:tc>
                <a:extLst>
                  <a:ext uri="{0D108BD9-81ED-4DB2-BD59-A6C34878D82A}">
                    <a16:rowId xmlns:a16="http://schemas.microsoft.com/office/drawing/2014/main" val="3539050208"/>
                  </a:ext>
                </a:extLst>
              </a:tr>
              <a:tr h="277912">
                <a:tc>
                  <a:txBody>
                    <a:bodyPr/>
                    <a:lstStyle/>
                    <a:p>
                      <a:pPr marL="0" indent="0">
                        <a:buFont typeface="Arial" panose="020B0604020202020204" pitchFamily="34" charset="0"/>
                        <a:buNone/>
                      </a:pPr>
                      <a:r>
                        <a:rPr lang="en-CA" sz="900" b="1" dirty="0">
                          <a:solidFill>
                            <a:srgbClr val="000000"/>
                          </a:solidFill>
                          <a:latin typeface="Aptos" panose="020B0004020202020204" pitchFamily="34" charset="0"/>
                        </a:rPr>
                        <a:t>Prevention Strategy(ies)</a:t>
                      </a:r>
                    </a:p>
                  </a:txBody>
                  <a:tcPr anchor="ctr">
                    <a:lnL w="12700" cap="flat" cmpd="sng" algn="ctr">
                      <a:solidFill>
                        <a:schemeClr val="tx1"/>
                      </a:solidFill>
                      <a:prstDash val="solid"/>
                      <a:round/>
                      <a:headEnd type="none" w="med" len="med"/>
                      <a:tailEnd type="none" w="med" len="med"/>
                    </a:lnL>
                  </a:tcPr>
                </a:tc>
                <a:tc>
                  <a:txBody>
                    <a:bodyPr/>
                    <a:lstStyle/>
                    <a:p>
                      <a:pPr marL="0" indent="0" algn="ctr">
                        <a:buFont typeface="Arial" panose="020B0604020202020204" pitchFamily="34" charset="0"/>
                        <a:buNone/>
                      </a:pPr>
                      <a:r>
                        <a:rPr lang="en-CA" sz="1000" b="1" dirty="0">
                          <a:solidFill>
                            <a:srgbClr val="000000"/>
                          </a:solidFill>
                          <a:latin typeface="Aptos" panose="020B0004020202020204" pitchFamily="34" charset="0"/>
                        </a:rPr>
                        <a:t>No</a:t>
                      </a:r>
                    </a:p>
                  </a:txBody>
                  <a:tcPr anchor="ctr">
                    <a:lnR w="12700" cap="flat" cmpd="sng" algn="ctr">
                      <a:solidFill>
                        <a:schemeClr val="tx1"/>
                      </a:solidFill>
                      <a:prstDash val="solid"/>
                      <a:round/>
                      <a:headEnd type="none" w="med" len="med"/>
                      <a:tailEnd type="none" w="med" len="med"/>
                    </a:lnR>
                    <a:solidFill>
                      <a:srgbClr val="FFC000"/>
                    </a:solidFill>
                  </a:tcPr>
                </a:tc>
                <a:extLst>
                  <a:ext uri="{0D108BD9-81ED-4DB2-BD59-A6C34878D82A}">
                    <a16:rowId xmlns:a16="http://schemas.microsoft.com/office/drawing/2014/main" val="3900252205"/>
                  </a:ext>
                </a:extLst>
              </a:tr>
              <a:tr h="277912">
                <a:tc>
                  <a:txBody>
                    <a:bodyPr/>
                    <a:lstStyle/>
                    <a:p>
                      <a:pPr marL="0" indent="0">
                        <a:buFont typeface="Arial" panose="020B0604020202020204" pitchFamily="34" charset="0"/>
                        <a:buNone/>
                      </a:pPr>
                      <a:r>
                        <a:rPr lang="en-CA" sz="900" b="1" dirty="0">
                          <a:solidFill>
                            <a:srgbClr val="000000"/>
                          </a:solidFill>
                          <a:latin typeface="Aptos" panose="020B0004020202020204" pitchFamily="34" charset="0"/>
                        </a:rPr>
                        <a:t>Provincial Prevention Priority </a:t>
                      </a:r>
                    </a:p>
                  </a:txBody>
                  <a:tcPr anchor="ctr">
                    <a:lnL w="12700" cap="flat" cmpd="sng" algn="ctr">
                      <a:solidFill>
                        <a:schemeClr val="tx1"/>
                      </a:solidFill>
                      <a:prstDash val="solid"/>
                      <a:round/>
                      <a:headEnd type="none" w="med" len="med"/>
                      <a:tailEnd type="none" w="med" len="med"/>
                    </a:lnL>
                  </a:tcPr>
                </a:tc>
                <a:tc>
                  <a:txBody>
                    <a:bodyPr/>
                    <a:lstStyle/>
                    <a:p>
                      <a:pPr marL="0" indent="0" algn="ctr">
                        <a:buFont typeface="Arial" panose="020B0604020202020204" pitchFamily="34" charset="0"/>
                        <a:buNone/>
                      </a:pPr>
                      <a:r>
                        <a:rPr lang="en-CA" sz="1000" b="1" dirty="0">
                          <a:solidFill>
                            <a:srgbClr val="000000"/>
                          </a:solidFill>
                          <a:latin typeface="Aptos" panose="020B0004020202020204" pitchFamily="34" charset="0"/>
                        </a:rPr>
                        <a:t>No</a:t>
                      </a:r>
                    </a:p>
                  </a:txBody>
                  <a:tcPr anchor="ctr">
                    <a:lnR w="12700" cap="flat" cmpd="sng" algn="ctr">
                      <a:solidFill>
                        <a:schemeClr val="tx1"/>
                      </a:solidFill>
                      <a:prstDash val="solid"/>
                      <a:round/>
                      <a:headEnd type="none" w="med" len="med"/>
                      <a:tailEnd type="none" w="med" len="med"/>
                    </a:lnR>
                    <a:solidFill>
                      <a:srgbClr val="FFC000"/>
                    </a:solidFill>
                  </a:tcPr>
                </a:tc>
                <a:extLst>
                  <a:ext uri="{0D108BD9-81ED-4DB2-BD59-A6C34878D82A}">
                    <a16:rowId xmlns:a16="http://schemas.microsoft.com/office/drawing/2014/main" val="2767579853"/>
                  </a:ext>
                </a:extLst>
              </a:tr>
              <a:tr h="277912">
                <a:tc>
                  <a:txBody>
                    <a:bodyPr/>
                    <a:lstStyle/>
                    <a:p>
                      <a:pPr marL="0" indent="0">
                        <a:buFont typeface="Arial" panose="020B0604020202020204" pitchFamily="34" charset="0"/>
                        <a:buNone/>
                      </a:pPr>
                      <a:r>
                        <a:rPr lang="en-CA" sz="900" b="1" dirty="0">
                          <a:solidFill>
                            <a:srgbClr val="000000"/>
                          </a:solidFill>
                          <a:latin typeface="Aptos" panose="020B0004020202020204" pitchFamily="34" charset="0"/>
                        </a:rPr>
                        <a:t>Survey Data </a:t>
                      </a:r>
                      <a:r>
                        <a:rPr lang="en-CA" sz="800" b="0" dirty="0">
                          <a:solidFill>
                            <a:srgbClr val="000000"/>
                          </a:solidFill>
                          <a:latin typeface="Aptos" panose="020B0004020202020204" pitchFamily="34" charset="0"/>
                        </a:rPr>
                        <a:t>(At least one program)</a:t>
                      </a:r>
                      <a:endParaRPr lang="en-CA" sz="900" b="0" dirty="0">
                        <a:solidFill>
                          <a:srgbClr val="000000"/>
                        </a:solidFill>
                        <a:latin typeface="Aptos" panose="020B00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pPr marL="0" indent="0" algn="ctr">
                        <a:buFont typeface="Arial" panose="020B0604020202020204" pitchFamily="34" charset="0"/>
                        <a:buNone/>
                      </a:pPr>
                      <a:r>
                        <a:rPr lang="en-CA" sz="1000" b="1" dirty="0">
                          <a:solidFill>
                            <a:srgbClr val="000000"/>
                          </a:solidFill>
                          <a:latin typeface="Aptos" panose="020B0004020202020204" pitchFamily="34" charset="0"/>
                        </a:rPr>
                        <a:t>No</a:t>
                      </a:r>
                    </a:p>
                  </a:txBody>
                  <a:tcPr anchor="ctr">
                    <a:lnR w="12700" cap="flat" cmpd="sng" algn="ctr">
                      <a:solidFill>
                        <a:schemeClr val="tx1"/>
                      </a:solidFill>
                      <a:prstDash val="solid"/>
                      <a:round/>
                      <a:headEnd type="none" w="med" len="med"/>
                      <a:tailEnd type="none" w="med" len="med"/>
                    </a:lnR>
                    <a:solidFill>
                      <a:srgbClr val="FFC000"/>
                    </a:solidFill>
                  </a:tcPr>
                </a:tc>
                <a:extLst>
                  <a:ext uri="{0D108BD9-81ED-4DB2-BD59-A6C34878D82A}">
                    <a16:rowId xmlns:a16="http://schemas.microsoft.com/office/drawing/2014/main" val="3723694057"/>
                  </a:ext>
                </a:extLst>
              </a:tr>
              <a:tr h="277912">
                <a:tc>
                  <a:txBody>
                    <a:bodyPr/>
                    <a:lstStyle/>
                    <a:p>
                      <a:pPr marL="0" indent="0">
                        <a:buFont typeface="Arial" panose="020B0604020202020204" pitchFamily="34" charset="0"/>
                        <a:buNone/>
                      </a:pPr>
                      <a:r>
                        <a:rPr lang="en-CA" sz="900" b="1" dirty="0">
                          <a:solidFill>
                            <a:srgbClr val="000000"/>
                          </a:solidFill>
                          <a:latin typeface="Aptos" panose="020B0004020202020204" pitchFamily="34" charset="0"/>
                        </a:rPr>
                        <a:t>Impact Narrative</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indent="0" algn="ctr">
                        <a:buFont typeface="Arial" panose="020B0604020202020204" pitchFamily="34" charset="0"/>
                        <a:buNone/>
                      </a:pPr>
                      <a:r>
                        <a:rPr lang="en-CA" sz="1000" b="1" dirty="0">
                          <a:solidFill>
                            <a:srgbClr val="000000"/>
                          </a:solidFill>
                          <a:latin typeface="Aptos" panose="020B0004020202020204" pitchFamily="34" charset="0"/>
                        </a:rPr>
                        <a:t>Optional</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891557521"/>
                  </a:ext>
                </a:extLst>
              </a:tr>
            </a:tbl>
          </a:graphicData>
        </a:graphic>
      </p:graphicFrame>
    </p:spTree>
    <p:extLst>
      <p:ext uri="{BB962C8B-B14F-4D97-AF65-F5344CB8AC3E}">
        <p14:creationId xmlns:p14="http://schemas.microsoft.com/office/powerpoint/2010/main" val="42149095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131E38-7DB3-6341-EBF8-5C15745E949F}"/>
              </a:ext>
              <a:ext uri="{C183D7F6-B498-43B3-948B-1728B52AA6E4}">
                <adec:decorative xmlns:adec="http://schemas.microsoft.com/office/drawing/2017/decorative" val="1"/>
              </a:ext>
            </a:extLst>
          </p:cNvPr>
          <p:cNvSpPr/>
          <p:nvPr/>
        </p:nvSpPr>
        <p:spPr>
          <a:xfrm>
            <a:off x="6464968" y="3922295"/>
            <a:ext cx="2558716" cy="11470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597F611C-46BE-EE09-9347-BB0EFDCC4C9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101</a:t>
            </a:fld>
            <a:endParaRPr lang="en-US"/>
          </a:p>
        </p:txBody>
      </p:sp>
      <p:grpSp>
        <p:nvGrpSpPr>
          <p:cNvPr id="2" name="Group 1">
            <a:extLst>
              <a:ext uri="{FF2B5EF4-FFF2-40B4-BE49-F238E27FC236}">
                <a16:creationId xmlns:a16="http://schemas.microsoft.com/office/drawing/2014/main" id="{D2CAD2D5-348E-FDFD-95E1-7D9DA5D3073F}"/>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3" name="Oval 2">
              <a:extLst>
                <a:ext uri="{FF2B5EF4-FFF2-40B4-BE49-F238E27FC236}">
                  <a16:creationId xmlns:a16="http://schemas.microsoft.com/office/drawing/2014/main" id="{60A296B7-2F94-45B7-69E6-7BC25569484A}"/>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Graphic 4" descr="Folder Search with solid fill">
              <a:extLst>
                <a:ext uri="{FF2B5EF4-FFF2-40B4-BE49-F238E27FC236}">
                  <a16:creationId xmlns:a16="http://schemas.microsoft.com/office/drawing/2014/main" id="{01552085-BE26-D6E2-B539-32E28397CC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7" name="TextBox 6">
            <a:extLst>
              <a:ext uri="{FF2B5EF4-FFF2-40B4-BE49-F238E27FC236}">
                <a16:creationId xmlns:a16="http://schemas.microsoft.com/office/drawing/2014/main" id="{A5ED18AE-9498-95B3-55A0-BBEEA3BD5D60}"/>
              </a:ext>
            </a:extLst>
          </p:cNvPr>
          <p:cNvSpPr txBox="1"/>
          <p:nvPr/>
        </p:nvSpPr>
        <p:spPr>
          <a:xfrm>
            <a:off x="7779091" y="128906"/>
            <a:ext cx="2729818" cy="553998"/>
          </a:xfrm>
          <a:prstGeom prst="rect">
            <a:avLst/>
          </a:prstGeom>
          <a:noFill/>
        </p:spPr>
        <p:txBody>
          <a:bodyPr wrap="square" lIns="91440" tIns="45720" rIns="91440" bIns="45720" rtlCol="0" anchor="t">
            <a:spAutoFit/>
          </a:bodyPr>
          <a:lstStyle/>
          <a:p>
            <a:r>
              <a:rPr lang="en-CA" sz="1050" b="1" dirty="0">
                <a:solidFill>
                  <a:schemeClr val="tx1"/>
                </a:solidFill>
                <a:latin typeface="Aptos"/>
              </a:rPr>
              <a:t>Training Resource </a:t>
            </a:r>
          </a:p>
          <a:p>
            <a:r>
              <a:rPr lang="en-CA" sz="1050" dirty="0">
                <a:latin typeface="Aptos"/>
              </a:rPr>
              <a:t>Training Package </a:t>
            </a:r>
          </a:p>
          <a:p>
            <a:r>
              <a:rPr lang="en-CA" sz="900" dirty="0">
                <a:latin typeface="Aptos"/>
              </a:rPr>
              <a:t>Page 27 – 28, 53</a:t>
            </a:r>
            <a:endParaRPr lang="en-CA" sz="900" dirty="0">
              <a:latin typeface="Aptos" panose="020B0004020202020204" pitchFamily="34" charset="0"/>
            </a:endParaRPr>
          </a:p>
        </p:txBody>
      </p:sp>
      <p:sp>
        <p:nvSpPr>
          <p:cNvPr id="11" name="Title 10">
            <a:extLst>
              <a:ext uri="{FF2B5EF4-FFF2-40B4-BE49-F238E27FC236}">
                <a16:creationId xmlns:a16="http://schemas.microsoft.com/office/drawing/2014/main" id="{186AA17E-586E-DE45-38D2-3375070C51A5}"/>
              </a:ext>
            </a:extLst>
          </p:cNvPr>
          <p:cNvSpPr>
            <a:spLocks noGrp="1"/>
          </p:cNvSpPr>
          <p:nvPr>
            <p:ph type="title" idx="4294967295"/>
          </p:nvPr>
        </p:nvSpPr>
        <p:spPr>
          <a:xfrm>
            <a:off x="457200" y="-857250"/>
            <a:ext cx="8229600" cy="857250"/>
          </a:xfrm>
        </p:spPr>
        <p:txBody>
          <a:bodyPr spcFirstLastPara="1" wrap="square" lIns="91425" tIns="45700" rIns="91425" bIns="45700" anchor="b" anchorCtr="0">
            <a:noAutofit/>
          </a:bodyPr>
          <a:lstStyle/>
          <a:p>
            <a:r>
              <a:rPr lang="en-CA" dirty="0"/>
              <a:t>Reporting Framework Checklist</a:t>
            </a:r>
          </a:p>
        </p:txBody>
      </p:sp>
      <p:grpSp>
        <p:nvGrpSpPr>
          <p:cNvPr id="8" name="Group 7">
            <a:extLst>
              <a:ext uri="{FF2B5EF4-FFF2-40B4-BE49-F238E27FC236}">
                <a16:creationId xmlns:a16="http://schemas.microsoft.com/office/drawing/2014/main" id="{7D32911F-803C-D390-0406-FA1FEAE69D60}"/>
              </a:ext>
            </a:extLst>
          </p:cNvPr>
          <p:cNvGrpSpPr/>
          <p:nvPr/>
        </p:nvGrpSpPr>
        <p:grpSpPr>
          <a:xfrm>
            <a:off x="1245837" y="694800"/>
            <a:ext cx="6652327" cy="4134294"/>
            <a:chOff x="1264824" y="741960"/>
            <a:chExt cx="6353109" cy="3923875"/>
          </a:xfrm>
        </p:grpSpPr>
        <p:pic>
          <p:nvPicPr>
            <p:cNvPr id="6" name="Picture 5">
              <a:extLst>
                <a:ext uri="{FF2B5EF4-FFF2-40B4-BE49-F238E27FC236}">
                  <a16:creationId xmlns:a16="http://schemas.microsoft.com/office/drawing/2014/main" id="{3E0976E9-623F-4F74-F807-0422B91745BC}"/>
                </a:ext>
              </a:extLst>
            </p:cNvPr>
            <p:cNvPicPr>
              <a:picLocks noChangeAspect="1"/>
            </p:cNvPicPr>
            <p:nvPr/>
          </p:nvPicPr>
          <p:blipFill>
            <a:blip r:embed="rId5"/>
            <a:srcRect/>
            <a:stretch/>
          </p:blipFill>
          <p:spPr>
            <a:xfrm>
              <a:off x="1264824" y="748818"/>
              <a:ext cx="3020239" cy="3917017"/>
            </a:xfrm>
            <a:prstGeom prst="rect">
              <a:avLst/>
            </a:prstGeom>
            <a:ln>
              <a:solidFill>
                <a:srgbClr val="000000"/>
              </a:solidFill>
            </a:ln>
          </p:spPr>
        </p:pic>
        <p:pic>
          <p:nvPicPr>
            <p:cNvPr id="13" name="Picture 12">
              <a:extLst>
                <a:ext uri="{FF2B5EF4-FFF2-40B4-BE49-F238E27FC236}">
                  <a16:creationId xmlns:a16="http://schemas.microsoft.com/office/drawing/2014/main" id="{BB6CD772-4792-5316-4178-7414C35A413A}"/>
                </a:ext>
              </a:extLst>
            </p:cNvPr>
            <p:cNvPicPr>
              <a:picLocks noChangeAspect="1"/>
            </p:cNvPicPr>
            <p:nvPr/>
          </p:nvPicPr>
          <p:blipFill>
            <a:blip r:embed="rId6"/>
            <a:srcRect/>
            <a:stretch/>
          </p:blipFill>
          <p:spPr>
            <a:xfrm>
              <a:off x="4597695" y="741960"/>
              <a:ext cx="3020238" cy="3923051"/>
            </a:xfrm>
            <a:prstGeom prst="rect">
              <a:avLst/>
            </a:prstGeom>
            <a:ln>
              <a:solidFill>
                <a:srgbClr val="000000"/>
              </a:solidFill>
            </a:ln>
          </p:spPr>
        </p:pic>
      </p:grpSp>
    </p:spTree>
    <p:extLst>
      <p:ext uri="{BB962C8B-B14F-4D97-AF65-F5344CB8AC3E}">
        <p14:creationId xmlns:p14="http://schemas.microsoft.com/office/powerpoint/2010/main" val="18358604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EC96D-D442-8193-D39F-2D7F67F38019}"/>
              </a:ext>
            </a:extLst>
          </p:cNvPr>
          <p:cNvSpPr>
            <a:spLocks noGrp="1"/>
          </p:cNvSpPr>
          <p:nvPr>
            <p:ph type="ctrTitle"/>
          </p:nvPr>
        </p:nvSpPr>
        <p:spPr>
          <a:xfrm>
            <a:off x="419132" y="1112540"/>
            <a:ext cx="6115018" cy="645353"/>
          </a:xfrm>
        </p:spPr>
        <p:txBody>
          <a:bodyPr/>
          <a:lstStyle/>
          <a:p>
            <a:r>
              <a:rPr lang="en-CA" sz="3200" b="1">
                <a:latin typeface="Aptos" panose="020B0004020202020204" pitchFamily="34" charset="0"/>
              </a:rPr>
              <a:t>Next Steps &amp; Key Milestones</a:t>
            </a:r>
            <a:br>
              <a:rPr lang="en-CA" sz="3200" b="1">
                <a:latin typeface="Aptos" panose="020B0004020202020204" pitchFamily="34" charset="0"/>
              </a:rPr>
            </a:br>
            <a:br>
              <a:rPr lang="en-CA" sz="3200" b="1">
                <a:latin typeface="Aptos" panose="020B0004020202020204" pitchFamily="34" charset="0"/>
              </a:rPr>
            </a:br>
            <a:endParaRPr lang="en-CA" sz="3200" b="1">
              <a:latin typeface="Aptos" panose="020B0004020202020204" pitchFamily="34" charset="0"/>
            </a:endParaRPr>
          </a:p>
        </p:txBody>
      </p:sp>
      <p:sp>
        <p:nvSpPr>
          <p:cNvPr id="4" name="TextBox 3">
            <a:extLst>
              <a:ext uri="{FF2B5EF4-FFF2-40B4-BE49-F238E27FC236}">
                <a16:creationId xmlns:a16="http://schemas.microsoft.com/office/drawing/2014/main" id="{736F9F2C-85CB-0F32-19E9-091A3AC185F3}"/>
              </a:ext>
            </a:extLst>
          </p:cNvPr>
          <p:cNvSpPr txBox="1"/>
          <p:nvPr/>
        </p:nvSpPr>
        <p:spPr>
          <a:xfrm>
            <a:off x="1325400" y="1905000"/>
            <a:ext cx="7455887" cy="2246769"/>
          </a:xfrm>
          <a:prstGeom prst="rect">
            <a:avLst/>
          </a:prstGeom>
          <a:noFill/>
        </p:spPr>
        <p:txBody>
          <a:bodyPr wrap="none" rtlCol="0">
            <a:spAutoFit/>
          </a:bodyPr>
          <a:lstStyle/>
          <a:p>
            <a:r>
              <a:rPr lang="en-CA" sz="1800" dirty="0">
                <a:latin typeface="Aptos" panose="020B0004020202020204" pitchFamily="34" charset="0"/>
              </a:rPr>
              <a:t>Asynchronous Training Modules (fall 2025) </a:t>
            </a:r>
          </a:p>
          <a:p>
            <a:endParaRPr lang="en-CA" sz="1800" dirty="0">
              <a:latin typeface="Aptos" panose="020B0004020202020204" pitchFamily="34" charset="0"/>
            </a:endParaRPr>
          </a:p>
          <a:p>
            <a:r>
              <a:rPr lang="en-CA" sz="1800" dirty="0">
                <a:latin typeface="Aptos" panose="020B0004020202020204" pitchFamily="34" charset="0"/>
              </a:rPr>
              <a:t>Updated Program Guide (fall/winter 2025) </a:t>
            </a:r>
          </a:p>
          <a:p>
            <a:endParaRPr lang="en-CA" sz="1800" dirty="0">
              <a:latin typeface="Aptos" panose="020B0004020202020204" pitchFamily="34" charset="0"/>
            </a:endParaRPr>
          </a:p>
          <a:p>
            <a:r>
              <a:rPr lang="en-CA" sz="1800" dirty="0">
                <a:latin typeface="Aptos" panose="020B0004020202020204" pitchFamily="34" charset="0"/>
              </a:rPr>
              <a:t>FCSS Portal Training (summer/fall 2026) </a:t>
            </a:r>
          </a:p>
          <a:p>
            <a:endParaRPr lang="en-CA" sz="1800" dirty="0">
              <a:latin typeface="Aptos" panose="020B0004020202020204" pitchFamily="34" charset="0"/>
            </a:endParaRPr>
          </a:p>
          <a:p>
            <a:r>
              <a:rPr lang="en-CA" sz="1800" dirty="0">
                <a:latin typeface="Aptos" panose="020B0004020202020204" pitchFamily="34" charset="0"/>
              </a:rPr>
              <a:t>First Time Reporting Using New Accountability Framework (January 2027) </a:t>
            </a:r>
          </a:p>
          <a:p>
            <a:endParaRPr lang="en-CA" dirty="0"/>
          </a:p>
        </p:txBody>
      </p:sp>
      <p:pic>
        <p:nvPicPr>
          <p:cNvPr id="8" name="Graphic 7" descr="Closed book outline">
            <a:extLst>
              <a:ext uri="{FF2B5EF4-FFF2-40B4-BE49-F238E27FC236}">
                <a16:creationId xmlns:a16="http://schemas.microsoft.com/office/drawing/2014/main" id="{61D956B5-86C4-9539-A53C-D2F07E180A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463" y="2413239"/>
            <a:ext cx="469298" cy="469298"/>
          </a:xfrm>
          <a:prstGeom prst="rect">
            <a:avLst/>
          </a:prstGeom>
        </p:spPr>
      </p:pic>
      <p:pic>
        <p:nvPicPr>
          <p:cNvPr id="7" name="Graphic 6" descr="Vlog with solid fill">
            <a:extLst>
              <a:ext uri="{FF2B5EF4-FFF2-40B4-BE49-F238E27FC236}">
                <a16:creationId xmlns:a16="http://schemas.microsoft.com/office/drawing/2014/main" id="{F70FFC05-140F-E41A-7C7C-8E354FD691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5463" y="1870491"/>
            <a:ext cx="481410" cy="481410"/>
          </a:xfrm>
          <a:prstGeom prst="rect">
            <a:avLst/>
          </a:prstGeom>
        </p:spPr>
      </p:pic>
      <p:pic>
        <p:nvPicPr>
          <p:cNvPr id="14" name="Graphic 13" descr="Server outline">
            <a:extLst>
              <a:ext uri="{FF2B5EF4-FFF2-40B4-BE49-F238E27FC236}">
                <a16:creationId xmlns:a16="http://schemas.microsoft.com/office/drawing/2014/main" id="{006F70BD-166E-8FD4-CF87-0F62A30B84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7250" y="3082599"/>
            <a:ext cx="171997" cy="171997"/>
          </a:xfrm>
          <a:prstGeom prst="rect">
            <a:avLst/>
          </a:prstGeom>
        </p:spPr>
      </p:pic>
      <p:pic>
        <p:nvPicPr>
          <p:cNvPr id="16" name="Graphic 15" descr="Laptop outline">
            <a:extLst>
              <a:ext uri="{FF2B5EF4-FFF2-40B4-BE49-F238E27FC236}">
                <a16:creationId xmlns:a16="http://schemas.microsoft.com/office/drawing/2014/main" id="{2EB460E9-4618-5F49-D740-4C83A4D405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2225" y="2947541"/>
            <a:ext cx="481411" cy="481411"/>
          </a:xfrm>
          <a:prstGeom prst="rect">
            <a:avLst/>
          </a:prstGeom>
        </p:spPr>
      </p:pic>
      <p:pic>
        <p:nvPicPr>
          <p:cNvPr id="18" name="Graphic 17" descr="Cursor with solid fill">
            <a:extLst>
              <a:ext uri="{FF2B5EF4-FFF2-40B4-BE49-F238E27FC236}">
                <a16:creationId xmlns:a16="http://schemas.microsoft.com/office/drawing/2014/main" id="{C7988920-1C95-AB52-1E3D-529455D769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4513" y="3060712"/>
            <a:ext cx="247650" cy="247650"/>
          </a:xfrm>
          <a:prstGeom prst="rect">
            <a:avLst/>
          </a:prstGeom>
        </p:spPr>
      </p:pic>
      <p:pic>
        <p:nvPicPr>
          <p:cNvPr id="22" name="Graphic 21" descr="Race Flag with solid fill">
            <a:extLst>
              <a:ext uri="{FF2B5EF4-FFF2-40B4-BE49-F238E27FC236}">
                <a16:creationId xmlns:a16="http://schemas.microsoft.com/office/drawing/2014/main" id="{798C04AF-F805-EFE9-7E95-642F0C17505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8575" y="3489523"/>
            <a:ext cx="529675" cy="529675"/>
          </a:xfrm>
          <a:prstGeom prst="rect">
            <a:avLst/>
          </a:prstGeom>
        </p:spPr>
      </p:pic>
    </p:spTree>
    <p:extLst>
      <p:ext uri="{BB962C8B-B14F-4D97-AF65-F5344CB8AC3E}">
        <p14:creationId xmlns:p14="http://schemas.microsoft.com/office/powerpoint/2010/main" val="6070538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65B2E8"/>
        </a:solidFill>
        <a:effectLst/>
      </p:bgPr>
    </p:bg>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BB88932-0B52-D966-2E37-0967C2F3CB68}"/>
              </a:ext>
            </a:extLst>
          </p:cNvPr>
          <p:cNvSpPr txBox="1">
            <a:spLocks noGrp="1"/>
          </p:cNvSpPr>
          <p:nvPr>
            <p:ph type="title" idx="4294967295"/>
          </p:nvPr>
        </p:nvSpPr>
        <p:spPr>
          <a:xfrm>
            <a:off x="397768" y="1682094"/>
            <a:ext cx="8348464" cy="15071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8800" b="1" i="0" u="none" strike="noStrike" kern="0" cap="none" spc="0" normalizeH="0" baseline="0" noProof="0" dirty="0">
                <a:ln>
                  <a:noFill/>
                </a:ln>
                <a:solidFill>
                  <a:schemeClr val="bg1"/>
                </a:solidFill>
                <a:effectLst/>
                <a:uLnTx/>
                <a:uFillTx/>
                <a:latin typeface="Aptos" panose="020B0004020202020204" pitchFamily="34" charset="0"/>
                <a:ea typeface="Arial"/>
                <a:cs typeface="Arial"/>
                <a:sym typeface="Arial"/>
              </a:rPr>
              <a:t>Thank you! </a:t>
            </a:r>
          </a:p>
        </p:txBody>
      </p:sp>
      <p:pic>
        <p:nvPicPr>
          <p:cNvPr id="10" name="Graphic 9" descr="Comment Heart outline">
            <a:extLst>
              <a:ext uri="{FF2B5EF4-FFF2-40B4-BE49-F238E27FC236}">
                <a16:creationId xmlns:a16="http://schemas.microsoft.com/office/drawing/2014/main" id="{1CED2F79-A57A-0173-3B0A-2EF5656524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8825" y="919162"/>
            <a:ext cx="3305175" cy="3305175"/>
          </a:xfrm>
          <a:prstGeom prst="rect">
            <a:avLst/>
          </a:prstGeom>
        </p:spPr>
      </p:pic>
    </p:spTree>
    <p:extLst>
      <p:ext uri="{BB962C8B-B14F-4D97-AF65-F5344CB8AC3E}">
        <p14:creationId xmlns:p14="http://schemas.microsoft.com/office/powerpoint/2010/main" val="560649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EDC8"/>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0986DE3-DD88-FE53-60D9-FD8E47B5F574}"/>
              </a:ext>
            </a:extLst>
          </p:cNvPr>
          <p:cNvSpPr txBox="1">
            <a:spLocks noGrp="1"/>
          </p:cNvSpPr>
          <p:nvPr>
            <p:ph type="title" idx="4294967295"/>
          </p:nvPr>
        </p:nvSpPr>
        <p:spPr>
          <a:xfrm>
            <a:off x="292493" y="106949"/>
            <a:ext cx="7587786"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1" i="1" u="none" strike="noStrike" kern="0" cap="none" spc="0" normalizeH="0" baseline="0" noProof="0" dirty="0">
                <a:ln>
                  <a:noFill/>
                </a:ln>
                <a:solidFill>
                  <a:srgbClr val="F4B20C"/>
                </a:solidFill>
                <a:effectLst/>
                <a:uLnTx/>
                <a:uFillTx/>
                <a:latin typeface="Aptos" panose="020B0004020202020204" pitchFamily="34" charset="0"/>
                <a:ea typeface="Arial"/>
                <a:cs typeface="Arial"/>
                <a:sym typeface="Arial"/>
              </a:rPr>
              <a:t>Family and Community Support Services Act</a:t>
            </a:r>
          </a:p>
        </p:txBody>
      </p:sp>
      <p:sp>
        <p:nvSpPr>
          <p:cNvPr id="11" name="TextBox 10">
            <a:extLst>
              <a:ext uri="{FF2B5EF4-FFF2-40B4-BE49-F238E27FC236}">
                <a16:creationId xmlns:a16="http://schemas.microsoft.com/office/drawing/2014/main" id="{49344D71-5380-9FB7-16E2-DED4A7B1899D}"/>
              </a:ext>
            </a:extLst>
          </p:cNvPr>
          <p:cNvSpPr txBox="1"/>
          <p:nvPr/>
        </p:nvSpPr>
        <p:spPr>
          <a:xfrm>
            <a:off x="4052374" y="925145"/>
            <a:ext cx="4248944" cy="3416320"/>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rgbClr val="333333"/>
                </a:solidFill>
                <a:latin typeface="Aptos" panose="020B0004020202020204" pitchFamily="34" charset="0"/>
              </a:rPr>
              <a:t>Provides the</a:t>
            </a:r>
            <a:r>
              <a:rPr lang="en-US" sz="1800" b="0" i="0" dirty="0">
                <a:solidFill>
                  <a:srgbClr val="333333"/>
                </a:solidFill>
                <a:effectLst/>
                <a:latin typeface="Aptos" panose="020B0004020202020204" pitchFamily="34" charset="0"/>
              </a:rPr>
              <a:t> legal basis for the  funding partnership between government </a:t>
            </a:r>
            <a:r>
              <a:rPr lang="en-US" sz="1800" dirty="0">
                <a:solidFill>
                  <a:srgbClr val="333333"/>
                </a:solidFill>
                <a:latin typeface="Aptos" panose="020B0004020202020204" pitchFamily="34" charset="0"/>
              </a:rPr>
              <a:t>and the municipality or Metis Settlement.</a:t>
            </a:r>
            <a:endParaRPr lang="en-US" sz="1800" b="0" i="0" dirty="0">
              <a:solidFill>
                <a:srgbClr val="333333"/>
              </a:solidFill>
              <a:effectLst/>
              <a:latin typeface="Aptos" panose="020B0004020202020204" pitchFamily="34" charset="0"/>
            </a:endParaRPr>
          </a:p>
          <a:p>
            <a:pPr marL="285750" indent="-285750">
              <a:buFont typeface="Arial" panose="020B0604020202020204" pitchFamily="34" charset="0"/>
              <a:buChar char="•"/>
            </a:pPr>
            <a:r>
              <a:rPr lang="en-US" sz="1800" b="0" i="0" dirty="0">
                <a:solidFill>
                  <a:srgbClr val="333333"/>
                </a:solidFill>
                <a:effectLst/>
                <a:latin typeface="Aptos" panose="020B0004020202020204" pitchFamily="34" charset="0"/>
              </a:rPr>
              <a:t>Governs the creation of funding agreements between the Minister and the municipality or Metis Settlement.</a:t>
            </a:r>
          </a:p>
          <a:p>
            <a:pPr marL="285750" indent="-285750">
              <a:buFont typeface="Arial" panose="020B0604020202020204" pitchFamily="34" charset="0"/>
              <a:buChar char="•"/>
            </a:pPr>
            <a:r>
              <a:rPr lang="en-US" sz="1800" dirty="0">
                <a:solidFill>
                  <a:srgbClr val="333333"/>
                </a:solidFill>
                <a:latin typeface="Aptos" panose="020B0004020202020204" pitchFamily="34" charset="0"/>
              </a:rPr>
              <a:t>O</a:t>
            </a:r>
            <a:r>
              <a:rPr lang="en-US" sz="1800" b="0" i="0" dirty="0">
                <a:solidFill>
                  <a:srgbClr val="333333"/>
                </a:solidFill>
                <a:effectLst/>
                <a:latin typeface="Aptos" panose="020B0004020202020204" pitchFamily="34" charset="0"/>
              </a:rPr>
              <a:t>utlines the requirement for an 80/20 split in funding.</a:t>
            </a:r>
          </a:p>
          <a:p>
            <a:pPr marL="285750" indent="-285750">
              <a:buFont typeface="Arial" panose="020B0604020202020204" pitchFamily="34" charset="0"/>
              <a:buChar char="•"/>
            </a:pPr>
            <a:r>
              <a:rPr lang="en-US" sz="1800" dirty="0">
                <a:solidFill>
                  <a:srgbClr val="333333"/>
                </a:solidFill>
                <a:latin typeface="Aptos" panose="020B0004020202020204" pitchFamily="34" charset="0"/>
              </a:rPr>
              <a:t>Outlines the powers of municipalities to establish, administer and operate a FCSS program.</a:t>
            </a:r>
            <a:endParaRPr lang="en-CA" sz="1800" dirty="0">
              <a:latin typeface="Aptos" panose="020B0004020202020204" pitchFamily="34" charset="0"/>
            </a:endParaRPr>
          </a:p>
        </p:txBody>
      </p:sp>
      <p:sp>
        <p:nvSpPr>
          <p:cNvPr id="15" name="TextBox 14">
            <a:extLst>
              <a:ext uri="{FF2B5EF4-FFF2-40B4-BE49-F238E27FC236}">
                <a16:creationId xmlns:a16="http://schemas.microsoft.com/office/drawing/2014/main" id="{63F66A2F-9F60-5E2E-A396-A51DFBC7A984}"/>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4</a:t>
            </a:r>
          </a:p>
        </p:txBody>
      </p:sp>
      <p:pic>
        <p:nvPicPr>
          <p:cNvPr id="5" name="Picture 4">
            <a:extLst>
              <a:ext uri="{FF2B5EF4-FFF2-40B4-BE49-F238E27FC236}">
                <a16:creationId xmlns:a16="http://schemas.microsoft.com/office/drawing/2014/main" id="{925DCA71-D306-8435-51E9-EA0D634F58EE}"/>
              </a:ext>
              <a:ext uri="{C183D7F6-B498-43B3-948B-1728B52AA6E4}">
                <adec:decorative xmlns:adec="http://schemas.microsoft.com/office/drawing/2017/decorative" val="1"/>
              </a:ext>
            </a:extLst>
          </p:cNvPr>
          <p:cNvPicPr>
            <a:picLocks noChangeAspect="1"/>
          </p:cNvPicPr>
          <p:nvPr/>
        </p:nvPicPr>
        <p:blipFill>
          <a:blip r:embed="rId3"/>
          <a:srcRect l="8752" t="5082" r="9959" b="4330"/>
          <a:stretch/>
        </p:blipFill>
        <p:spPr>
          <a:xfrm>
            <a:off x="263580" y="648435"/>
            <a:ext cx="2661737" cy="3846628"/>
          </a:xfrm>
          <a:prstGeom prst="rect">
            <a:avLst/>
          </a:prstGeom>
          <a:ln>
            <a:solidFill>
              <a:srgbClr val="9F9F9F"/>
            </a:solidFill>
          </a:ln>
        </p:spPr>
      </p:pic>
      <p:sp>
        <p:nvSpPr>
          <p:cNvPr id="12" name="Left Brace 11">
            <a:extLst>
              <a:ext uri="{FF2B5EF4-FFF2-40B4-BE49-F238E27FC236}">
                <a16:creationId xmlns:a16="http://schemas.microsoft.com/office/drawing/2014/main" id="{92431FB3-8699-FD47-0EE2-A6059E134868}"/>
              </a:ext>
              <a:ext uri="{C183D7F6-B498-43B3-948B-1728B52AA6E4}">
                <adec:decorative xmlns:adec="http://schemas.microsoft.com/office/drawing/2017/decorative" val="1"/>
              </a:ext>
            </a:extLst>
          </p:cNvPr>
          <p:cNvSpPr/>
          <p:nvPr/>
        </p:nvSpPr>
        <p:spPr>
          <a:xfrm>
            <a:off x="3436536" y="884323"/>
            <a:ext cx="615837" cy="3454679"/>
          </a:xfrm>
          <a:prstGeom prst="leftBrace">
            <a:avLst/>
          </a:prstGeom>
          <a:ln w="38100">
            <a:solidFill>
              <a:srgbClr val="F4B20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nvGrpSpPr>
          <p:cNvPr id="2" name="Group 1">
            <a:extLst>
              <a:ext uri="{FF2B5EF4-FFF2-40B4-BE49-F238E27FC236}">
                <a16:creationId xmlns:a16="http://schemas.microsoft.com/office/drawing/2014/main" id="{5E95A05D-4ABC-9FDB-A036-FCD40E9CC9E1}"/>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3" name="Oval 2">
              <a:extLst>
                <a:ext uri="{FF2B5EF4-FFF2-40B4-BE49-F238E27FC236}">
                  <a16:creationId xmlns:a16="http://schemas.microsoft.com/office/drawing/2014/main" id="{2D8FA771-E24F-8DBE-61D0-777C38AB46D6}"/>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Graphic 13" descr="Folder Search with solid fill">
              <a:extLst>
                <a:ext uri="{FF2B5EF4-FFF2-40B4-BE49-F238E27FC236}">
                  <a16:creationId xmlns:a16="http://schemas.microsoft.com/office/drawing/2014/main" id="{6C1E10E0-9E8E-58F7-7EE4-6016CF9D4B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69345" y="114722"/>
              <a:ext cx="418882" cy="418882"/>
            </a:xfrm>
            <a:prstGeom prst="rect">
              <a:avLst/>
            </a:prstGeom>
          </p:spPr>
        </p:pic>
      </p:grpSp>
      <p:pic>
        <p:nvPicPr>
          <p:cNvPr id="7" name="Graphic 6">
            <a:extLst>
              <a:ext uri="{FF2B5EF4-FFF2-40B4-BE49-F238E27FC236}">
                <a16:creationId xmlns:a16="http://schemas.microsoft.com/office/drawing/2014/main" id="{4F223FAE-C60D-C2F2-335B-447AA1E2EBF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61375" y="2097927"/>
            <a:ext cx="1027470" cy="1027470"/>
          </a:xfrm>
          <a:prstGeom prst="rect">
            <a:avLst/>
          </a:prstGeom>
        </p:spPr>
      </p:pic>
    </p:spTree>
    <p:extLst>
      <p:ext uri="{BB962C8B-B14F-4D97-AF65-F5344CB8AC3E}">
        <p14:creationId xmlns:p14="http://schemas.microsoft.com/office/powerpoint/2010/main" val="2673830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EDC8"/>
        </a:soli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14D0044-E6F9-67AB-4610-B91AD7FAF949}"/>
              </a:ext>
            </a:extLst>
          </p:cNvPr>
          <p:cNvSpPr txBox="1">
            <a:spLocks noGrp="1"/>
          </p:cNvSpPr>
          <p:nvPr>
            <p:ph type="title" idx="4294967295"/>
          </p:nvPr>
        </p:nvSpPr>
        <p:spPr>
          <a:xfrm>
            <a:off x="-382542" y="197884"/>
            <a:ext cx="731393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1" i="0" u="none" strike="noStrike" kern="0" cap="none" spc="0" normalizeH="0" baseline="0" noProof="0" dirty="0">
                <a:ln>
                  <a:noFill/>
                </a:ln>
                <a:solidFill>
                  <a:srgbClr val="F4B20C"/>
                </a:solidFill>
                <a:effectLst/>
                <a:uLnTx/>
                <a:uFillTx/>
                <a:latin typeface="Aptos" panose="020B0004020202020204" pitchFamily="34" charset="0"/>
                <a:ea typeface="Arial"/>
                <a:cs typeface="Arial"/>
                <a:sym typeface="Arial"/>
              </a:rPr>
              <a:t>Family and Community Support Services Regulation</a:t>
            </a:r>
          </a:p>
        </p:txBody>
      </p:sp>
      <p:sp>
        <p:nvSpPr>
          <p:cNvPr id="17" name="TextBox 16">
            <a:extLst>
              <a:ext uri="{FF2B5EF4-FFF2-40B4-BE49-F238E27FC236}">
                <a16:creationId xmlns:a16="http://schemas.microsoft.com/office/drawing/2014/main" id="{B34EDA41-F683-A106-0286-AA68DD44FF1D}"/>
              </a:ext>
            </a:extLst>
          </p:cNvPr>
          <p:cNvSpPr txBox="1"/>
          <p:nvPr/>
        </p:nvSpPr>
        <p:spPr>
          <a:xfrm>
            <a:off x="5271454" y="1363874"/>
            <a:ext cx="3319887" cy="3262432"/>
          </a:xfrm>
          <a:prstGeom prst="rect">
            <a:avLst/>
          </a:prstGeom>
          <a:noFill/>
        </p:spPr>
        <p:txBody>
          <a:bodyPr wrap="square" rtlCol="0">
            <a:spAutoFit/>
          </a:bodyPr>
          <a:lstStyle/>
          <a:p>
            <a:pPr marL="285750" lvl="1" indent="-285750">
              <a:buFont typeface="Arial" panose="020B0604020202020204" pitchFamily="34" charset="0"/>
              <a:buChar char="•"/>
            </a:pPr>
            <a:r>
              <a:rPr lang="en-US" sz="1600" b="0" i="0" dirty="0">
                <a:solidFill>
                  <a:srgbClr val="333333"/>
                </a:solidFill>
                <a:effectLst/>
                <a:latin typeface="Aptos" panose="020B0004020202020204" pitchFamily="34" charset="0"/>
              </a:rPr>
              <a:t>Outlines that FCSS programs must be preventative </a:t>
            </a:r>
          </a:p>
          <a:p>
            <a:pPr marL="285750" lvl="1" indent="-285750">
              <a:buFont typeface="Arial" panose="020B0604020202020204" pitchFamily="34" charset="0"/>
              <a:buChar char="•"/>
            </a:pPr>
            <a:r>
              <a:rPr lang="en-US" sz="1600" b="0" i="0" dirty="0">
                <a:solidFill>
                  <a:srgbClr val="333333"/>
                </a:solidFill>
                <a:effectLst/>
                <a:latin typeface="Aptos" panose="020B0004020202020204" pitchFamily="34" charset="0"/>
              </a:rPr>
              <a:t>Outlines the responsibility of municipalities</a:t>
            </a:r>
            <a:r>
              <a:rPr lang="en-US" sz="1600" dirty="0">
                <a:solidFill>
                  <a:srgbClr val="333333"/>
                </a:solidFill>
                <a:latin typeface="Aptos" panose="020B0004020202020204" pitchFamily="34" charset="0"/>
              </a:rPr>
              <a:t> and </a:t>
            </a:r>
            <a:r>
              <a:rPr lang="en-US" sz="1600" b="0" i="0" dirty="0">
                <a:solidFill>
                  <a:srgbClr val="333333"/>
                </a:solidFill>
                <a:effectLst/>
                <a:latin typeface="Aptos" panose="020B0004020202020204" pitchFamily="34" charset="0"/>
              </a:rPr>
              <a:t>Metis Settlements in designing and developing preventive social services </a:t>
            </a:r>
          </a:p>
          <a:p>
            <a:pPr marL="285750" lvl="1" indent="-285750">
              <a:buFont typeface="Arial" panose="020B0604020202020204" pitchFamily="34" charset="0"/>
              <a:buChar char="•"/>
            </a:pPr>
            <a:r>
              <a:rPr lang="en-US" sz="1600" b="0" i="0" dirty="0">
                <a:solidFill>
                  <a:srgbClr val="333333"/>
                </a:solidFill>
                <a:effectLst/>
                <a:latin typeface="Aptos" panose="020B0004020202020204" pitchFamily="34" charset="0"/>
              </a:rPr>
              <a:t>Identifies the service requirements of the programs to be provided</a:t>
            </a:r>
          </a:p>
          <a:p>
            <a:pPr marL="285750" lvl="1" indent="-285750">
              <a:buFont typeface="Arial" panose="020B0604020202020204" pitchFamily="34" charset="0"/>
              <a:buChar char="•"/>
            </a:pPr>
            <a:r>
              <a:rPr lang="en-US" sz="1600" b="0" i="0" dirty="0">
                <a:solidFill>
                  <a:srgbClr val="333333"/>
                </a:solidFill>
                <a:effectLst/>
                <a:latin typeface="Aptos" panose="020B0004020202020204" pitchFamily="34" charset="0"/>
              </a:rPr>
              <a:t>Provides guidance on what costs are eligible expenses</a:t>
            </a:r>
          </a:p>
          <a:p>
            <a:endParaRPr lang="en-CA" dirty="0"/>
          </a:p>
        </p:txBody>
      </p:sp>
      <p:sp>
        <p:nvSpPr>
          <p:cNvPr id="8" name="TextBox 7">
            <a:extLst>
              <a:ext uri="{FF2B5EF4-FFF2-40B4-BE49-F238E27FC236}">
                <a16:creationId xmlns:a16="http://schemas.microsoft.com/office/drawing/2014/main" id="{B914448C-6AF7-3FB0-69DC-B9A865D6294E}"/>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4</a:t>
            </a:r>
          </a:p>
        </p:txBody>
      </p:sp>
      <p:pic>
        <p:nvPicPr>
          <p:cNvPr id="5" name="Picture 4">
            <a:extLst>
              <a:ext uri="{FF2B5EF4-FFF2-40B4-BE49-F238E27FC236}">
                <a16:creationId xmlns:a16="http://schemas.microsoft.com/office/drawing/2014/main" id="{2A5565F9-BC2D-D4C4-2BA6-3FE47E344692}"/>
              </a:ext>
              <a:ext uri="{C183D7F6-B498-43B3-948B-1728B52AA6E4}">
                <adec:decorative xmlns:adec="http://schemas.microsoft.com/office/drawing/2017/decorative" val="1"/>
              </a:ext>
            </a:extLst>
          </p:cNvPr>
          <p:cNvPicPr>
            <a:picLocks noChangeAspect="1"/>
          </p:cNvPicPr>
          <p:nvPr/>
        </p:nvPicPr>
        <p:blipFill>
          <a:blip r:embed="rId3"/>
          <a:srcRect l="8752" t="5082" r="9959" b="4330"/>
          <a:stretch/>
        </p:blipFill>
        <p:spPr>
          <a:xfrm>
            <a:off x="166345" y="1923832"/>
            <a:ext cx="1166827" cy="1686248"/>
          </a:xfrm>
          <a:prstGeom prst="rect">
            <a:avLst/>
          </a:prstGeom>
          <a:ln>
            <a:solidFill>
              <a:srgbClr val="9F9F9F"/>
            </a:solidFill>
          </a:ln>
        </p:spPr>
      </p:pic>
      <p:pic>
        <p:nvPicPr>
          <p:cNvPr id="6" name="Picture 5">
            <a:extLst>
              <a:ext uri="{FF2B5EF4-FFF2-40B4-BE49-F238E27FC236}">
                <a16:creationId xmlns:a16="http://schemas.microsoft.com/office/drawing/2014/main" id="{0E60F969-879D-0B5D-5495-C9CC4814A8E3}"/>
              </a:ext>
              <a:ext uri="{C183D7F6-B498-43B3-948B-1728B52AA6E4}">
                <adec:decorative xmlns:adec="http://schemas.microsoft.com/office/drawing/2017/decorative" val="1"/>
              </a:ext>
            </a:extLst>
          </p:cNvPr>
          <p:cNvPicPr>
            <a:picLocks noChangeAspect="1"/>
          </p:cNvPicPr>
          <p:nvPr/>
        </p:nvPicPr>
        <p:blipFill>
          <a:blip r:embed="rId4"/>
          <a:srcRect l="10809" t="5525" r="10914" b="4970"/>
          <a:stretch/>
        </p:blipFill>
        <p:spPr>
          <a:xfrm>
            <a:off x="2069239" y="1079529"/>
            <a:ext cx="2232178" cy="3454679"/>
          </a:xfrm>
          <a:prstGeom prst="rect">
            <a:avLst/>
          </a:prstGeom>
          <a:ln>
            <a:solidFill>
              <a:srgbClr val="9F9F9F"/>
            </a:solidFill>
          </a:ln>
        </p:spPr>
      </p:pic>
      <p:pic>
        <p:nvPicPr>
          <p:cNvPr id="12" name="Graphic 11">
            <a:extLst>
              <a:ext uri="{FF2B5EF4-FFF2-40B4-BE49-F238E27FC236}">
                <a16:creationId xmlns:a16="http://schemas.microsoft.com/office/drawing/2014/main" id="{3B2EB998-DA81-2C54-0D3A-0E4CB409533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1381262" y="2471870"/>
            <a:ext cx="523220" cy="523220"/>
          </a:xfrm>
          <a:prstGeom prst="rect">
            <a:avLst/>
          </a:prstGeom>
        </p:spPr>
      </p:pic>
      <p:pic>
        <p:nvPicPr>
          <p:cNvPr id="14" name="Graphic 13">
            <a:extLst>
              <a:ext uri="{FF2B5EF4-FFF2-40B4-BE49-F238E27FC236}">
                <a16:creationId xmlns:a16="http://schemas.microsoft.com/office/drawing/2014/main" id="{0B142609-29CC-BD8A-DED6-0719011AA3A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11240" y="2409879"/>
            <a:ext cx="714153" cy="714153"/>
          </a:xfrm>
          <a:prstGeom prst="rect">
            <a:avLst/>
          </a:prstGeom>
        </p:spPr>
      </p:pic>
      <p:sp>
        <p:nvSpPr>
          <p:cNvPr id="15" name="Left Brace 14">
            <a:extLst>
              <a:ext uri="{FF2B5EF4-FFF2-40B4-BE49-F238E27FC236}">
                <a16:creationId xmlns:a16="http://schemas.microsoft.com/office/drawing/2014/main" id="{E413825A-075D-5D05-400A-6258138FFB14}"/>
              </a:ext>
              <a:ext uri="{C183D7F6-B498-43B3-948B-1728B52AA6E4}">
                <adec:decorative xmlns:adec="http://schemas.microsoft.com/office/drawing/2017/decorative" val="1"/>
              </a:ext>
            </a:extLst>
          </p:cNvPr>
          <p:cNvSpPr/>
          <p:nvPr/>
        </p:nvSpPr>
        <p:spPr>
          <a:xfrm>
            <a:off x="4775684" y="1079529"/>
            <a:ext cx="615837" cy="3677630"/>
          </a:xfrm>
          <a:prstGeom prst="leftBrace">
            <a:avLst/>
          </a:prstGeom>
          <a:ln w="38100">
            <a:solidFill>
              <a:srgbClr val="F4B20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nvGrpSpPr>
          <p:cNvPr id="2" name="Group 1">
            <a:extLst>
              <a:ext uri="{FF2B5EF4-FFF2-40B4-BE49-F238E27FC236}">
                <a16:creationId xmlns:a16="http://schemas.microsoft.com/office/drawing/2014/main" id="{9D93F765-A08E-741D-45F2-E1FF46826193}"/>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3" name="Oval 2">
              <a:extLst>
                <a:ext uri="{FF2B5EF4-FFF2-40B4-BE49-F238E27FC236}">
                  <a16:creationId xmlns:a16="http://schemas.microsoft.com/office/drawing/2014/main" id="{DAFD7C86-1AF1-DB6D-61FB-E2968DBEE40A}"/>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Graphic 6" descr="Folder Search with solid fill">
              <a:extLst>
                <a:ext uri="{FF2B5EF4-FFF2-40B4-BE49-F238E27FC236}">
                  <a16:creationId xmlns:a16="http://schemas.microsoft.com/office/drawing/2014/main" id="{BFDF6CDF-FE7F-4521-C092-3EB6A54771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69345" y="114722"/>
              <a:ext cx="418882" cy="418882"/>
            </a:xfrm>
            <a:prstGeom prst="rect">
              <a:avLst/>
            </a:prstGeom>
          </p:spPr>
        </p:pic>
      </p:grpSp>
    </p:spTree>
    <p:extLst>
      <p:ext uri="{BB962C8B-B14F-4D97-AF65-F5344CB8AC3E}">
        <p14:creationId xmlns:p14="http://schemas.microsoft.com/office/powerpoint/2010/main" val="3908494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EDC8"/>
        </a:solidFill>
        <a:effectLst/>
      </p:bgPr>
    </p:bg>
    <p:spTree>
      <p:nvGrpSpPr>
        <p:cNvPr id="1" name="Shape 292"/>
        <p:cNvGrpSpPr/>
        <p:nvPr/>
      </p:nvGrpSpPr>
      <p:grpSpPr>
        <a:xfrm>
          <a:off x="0" y="0"/>
          <a:ext cx="0" cy="0"/>
          <a:chOff x="0" y="0"/>
          <a:chExt cx="0" cy="0"/>
        </a:xfrm>
      </p:grpSpPr>
      <p:sp>
        <p:nvSpPr>
          <p:cNvPr id="9" name="Title 8">
            <a:extLst>
              <a:ext uri="{FF2B5EF4-FFF2-40B4-BE49-F238E27FC236}">
                <a16:creationId xmlns:a16="http://schemas.microsoft.com/office/drawing/2014/main" id="{0BA936D1-60C0-D14E-274C-B2D68CBCCC6F}"/>
              </a:ext>
            </a:extLst>
          </p:cNvPr>
          <p:cNvSpPr txBox="1">
            <a:spLocks noGrp="1"/>
          </p:cNvSpPr>
          <p:nvPr>
            <p:ph type="title" idx="4294967295"/>
          </p:nvPr>
        </p:nvSpPr>
        <p:spPr>
          <a:xfrm>
            <a:off x="107504" y="343213"/>
            <a:ext cx="6193905"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1" i="0" u="none" strike="noStrike" kern="0" cap="none" spc="0" normalizeH="0" baseline="0" noProof="0" dirty="0">
                <a:ln>
                  <a:noFill/>
                </a:ln>
                <a:solidFill>
                  <a:srgbClr val="F4B20C"/>
                </a:solidFill>
                <a:effectLst/>
                <a:uLnTx/>
                <a:uFillTx/>
                <a:latin typeface="Aptos" panose="020B0004020202020204" pitchFamily="34" charset="0"/>
                <a:ea typeface="Arial"/>
                <a:cs typeface="Arial"/>
                <a:sym typeface="Arial"/>
              </a:rPr>
              <a:t>Family and Community Support Services Accountability Framework</a:t>
            </a:r>
          </a:p>
        </p:txBody>
      </p:sp>
      <p:sp>
        <p:nvSpPr>
          <p:cNvPr id="4" name="TextBox 3">
            <a:extLst>
              <a:ext uri="{FF2B5EF4-FFF2-40B4-BE49-F238E27FC236}">
                <a16:creationId xmlns:a16="http://schemas.microsoft.com/office/drawing/2014/main" id="{B281F56A-D02E-D04B-9427-1791A2C60884}"/>
              </a:ext>
            </a:extLst>
          </p:cNvPr>
          <p:cNvSpPr txBox="1"/>
          <p:nvPr/>
        </p:nvSpPr>
        <p:spPr>
          <a:xfrm>
            <a:off x="5274967" y="1239303"/>
            <a:ext cx="3468440" cy="3662541"/>
          </a:xfrm>
          <a:prstGeom prst="rect">
            <a:avLst/>
          </a:prstGeom>
          <a:noFill/>
        </p:spPr>
        <p:txBody>
          <a:bodyPr wrap="square" rtlCol="0">
            <a:spAutoFit/>
          </a:bodyPr>
          <a:lstStyle/>
          <a:p>
            <a:pPr marL="285750" indent="-285750">
              <a:buFont typeface="Arial" panose="020B0604020202020204" pitchFamily="34" charset="0"/>
              <a:buChar char="•"/>
            </a:pPr>
            <a:r>
              <a:rPr lang="en-US" sz="1800" b="1" dirty="0">
                <a:solidFill>
                  <a:schemeClr val="tx1"/>
                </a:solidFill>
                <a:latin typeface="Aptos" panose="020B0004020202020204" pitchFamily="34" charset="0"/>
              </a:rPr>
              <a:t>1</a:t>
            </a:r>
            <a:r>
              <a:rPr lang="en-US" sz="1800" dirty="0">
                <a:solidFill>
                  <a:schemeClr val="tx1"/>
                </a:solidFill>
                <a:latin typeface="Aptos" panose="020B0004020202020204" pitchFamily="34" charset="0"/>
              </a:rPr>
              <a:t> common definition of </a:t>
            </a:r>
            <a:r>
              <a:rPr lang="en-US" sz="1800" b="1" dirty="0">
                <a:solidFill>
                  <a:schemeClr val="tx1"/>
                </a:solidFill>
                <a:latin typeface="Aptos" panose="020B0004020202020204" pitchFamily="34" charset="0"/>
              </a:rPr>
              <a:t>prevention </a:t>
            </a:r>
          </a:p>
          <a:p>
            <a:pPr marL="285750" indent="-285750">
              <a:buFont typeface="Arial" panose="020B0604020202020204" pitchFamily="34" charset="0"/>
              <a:buChar char="•"/>
            </a:pPr>
            <a:r>
              <a:rPr lang="en-US" sz="1800" b="1" dirty="0">
                <a:solidFill>
                  <a:schemeClr val="tx1"/>
                </a:solidFill>
                <a:latin typeface="Aptos" panose="020B0004020202020204" pitchFamily="34" charset="0"/>
              </a:rPr>
              <a:t>5 </a:t>
            </a:r>
            <a:r>
              <a:rPr lang="en-US" sz="1800" dirty="0">
                <a:solidFill>
                  <a:schemeClr val="tx1"/>
                </a:solidFill>
                <a:latin typeface="Aptos" panose="020B0004020202020204" pitchFamily="34" charset="0"/>
              </a:rPr>
              <a:t>key</a:t>
            </a:r>
            <a:r>
              <a:rPr lang="en-US" sz="1800" b="1" dirty="0">
                <a:solidFill>
                  <a:schemeClr val="tx1"/>
                </a:solidFill>
                <a:latin typeface="Aptos" panose="020B0004020202020204" pitchFamily="34" charset="0"/>
              </a:rPr>
              <a:t> Provincial Prevention Priorities </a:t>
            </a:r>
            <a:r>
              <a:rPr lang="en-US" sz="1800" dirty="0">
                <a:solidFill>
                  <a:schemeClr val="tx1"/>
                </a:solidFill>
                <a:latin typeface="Aptos" panose="020B0004020202020204" pitchFamily="34" charset="0"/>
              </a:rPr>
              <a:t>(social priorities) </a:t>
            </a:r>
          </a:p>
          <a:p>
            <a:pPr marL="285750" indent="-285750">
              <a:buFont typeface="Arial" panose="020B0604020202020204" pitchFamily="34" charset="0"/>
              <a:buChar char="•"/>
            </a:pPr>
            <a:r>
              <a:rPr lang="en-US" sz="1800" b="1" dirty="0">
                <a:solidFill>
                  <a:schemeClr val="tx1"/>
                </a:solidFill>
                <a:latin typeface="Aptos" panose="020B0004020202020204" pitchFamily="34" charset="0"/>
              </a:rPr>
              <a:t>6 prevention strategies</a:t>
            </a:r>
          </a:p>
          <a:p>
            <a:pPr marL="285750" indent="-285750">
              <a:buFont typeface="Arial" panose="020B0604020202020204" pitchFamily="34" charset="0"/>
              <a:buChar char="•"/>
            </a:pPr>
            <a:r>
              <a:rPr lang="en-US" sz="1800" b="1" dirty="0">
                <a:solidFill>
                  <a:schemeClr val="tx1"/>
                </a:solidFill>
                <a:latin typeface="Aptos" panose="020B0004020202020204" pitchFamily="34" charset="0"/>
              </a:rPr>
              <a:t>5 objectives</a:t>
            </a:r>
            <a:r>
              <a:rPr lang="en-US" sz="1800" dirty="0">
                <a:solidFill>
                  <a:schemeClr val="tx1"/>
                </a:solidFill>
                <a:latin typeface="Aptos" panose="020B0004020202020204" pitchFamily="34" charset="0"/>
              </a:rPr>
              <a:t>, which each have immediate, intermediate, and long-term outcomes</a:t>
            </a:r>
          </a:p>
          <a:p>
            <a:pPr marL="285750" indent="-285750">
              <a:buFont typeface="Arial" panose="020B0604020202020204" pitchFamily="34" charset="0"/>
              <a:buChar char="•"/>
            </a:pPr>
            <a:r>
              <a:rPr lang="en-US" sz="1800" b="1" dirty="0">
                <a:solidFill>
                  <a:schemeClr val="tx1"/>
                </a:solidFill>
                <a:latin typeface="Aptos" panose="020B0004020202020204" pitchFamily="34" charset="0"/>
              </a:rPr>
              <a:t>13 Key Performance Measures </a:t>
            </a:r>
            <a:r>
              <a:rPr lang="en-US" sz="1800" dirty="0">
                <a:solidFill>
                  <a:schemeClr val="tx1"/>
                </a:solidFill>
                <a:latin typeface="Aptos" panose="020B0004020202020204" pitchFamily="34" charset="0"/>
              </a:rPr>
              <a:t>(KPMs) </a:t>
            </a:r>
          </a:p>
          <a:p>
            <a:endParaRPr lang="en-US" sz="2000" dirty="0">
              <a:latin typeface="Aptos" panose="020B0004020202020204" pitchFamily="34" charset="0"/>
            </a:endParaRPr>
          </a:p>
          <a:p>
            <a:endParaRPr lang="en-CA" dirty="0"/>
          </a:p>
        </p:txBody>
      </p:sp>
      <p:sp>
        <p:nvSpPr>
          <p:cNvPr id="14" name="TextBox 13">
            <a:extLst>
              <a:ext uri="{FF2B5EF4-FFF2-40B4-BE49-F238E27FC236}">
                <a16:creationId xmlns:a16="http://schemas.microsoft.com/office/drawing/2014/main" id="{92C7706E-A331-AE82-9D6B-A7D827CE6E68}"/>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4</a:t>
            </a:r>
          </a:p>
        </p:txBody>
      </p:sp>
      <p:pic>
        <p:nvPicPr>
          <p:cNvPr id="8" name="Picture 7">
            <a:extLst>
              <a:ext uri="{FF2B5EF4-FFF2-40B4-BE49-F238E27FC236}">
                <a16:creationId xmlns:a16="http://schemas.microsoft.com/office/drawing/2014/main" id="{D176CEB3-F9ED-5240-F9C6-2323757AB5F2}"/>
              </a:ext>
              <a:ext uri="{C183D7F6-B498-43B3-948B-1728B52AA6E4}">
                <adec:decorative xmlns:adec="http://schemas.microsoft.com/office/drawing/2017/decorative" val="1"/>
              </a:ext>
            </a:extLst>
          </p:cNvPr>
          <p:cNvPicPr>
            <a:picLocks noChangeAspect="1"/>
          </p:cNvPicPr>
          <p:nvPr/>
        </p:nvPicPr>
        <p:blipFill>
          <a:blip r:embed="rId3"/>
          <a:srcRect t="1863"/>
          <a:stretch/>
        </p:blipFill>
        <p:spPr>
          <a:xfrm>
            <a:off x="2422361" y="1413475"/>
            <a:ext cx="2213888" cy="2967983"/>
          </a:xfrm>
          <a:prstGeom prst="rect">
            <a:avLst/>
          </a:prstGeom>
          <a:ln>
            <a:solidFill>
              <a:srgbClr val="9F9F9F"/>
            </a:solidFill>
          </a:ln>
        </p:spPr>
      </p:pic>
      <p:pic>
        <p:nvPicPr>
          <p:cNvPr id="10" name="Picture 9">
            <a:extLst>
              <a:ext uri="{FF2B5EF4-FFF2-40B4-BE49-F238E27FC236}">
                <a16:creationId xmlns:a16="http://schemas.microsoft.com/office/drawing/2014/main" id="{FF5F1AE3-488F-AE06-25B7-238AC01BCB2B}"/>
              </a:ext>
              <a:ext uri="{C183D7F6-B498-43B3-948B-1728B52AA6E4}">
                <adec:decorative xmlns:adec="http://schemas.microsoft.com/office/drawing/2017/decorative" val="1"/>
              </a:ext>
            </a:extLst>
          </p:cNvPr>
          <p:cNvPicPr>
            <a:picLocks noChangeAspect="1"/>
          </p:cNvPicPr>
          <p:nvPr/>
        </p:nvPicPr>
        <p:blipFill>
          <a:blip r:embed="rId4"/>
          <a:srcRect l="8752" t="5082" r="9959" b="4330"/>
          <a:stretch/>
        </p:blipFill>
        <p:spPr>
          <a:xfrm>
            <a:off x="107504" y="2286322"/>
            <a:ext cx="822303" cy="1188357"/>
          </a:xfrm>
          <a:prstGeom prst="rect">
            <a:avLst/>
          </a:prstGeom>
          <a:ln>
            <a:solidFill>
              <a:srgbClr val="9F9F9F"/>
            </a:solidFill>
          </a:ln>
        </p:spPr>
      </p:pic>
      <p:pic>
        <p:nvPicPr>
          <p:cNvPr id="12" name="Picture 11">
            <a:extLst>
              <a:ext uri="{FF2B5EF4-FFF2-40B4-BE49-F238E27FC236}">
                <a16:creationId xmlns:a16="http://schemas.microsoft.com/office/drawing/2014/main" id="{061A9169-6FBF-F36C-C65A-88A9AA2E9052}"/>
              </a:ext>
              <a:ext uri="{C183D7F6-B498-43B3-948B-1728B52AA6E4}">
                <adec:decorative xmlns:adec="http://schemas.microsoft.com/office/drawing/2017/decorative" val="1"/>
              </a:ext>
            </a:extLst>
          </p:cNvPr>
          <p:cNvPicPr>
            <a:picLocks noChangeAspect="1"/>
          </p:cNvPicPr>
          <p:nvPr/>
        </p:nvPicPr>
        <p:blipFill>
          <a:blip r:embed="rId5"/>
          <a:srcRect l="10809" t="5525" r="10914" b="4970"/>
          <a:stretch/>
        </p:blipFill>
        <p:spPr>
          <a:xfrm>
            <a:off x="1136204" y="2044943"/>
            <a:ext cx="1079760" cy="1671114"/>
          </a:xfrm>
          <a:prstGeom prst="rect">
            <a:avLst/>
          </a:prstGeom>
          <a:ln>
            <a:solidFill>
              <a:srgbClr val="9F9F9F"/>
            </a:solidFill>
          </a:ln>
        </p:spPr>
      </p:pic>
      <p:pic>
        <p:nvPicPr>
          <p:cNvPr id="2" name="Graphic 1">
            <a:extLst>
              <a:ext uri="{FF2B5EF4-FFF2-40B4-BE49-F238E27FC236}">
                <a16:creationId xmlns:a16="http://schemas.microsoft.com/office/drawing/2014/main" id="{C8715B09-4E33-2083-3425-F579156629D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4923" y="2523423"/>
            <a:ext cx="714153" cy="714153"/>
          </a:xfrm>
          <a:prstGeom prst="rect">
            <a:avLst/>
          </a:prstGeom>
        </p:spPr>
      </p:pic>
      <p:sp>
        <p:nvSpPr>
          <p:cNvPr id="3" name="Left Brace 2">
            <a:extLst>
              <a:ext uri="{FF2B5EF4-FFF2-40B4-BE49-F238E27FC236}">
                <a16:creationId xmlns:a16="http://schemas.microsoft.com/office/drawing/2014/main" id="{2C25483F-7B0E-CA85-E0A6-726E0F0BD078}"/>
              </a:ext>
              <a:ext uri="{C183D7F6-B498-43B3-948B-1728B52AA6E4}">
                <adec:decorative xmlns:adec="http://schemas.microsoft.com/office/drawing/2017/decorative" val="1"/>
              </a:ext>
            </a:extLst>
          </p:cNvPr>
          <p:cNvSpPr/>
          <p:nvPr/>
        </p:nvSpPr>
        <p:spPr>
          <a:xfrm>
            <a:off x="4891935" y="1058651"/>
            <a:ext cx="615837" cy="3677630"/>
          </a:xfrm>
          <a:prstGeom prst="leftBrace">
            <a:avLst/>
          </a:prstGeom>
          <a:ln w="38100">
            <a:solidFill>
              <a:srgbClr val="F4B20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5" name="Graphic 4">
            <a:extLst>
              <a:ext uri="{FF2B5EF4-FFF2-40B4-BE49-F238E27FC236}">
                <a16:creationId xmlns:a16="http://schemas.microsoft.com/office/drawing/2014/main" id="{C363484C-CE1B-A933-D1C9-5B863CF629B8}"/>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400000">
            <a:off x="440039" y="1627477"/>
            <a:ext cx="523220" cy="523220"/>
          </a:xfrm>
          <a:prstGeom prst="rect">
            <a:avLst/>
          </a:prstGeom>
        </p:spPr>
      </p:pic>
      <p:pic>
        <p:nvPicPr>
          <p:cNvPr id="7" name="Graphic 6">
            <a:extLst>
              <a:ext uri="{FF2B5EF4-FFF2-40B4-BE49-F238E27FC236}">
                <a16:creationId xmlns:a16="http://schemas.microsoft.com/office/drawing/2014/main" id="{5891EF9D-EFCB-299D-E354-460EDF2A98E2}"/>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400000">
            <a:off x="1771298" y="1365867"/>
            <a:ext cx="523220" cy="523220"/>
          </a:xfrm>
          <a:prstGeom prst="rect">
            <a:avLst/>
          </a:prstGeom>
        </p:spPr>
      </p:pic>
      <p:grpSp>
        <p:nvGrpSpPr>
          <p:cNvPr id="6" name="Group 5">
            <a:extLst>
              <a:ext uri="{FF2B5EF4-FFF2-40B4-BE49-F238E27FC236}">
                <a16:creationId xmlns:a16="http://schemas.microsoft.com/office/drawing/2014/main" id="{7504C59B-F564-D93F-2558-2582AD68162D}"/>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11" name="Oval 10">
              <a:extLst>
                <a:ext uri="{FF2B5EF4-FFF2-40B4-BE49-F238E27FC236}">
                  <a16:creationId xmlns:a16="http://schemas.microsoft.com/office/drawing/2014/main" id="{9FE5E692-AF9D-BD13-2124-09083A38A066}"/>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Graphic 12" descr="Folder Search with solid fill">
              <a:extLst>
                <a:ext uri="{FF2B5EF4-FFF2-40B4-BE49-F238E27FC236}">
                  <a16:creationId xmlns:a16="http://schemas.microsoft.com/office/drawing/2014/main" id="{B9A805E3-7110-F0F9-92BD-6D3EDC6EB1C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69345" y="114722"/>
              <a:ext cx="418882" cy="418882"/>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6" name="Title 5">
            <a:extLst>
              <a:ext uri="{FF2B5EF4-FFF2-40B4-BE49-F238E27FC236}">
                <a16:creationId xmlns:a16="http://schemas.microsoft.com/office/drawing/2014/main" id="{ED967128-73E0-7E0B-ED3D-C73544BFF059}"/>
              </a:ext>
            </a:extLst>
          </p:cNvPr>
          <p:cNvSpPr txBox="1">
            <a:spLocks noGrp="1"/>
          </p:cNvSpPr>
          <p:nvPr>
            <p:ph type="title" idx="4294967295"/>
          </p:nvPr>
        </p:nvSpPr>
        <p:spPr>
          <a:xfrm>
            <a:off x="249434" y="617342"/>
            <a:ext cx="9223113"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FCSS Accountability Framework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8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A Common Definition of Prevention</a:t>
            </a:r>
          </a:p>
        </p:txBody>
      </p:sp>
      <p:sp>
        <p:nvSpPr>
          <p:cNvPr id="13" name="TextBox 12">
            <a:extLst>
              <a:ext uri="{FF2B5EF4-FFF2-40B4-BE49-F238E27FC236}">
                <a16:creationId xmlns:a16="http://schemas.microsoft.com/office/drawing/2014/main" id="{D31A008E-BBE7-B542-187A-D9B99AA24D25}"/>
              </a:ext>
            </a:extLst>
          </p:cNvPr>
          <p:cNvSpPr txBox="1"/>
          <p:nvPr/>
        </p:nvSpPr>
        <p:spPr>
          <a:xfrm>
            <a:off x="1136204" y="1747807"/>
            <a:ext cx="7158010" cy="1384995"/>
          </a:xfrm>
          <a:prstGeom prst="rect">
            <a:avLst/>
          </a:prstGeom>
          <a:noFill/>
        </p:spPr>
        <p:txBody>
          <a:bodyPr wrap="square" rtlCol="0">
            <a:spAutoFit/>
          </a:bodyPr>
          <a:lstStyle/>
          <a:p>
            <a:r>
              <a:rPr lang="en-CA" sz="2400" b="1" i="1" dirty="0">
                <a:latin typeface="Aptos" panose="020B0004020202020204" pitchFamily="34" charset="0"/>
              </a:rPr>
              <a:t>       </a:t>
            </a:r>
            <a:r>
              <a:rPr lang="en-CA" sz="2000" b="1" i="1" dirty="0">
                <a:latin typeface="Aptos" panose="020B0004020202020204" pitchFamily="34" charset="0"/>
              </a:rPr>
              <a:t>Prevention</a:t>
            </a:r>
            <a:r>
              <a:rPr lang="en-CA" sz="2000" i="1" dirty="0">
                <a:latin typeface="Aptos" panose="020B0004020202020204" pitchFamily="34" charset="0"/>
              </a:rPr>
              <a:t> is a proactive process that strengthens the protective factors of individuals, families and communities to promote well-being, reduce vulnerabilities, enhance quality of life, and empowers them to meet the challenges of life.</a:t>
            </a:r>
          </a:p>
        </p:txBody>
      </p:sp>
      <p:sp>
        <p:nvSpPr>
          <p:cNvPr id="5" name="TextBox 4">
            <a:extLst>
              <a:ext uri="{FF2B5EF4-FFF2-40B4-BE49-F238E27FC236}">
                <a16:creationId xmlns:a16="http://schemas.microsoft.com/office/drawing/2014/main" id="{01059C0E-C2D2-E1DB-93C7-7D28C067A5DA}"/>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22</a:t>
            </a:r>
          </a:p>
        </p:txBody>
      </p:sp>
      <p:grpSp>
        <p:nvGrpSpPr>
          <p:cNvPr id="7" name="Group 6" descr="An image with a description of the three levels of prevention: primary, secondary and tertiary.">
            <a:extLst>
              <a:ext uri="{FF2B5EF4-FFF2-40B4-BE49-F238E27FC236}">
                <a16:creationId xmlns:a16="http://schemas.microsoft.com/office/drawing/2014/main" id="{193E5258-654A-882C-567C-D6661C05CBF5}"/>
              </a:ext>
            </a:extLst>
          </p:cNvPr>
          <p:cNvGrpSpPr/>
          <p:nvPr/>
        </p:nvGrpSpPr>
        <p:grpSpPr>
          <a:xfrm>
            <a:off x="992226" y="3230852"/>
            <a:ext cx="7158011" cy="1638456"/>
            <a:chOff x="992995" y="2962736"/>
            <a:chExt cx="7158011" cy="1638456"/>
          </a:xfrm>
        </p:grpSpPr>
        <p:sp>
          <p:nvSpPr>
            <p:cNvPr id="8" name="Arrow: Up 7">
              <a:extLst>
                <a:ext uri="{FF2B5EF4-FFF2-40B4-BE49-F238E27FC236}">
                  <a16:creationId xmlns:a16="http://schemas.microsoft.com/office/drawing/2014/main" id="{E117D1CC-FF24-5AEB-DA63-782AF6F1D15C}"/>
                </a:ext>
              </a:extLst>
            </p:cNvPr>
            <p:cNvSpPr/>
            <p:nvPr/>
          </p:nvSpPr>
          <p:spPr>
            <a:xfrm rot="5400000">
              <a:off x="4372104" y="-233521"/>
              <a:ext cx="399794" cy="7158011"/>
            </a:xfrm>
            <a:prstGeom prst="up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Rounded Corners 8">
              <a:extLst>
                <a:ext uri="{FF2B5EF4-FFF2-40B4-BE49-F238E27FC236}">
                  <a16:creationId xmlns:a16="http://schemas.microsoft.com/office/drawing/2014/main" id="{404ABA43-F313-D327-001A-B570447A66A3}"/>
                </a:ext>
              </a:extLst>
            </p:cNvPr>
            <p:cNvSpPr/>
            <p:nvPr/>
          </p:nvSpPr>
          <p:spPr>
            <a:xfrm>
              <a:off x="1440337" y="3021756"/>
              <a:ext cx="1603298" cy="708101"/>
            </a:xfrm>
            <a:prstGeom prst="roundRect">
              <a:avLst/>
            </a:prstGeom>
            <a:solidFill>
              <a:srgbClr val="004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latin typeface="Aptos" panose="020B0004020202020204" pitchFamily="34" charset="0"/>
                </a:rPr>
                <a:t>Primary</a:t>
              </a:r>
              <a:r>
                <a:rPr lang="en-CA" dirty="0">
                  <a:solidFill>
                    <a:schemeClr val="bg1"/>
                  </a:solidFill>
                  <a:latin typeface="Aptos" panose="020B0004020202020204" pitchFamily="34" charset="0"/>
                </a:rPr>
                <a:t> </a:t>
              </a:r>
            </a:p>
            <a:p>
              <a:pPr algn="ctr"/>
              <a:r>
                <a:rPr lang="en-CA" dirty="0">
                  <a:solidFill>
                    <a:schemeClr val="bg1"/>
                  </a:solidFill>
                  <a:latin typeface="Aptos" panose="020B0004020202020204" pitchFamily="34" charset="0"/>
                </a:rPr>
                <a:t>Root causes of social issues</a:t>
              </a:r>
            </a:p>
          </p:txBody>
        </p:sp>
        <p:sp>
          <p:nvSpPr>
            <p:cNvPr id="10" name="Rectangle: Rounded Corners 9">
              <a:extLst>
                <a:ext uri="{FF2B5EF4-FFF2-40B4-BE49-F238E27FC236}">
                  <a16:creationId xmlns:a16="http://schemas.microsoft.com/office/drawing/2014/main" id="{64C41EAD-A0EC-803A-2477-3F12C3FB9591}"/>
                </a:ext>
              </a:extLst>
            </p:cNvPr>
            <p:cNvSpPr/>
            <p:nvPr/>
          </p:nvSpPr>
          <p:spPr>
            <a:xfrm>
              <a:off x="3770351" y="2962736"/>
              <a:ext cx="1603298" cy="708101"/>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latin typeface="Aptos" panose="020B0004020202020204" pitchFamily="34" charset="0"/>
                </a:rPr>
                <a:t>Secondary </a:t>
              </a:r>
              <a:r>
                <a:rPr lang="en-CA" dirty="0">
                  <a:solidFill>
                    <a:schemeClr val="bg1"/>
                  </a:solidFill>
                  <a:latin typeface="Aptos" panose="020B0004020202020204" pitchFamily="34" charset="0"/>
                </a:rPr>
                <a:t> </a:t>
              </a:r>
            </a:p>
            <a:p>
              <a:pPr algn="ctr"/>
              <a:r>
                <a:rPr lang="en-CA" dirty="0">
                  <a:solidFill>
                    <a:schemeClr val="bg1"/>
                  </a:solidFill>
                  <a:latin typeface="Aptos" panose="020B0004020202020204" pitchFamily="34" charset="0"/>
                </a:rPr>
                <a:t>Issues at early stage</a:t>
              </a:r>
            </a:p>
          </p:txBody>
        </p:sp>
        <p:sp>
          <p:nvSpPr>
            <p:cNvPr id="11" name="Rectangle: Rounded Corners 10">
              <a:extLst>
                <a:ext uri="{FF2B5EF4-FFF2-40B4-BE49-F238E27FC236}">
                  <a16:creationId xmlns:a16="http://schemas.microsoft.com/office/drawing/2014/main" id="{34811CD2-5823-14B8-B99B-C07B89E72637}"/>
                </a:ext>
              </a:extLst>
            </p:cNvPr>
            <p:cNvSpPr/>
            <p:nvPr/>
          </p:nvSpPr>
          <p:spPr>
            <a:xfrm>
              <a:off x="6100365" y="2991433"/>
              <a:ext cx="1603298" cy="708101"/>
            </a:xfrm>
            <a:prstGeom prst="roundRect">
              <a:avLst/>
            </a:prstGeom>
            <a:solidFill>
              <a:srgbClr val="A3AB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rgbClr val="000000"/>
                  </a:solidFill>
                  <a:latin typeface="Aptos" panose="020B0004020202020204" pitchFamily="34" charset="0"/>
                </a:rPr>
                <a:t>Tertiary </a:t>
              </a:r>
              <a:r>
                <a:rPr lang="en-CA" dirty="0">
                  <a:solidFill>
                    <a:srgbClr val="000000"/>
                  </a:solidFill>
                  <a:latin typeface="Aptos" panose="020B0004020202020204" pitchFamily="34" charset="0"/>
                </a:rPr>
                <a:t> </a:t>
              </a:r>
            </a:p>
            <a:p>
              <a:pPr algn="ctr"/>
              <a:r>
                <a:rPr lang="en-CA" dirty="0">
                  <a:solidFill>
                    <a:srgbClr val="000000"/>
                  </a:solidFill>
                  <a:latin typeface="Aptos" panose="020B0004020202020204" pitchFamily="34" charset="0"/>
                </a:rPr>
                <a:t>Immediate needs &amp; direct support</a:t>
              </a:r>
              <a:endParaRPr lang="en-CA" dirty="0">
                <a:solidFill>
                  <a:srgbClr val="000000"/>
                </a:solidFill>
              </a:endParaRPr>
            </a:p>
          </p:txBody>
        </p:sp>
        <p:sp>
          <p:nvSpPr>
            <p:cNvPr id="12" name="Left Brace 11">
              <a:extLst>
                <a:ext uri="{FF2B5EF4-FFF2-40B4-BE49-F238E27FC236}">
                  <a16:creationId xmlns:a16="http://schemas.microsoft.com/office/drawing/2014/main" id="{8A7FE67F-4771-73DA-5BDC-8166E91E1694}"/>
                </a:ext>
              </a:extLst>
            </p:cNvPr>
            <p:cNvSpPr/>
            <p:nvPr/>
          </p:nvSpPr>
          <p:spPr>
            <a:xfrm rot="16200000">
              <a:off x="3208783" y="2066663"/>
              <a:ext cx="396421" cy="3933313"/>
            </a:xfrm>
            <a:prstGeom prst="leftBrace">
              <a:avLst/>
            </a:prstGeom>
            <a:ln w="19050">
              <a:solidFill>
                <a:srgbClr val="9F9F9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14" name="TextBox 13">
              <a:extLst>
                <a:ext uri="{FF2B5EF4-FFF2-40B4-BE49-F238E27FC236}">
                  <a16:creationId xmlns:a16="http://schemas.microsoft.com/office/drawing/2014/main" id="{3908BD62-D1AC-AE66-0D28-CC71CA40D2C7}"/>
                </a:ext>
              </a:extLst>
            </p:cNvPr>
            <p:cNvSpPr txBox="1"/>
            <p:nvPr/>
          </p:nvSpPr>
          <p:spPr>
            <a:xfrm>
              <a:off x="2880617" y="4293415"/>
              <a:ext cx="1052751" cy="307777"/>
            </a:xfrm>
            <a:prstGeom prst="rect">
              <a:avLst/>
            </a:prstGeom>
            <a:noFill/>
          </p:spPr>
          <p:txBody>
            <a:bodyPr wrap="square" rtlCol="0">
              <a:spAutoFit/>
            </a:bodyPr>
            <a:lstStyle/>
            <a:p>
              <a:pPr algn="ctr"/>
              <a:r>
                <a:rPr lang="en-CA" b="1" dirty="0">
                  <a:latin typeface="Aptos" panose="020B0004020202020204" pitchFamily="34" charset="0"/>
                </a:rPr>
                <a:t>In Scope </a:t>
              </a:r>
            </a:p>
          </p:txBody>
        </p:sp>
        <p:pic>
          <p:nvPicPr>
            <p:cNvPr id="15" name="Graphic 14" descr="Checkmark with solid fill">
              <a:extLst>
                <a:ext uri="{FF2B5EF4-FFF2-40B4-BE49-F238E27FC236}">
                  <a16:creationId xmlns:a16="http://schemas.microsoft.com/office/drawing/2014/main" id="{15FEE360-D7F4-33CF-4C9F-1600D7DF69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3368" y="4301598"/>
              <a:ext cx="291410" cy="291410"/>
            </a:xfrm>
            <a:prstGeom prst="rect">
              <a:avLst/>
            </a:prstGeom>
          </p:spPr>
        </p:pic>
      </p:grpSp>
      <p:sp>
        <p:nvSpPr>
          <p:cNvPr id="16" name="TextBox 15">
            <a:extLst>
              <a:ext uri="{FF2B5EF4-FFF2-40B4-BE49-F238E27FC236}">
                <a16:creationId xmlns:a16="http://schemas.microsoft.com/office/drawing/2014/main" id="{81E6D52C-CEB3-2619-FC9F-AA5CDA5A2998}"/>
              </a:ext>
              <a:ext uri="{C183D7F6-B498-43B3-948B-1728B52AA6E4}">
                <adec:decorative xmlns:adec="http://schemas.microsoft.com/office/drawing/2017/decorative" val="1"/>
              </a:ext>
            </a:extLst>
          </p:cNvPr>
          <p:cNvSpPr txBox="1"/>
          <p:nvPr/>
        </p:nvSpPr>
        <p:spPr>
          <a:xfrm>
            <a:off x="1114054" y="1637814"/>
            <a:ext cx="1562986" cy="1015663"/>
          </a:xfrm>
          <a:prstGeom prst="rect">
            <a:avLst/>
          </a:prstGeom>
          <a:noFill/>
        </p:spPr>
        <p:txBody>
          <a:bodyPr wrap="square" rtlCol="0">
            <a:spAutoFit/>
          </a:bodyPr>
          <a:lstStyle/>
          <a:p>
            <a:r>
              <a:rPr lang="en-CA" sz="6000">
                <a:solidFill>
                  <a:srgbClr val="FAB4AB"/>
                </a:solidFill>
                <a:latin typeface="Aptos" panose="020B0004020202020204" pitchFamily="34" charset="0"/>
              </a:rPr>
              <a:t>“</a:t>
            </a:r>
          </a:p>
        </p:txBody>
      </p:sp>
      <p:sp>
        <p:nvSpPr>
          <p:cNvPr id="17" name="TextBox 16">
            <a:extLst>
              <a:ext uri="{FF2B5EF4-FFF2-40B4-BE49-F238E27FC236}">
                <a16:creationId xmlns:a16="http://schemas.microsoft.com/office/drawing/2014/main" id="{836C9AFC-3049-5442-8EA0-48DC931DFCCE}"/>
              </a:ext>
              <a:ext uri="{C183D7F6-B498-43B3-948B-1728B52AA6E4}">
                <adec:decorative xmlns:adec="http://schemas.microsoft.com/office/drawing/2017/decorative" val="1"/>
              </a:ext>
            </a:extLst>
          </p:cNvPr>
          <p:cNvSpPr txBox="1"/>
          <p:nvPr/>
        </p:nvSpPr>
        <p:spPr>
          <a:xfrm>
            <a:off x="7133204" y="2536926"/>
            <a:ext cx="1562986" cy="1015663"/>
          </a:xfrm>
          <a:prstGeom prst="rect">
            <a:avLst/>
          </a:prstGeom>
          <a:noFill/>
        </p:spPr>
        <p:txBody>
          <a:bodyPr wrap="square" rtlCol="0">
            <a:spAutoFit/>
          </a:bodyPr>
          <a:lstStyle/>
          <a:p>
            <a:r>
              <a:rPr lang="en-CA" sz="6000" dirty="0">
                <a:solidFill>
                  <a:srgbClr val="FAB4AB"/>
                </a:solidFill>
                <a:latin typeface="Aptos" panose="020B0004020202020204" pitchFamily="34" charset="0"/>
              </a:rPr>
              <a:t>”</a:t>
            </a:r>
          </a:p>
        </p:txBody>
      </p:sp>
      <p:grpSp>
        <p:nvGrpSpPr>
          <p:cNvPr id="2" name="Group 1">
            <a:extLst>
              <a:ext uri="{FF2B5EF4-FFF2-40B4-BE49-F238E27FC236}">
                <a16:creationId xmlns:a16="http://schemas.microsoft.com/office/drawing/2014/main" id="{864387CF-5A6E-CD7E-54CF-FE970FEC0BEE}"/>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3" name="Oval 2">
              <a:extLst>
                <a:ext uri="{FF2B5EF4-FFF2-40B4-BE49-F238E27FC236}">
                  <a16:creationId xmlns:a16="http://schemas.microsoft.com/office/drawing/2014/main" id="{40E98CBD-DA1C-78BA-786E-8FBC0772814A}"/>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Graphic 3" descr="Folder Search with solid fill">
              <a:extLst>
                <a:ext uri="{FF2B5EF4-FFF2-40B4-BE49-F238E27FC236}">
                  <a16:creationId xmlns:a16="http://schemas.microsoft.com/office/drawing/2014/main" id="{1EC0AC9A-CD25-1F21-439E-8857F90319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9345" y="114722"/>
              <a:ext cx="418882" cy="418882"/>
            </a:xfrm>
            <a:prstGeom prst="rect">
              <a:avLst/>
            </a:prstGeom>
          </p:spPr>
        </p:pic>
      </p:grpSp>
    </p:spTree>
    <p:extLst>
      <p:ext uri="{BB962C8B-B14F-4D97-AF65-F5344CB8AC3E}">
        <p14:creationId xmlns:p14="http://schemas.microsoft.com/office/powerpoint/2010/main" val="752710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17916" y="472057"/>
            <a:ext cx="8417177"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FCSS Accountability Framework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8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Provincial Prevention Priorities </a:t>
            </a:r>
          </a:p>
        </p:txBody>
      </p:sp>
      <p:sp>
        <p:nvSpPr>
          <p:cNvPr id="18" name="Rectangle: Rounded Corners 17">
            <a:extLst>
              <a:ext uri="{FF2B5EF4-FFF2-40B4-BE49-F238E27FC236}">
                <a16:creationId xmlns:a16="http://schemas.microsoft.com/office/drawing/2014/main" id="{5D7E4915-8C5A-6159-9596-E0A8F2B86694}"/>
              </a:ext>
              <a:ext uri="{C183D7F6-B498-43B3-948B-1728B52AA6E4}">
                <adec:decorative xmlns:adec="http://schemas.microsoft.com/office/drawing/2017/decorative" val="0"/>
              </a:ext>
            </a:extLst>
          </p:cNvPr>
          <p:cNvSpPr/>
          <p:nvPr/>
        </p:nvSpPr>
        <p:spPr>
          <a:xfrm>
            <a:off x="2539092" y="1738251"/>
            <a:ext cx="4784271" cy="389345"/>
          </a:xfrm>
          <a:prstGeom prst="roundRect">
            <a:avLst/>
          </a:prstGeom>
          <a:solidFill>
            <a:srgbClr val="FFDA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000" b="0" i="0" u="none" strike="noStrike" kern="0" cap="none" spc="0" normalizeH="0" baseline="0" noProof="0">
                <a:ln>
                  <a:noFill/>
                </a:ln>
                <a:solidFill>
                  <a:srgbClr val="000000"/>
                </a:solidFill>
                <a:effectLst/>
                <a:uLnTx/>
                <a:uFillTx/>
                <a:latin typeface="Aptos" panose="020B0004020202020204" pitchFamily="34" charset="0"/>
                <a:cs typeface="Arial"/>
                <a:sym typeface="Arial"/>
              </a:rPr>
              <a:t>Homelessness and Housing Insecurity </a:t>
            </a:r>
            <a:endParaRPr kumimoji="0" lang="en-CA" sz="20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22" name="Rectangle: Rounded Corners 21">
            <a:extLst>
              <a:ext uri="{FF2B5EF4-FFF2-40B4-BE49-F238E27FC236}">
                <a16:creationId xmlns:a16="http://schemas.microsoft.com/office/drawing/2014/main" id="{2C24DF93-30D4-21D5-F7BA-04A894B31385}"/>
              </a:ext>
              <a:ext uri="{C183D7F6-B498-43B3-948B-1728B52AA6E4}">
                <adec:decorative xmlns:adec="http://schemas.microsoft.com/office/drawing/2017/decorative" val="0"/>
              </a:ext>
            </a:extLst>
          </p:cNvPr>
          <p:cNvSpPr/>
          <p:nvPr/>
        </p:nvSpPr>
        <p:spPr>
          <a:xfrm>
            <a:off x="2539092" y="2288245"/>
            <a:ext cx="4784271" cy="389345"/>
          </a:xfrm>
          <a:prstGeom prst="roundRect">
            <a:avLst/>
          </a:prstGeom>
          <a:solidFill>
            <a:srgbClr val="F8D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dirty="0">
                <a:solidFill>
                  <a:srgbClr val="000000"/>
                </a:solidFill>
                <a:latin typeface="Aptos" panose="020B0004020202020204" pitchFamily="34" charset="0"/>
              </a:rPr>
              <a:t>Mental Health and Addictions </a:t>
            </a:r>
          </a:p>
        </p:txBody>
      </p:sp>
      <p:sp>
        <p:nvSpPr>
          <p:cNvPr id="23" name="Rectangle: Rounded Corners 22">
            <a:extLst>
              <a:ext uri="{FF2B5EF4-FFF2-40B4-BE49-F238E27FC236}">
                <a16:creationId xmlns:a16="http://schemas.microsoft.com/office/drawing/2014/main" id="{7D7592C9-6655-F359-4C2B-641B248AFF60}"/>
              </a:ext>
              <a:ext uri="{C183D7F6-B498-43B3-948B-1728B52AA6E4}">
                <adec:decorative xmlns:adec="http://schemas.microsoft.com/office/drawing/2017/decorative" val="0"/>
              </a:ext>
            </a:extLst>
          </p:cNvPr>
          <p:cNvSpPr/>
          <p:nvPr/>
        </p:nvSpPr>
        <p:spPr>
          <a:xfrm>
            <a:off x="2539092" y="2838239"/>
            <a:ext cx="4784271" cy="389345"/>
          </a:xfrm>
          <a:prstGeom prst="roundRect">
            <a:avLst/>
          </a:prstGeom>
          <a:solidFill>
            <a:srgbClr val="F7A9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000" b="0" i="0" u="none" strike="noStrike" kern="0" cap="none" spc="0" normalizeH="0" baseline="0" noProof="0">
                <a:ln>
                  <a:noFill/>
                </a:ln>
                <a:solidFill>
                  <a:srgbClr val="000000"/>
                </a:solidFill>
                <a:effectLst/>
                <a:uLnTx/>
                <a:uFillTx/>
                <a:latin typeface="Aptos" panose="020B0004020202020204" pitchFamily="34" charset="0"/>
                <a:cs typeface="Arial"/>
                <a:sym typeface="Arial"/>
              </a:rPr>
              <a:t>Employment</a:t>
            </a:r>
            <a:r>
              <a:rPr kumimoji="0" lang="en-CA" sz="2400" b="0" i="0" u="none" strike="noStrike" kern="0" cap="none" spc="0" normalizeH="0" baseline="0" noProof="0">
                <a:ln>
                  <a:noFill/>
                </a:ln>
                <a:solidFill>
                  <a:srgbClr val="000000"/>
                </a:solidFill>
                <a:effectLst/>
                <a:uLnTx/>
                <a:uFillTx/>
                <a:latin typeface="Aptos" panose="020B0004020202020204" pitchFamily="34" charset="0"/>
                <a:cs typeface="Arial"/>
                <a:sym typeface="Arial"/>
              </a:rPr>
              <a:t> </a:t>
            </a:r>
            <a:endParaRPr kumimoji="0" lang="en-CA" sz="2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24" name="Rectangle: Rounded Corners 23">
            <a:extLst>
              <a:ext uri="{FF2B5EF4-FFF2-40B4-BE49-F238E27FC236}">
                <a16:creationId xmlns:a16="http://schemas.microsoft.com/office/drawing/2014/main" id="{E1FC51FB-455C-6394-95F8-7B6EF9131F21}"/>
              </a:ext>
              <a:ext uri="{C183D7F6-B498-43B3-948B-1728B52AA6E4}">
                <adec:decorative xmlns:adec="http://schemas.microsoft.com/office/drawing/2017/decorative" val="0"/>
              </a:ext>
            </a:extLst>
          </p:cNvPr>
          <p:cNvSpPr/>
          <p:nvPr/>
        </p:nvSpPr>
        <p:spPr>
          <a:xfrm>
            <a:off x="2539092" y="3388233"/>
            <a:ext cx="4784271" cy="389345"/>
          </a:xfrm>
          <a:prstGeom prst="roundRect">
            <a:avLst/>
          </a:prstGeom>
          <a:solidFill>
            <a:srgbClr val="4DB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000" b="0" i="0" u="none" strike="noStrike" kern="0" cap="none" spc="0" normalizeH="0" baseline="0" noProof="0">
                <a:ln>
                  <a:noFill/>
                </a:ln>
                <a:solidFill>
                  <a:srgbClr val="000000"/>
                </a:solidFill>
                <a:effectLst/>
                <a:uLnTx/>
                <a:uFillTx/>
                <a:latin typeface="Aptos" panose="020B0004020202020204" pitchFamily="34" charset="0"/>
                <a:cs typeface="Arial"/>
                <a:sym typeface="Arial"/>
              </a:rPr>
              <a:t>Family and Sexual Violence  </a:t>
            </a:r>
            <a:endParaRPr kumimoji="0" lang="en-CA" sz="20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25" name="Rectangle: Rounded Corners 24">
            <a:extLst>
              <a:ext uri="{FF2B5EF4-FFF2-40B4-BE49-F238E27FC236}">
                <a16:creationId xmlns:a16="http://schemas.microsoft.com/office/drawing/2014/main" id="{12DE86BA-0234-6333-F614-4BE0658ED21D}"/>
              </a:ext>
              <a:ext uri="{C183D7F6-B498-43B3-948B-1728B52AA6E4}">
                <adec:decorative xmlns:adec="http://schemas.microsoft.com/office/drawing/2017/decorative" val="0"/>
              </a:ext>
            </a:extLst>
          </p:cNvPr>
          <p:cNvSpPr/>
          <p:nvPr/>
        </p:nvSpPr>
        <p:spPr>
          <a:xfrm>
            <a:off x="2539092" y="3938226"/>
            <a:ext cx="4784271" cy="389345"/>
          </a:xfrm>
          <a:prstGeom prst="roundRect">
            <a:avLst/>
          </a:prstGeom>
          <a:solidFill>
            <a:srgbClr val="65B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000" b="0" i="0" u="none" strike="noStrike" kern="0" cap="none" spc="0" normalizeH="0" baseline="0" noProof="0">
                <a:ln>
                  <a:noFill/>
                </a:ln>
                <a:solidFill>
                  <a:srgbClr val="000000"/>
                </a:solidFill>
                <a:effectLst/>
                <a:uLnTx/>
                <a:uFillTx/>
                <a:latin typeface="Aptos" panose="020B0004020202020204" pitchFamily="34" charset="0"/>
                <a:cs typeface="Arial"/>
                <a:sym typeface="Arial"/>
              </a:rPr>
              <a:t>Aging Well in Community </a:t>
            </a:r>
            <a:endParaRPr kumimoji="0" lang="en-CA" sz="20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1" name="TextBox 10">
            <a:extLst>
              <a:ext uri="{FF2B5EF4-FFF2-40B4-BE49-F238E27FC236}">
                <a16:creationId xmlns:a16="http://schemas.microsoft.com/office/drawing/2014/main" id="{8A5D9084-8415-E469-968C-08EE16292CA2}"/>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12</a:t>
            </a:r>
          </a:p>
        </p:txBody>
      </p:sp>
      <p:pic>
        <p:nvPicPr>
          <p:cNvPr id="29" name="Graphic 28">
            <a:extLst>
              <a:ext uri="{FF2B5EF4-FFF2-40B4-BE49-F238E27FC236}">
                <a16:creationId xmlns:a16="http://schemas.microsoft.com/office/drawing/2014/main" id="{90A7D515-9BBB-1331-E6AB-5473E3F8EF8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9823" y="2264808"/>
            <a:ext cx="417577" cy="417577"/>
          </a:xfrm>
          <a:prstGeom prst="rect">
            <a:avLst/>
          </a:prstGeom>
        </p:spPr>
      </p:pic>
      <p:pic>
        <p:nvPicPr>
          <p:cNvPr id="31" name="Graphic 30">
            <a:extLst>
              <a:ext uri="{FF2B5EF4-FFF2-40B4-BE49-F238E27FC236}">
                <a16:creationId xmlns:a16="http://schemas.microsoft.com/office/drawing/2014/main" id="{5405D4C0-1FE7-5D9A-13CE-91472A45705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9823" y="2824122"/>
            <a:ext cx="417577" cy="417577"/>
          </a:xfrm>
          <a:prstGeom prst="rect">
            <a:avLst/>
          </a:prstGeom>
        </p:spPr>
      </p:pic>
      <p:pic>
        <p:nvPicPr>
          <p:cNvPr id="33" name="Graphic 32">
            <a:extLst>
              <a:ext uri="{FF2B5EF4-FFF2-40B4-BE49-F238E27FC236}">
                <a16:creationId xmlns:a16="http://schemas.microsoft.com/office/drawing/2014/main" id="{E9B79E95-FACC-4704-B49C-4EE02EB3DC2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59822" y="3425904"/>
            <a:ext cx="417578" cy="417578"/>
          </a:xfrm>
          <a:prstGeom prst="rect">
            <a:avLst/>
          </a:prstGeom>
        </p:spPr>
      </p:pic>
      <p:pic>
        <p:nvPicPr>
          <p:cNvPr id="35" name="Graphic 34">
            <a:extLst>
              <a:ext uri="{FF2B5EF4-FFF2-40B4-BE49-F238E27FC236}">
                <a16:creationId xmlns:a16="http://schemas.microsoft.com/office/drawing/2014/main" id="{ED7D4153-021D-7F84-5614-61738029D60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59823" y="3924109"/>
            <a:ext cx="417577" cy="417577"/>
          </a:xfrm>
          <a:prstGeom prst="rect">
            <a:avLst/>
          </a:prstGeom>
        </p:spPr>
      </p:pic>
      <p:grpSp>
        <p:nvGrpSpPr>
          <p:cNvPr id="3" name="Group 2">
            <a:extLst>
              <a:ext uri="{FF2B5EF4-FFF2-40B4-BE49-F238E27FC236}">
                <a16:creationId xmlns:a16="http://schemas.microsoft.com/office/drawing/2014/main" id="{9CEC5F51-3216-6F08-3692-5D58B946061C}"/>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5" name="Oval 4">
              <a:extLst>
                <a:ext uri="{FF2B5EF4-FFF2-40B4-BE49-F238E27FC236}">
                  <a16:creationId xmlns:a16="http://schemas.microsoft.com/office/drawing/2014/main" id="{B605710E-8749-FC85-E417-5756447BF858}"/>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Graphic 9" descr="Folder Search with solid fill">
              <a:extLst>
                <a:ext uri="{FF2B5EF4-FFF2-40B4-BE49-F238E27FC236}">
                  <a16:creationId xmlns:a16="http://schemas.microsoft.com/office/drawing/2014/main" id="{F7E94F1E-9C8A-386D-4CA2-F014B907D3D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69345" y="114722"/>
              <a:ext cx="418882" cy="418882"/>
            </a:xfrm>
            <a:prstGeom prst="rect">
              <a:avLst/>
            </a:prstGeom>
          </p:spPr>
        </p:pic>
      </p:grpSp>
      <p:pic>
        <p:nvPicPr>
          <p:cNvPr id="13" name="Graphic 12">
            <a:extLst>
              <a:ext uri="{FF2B5EF4-FFF2-40B4-BE49-F238E27FC236}">
                <a16:creationId xmlns:a16="http://schemas.microsoft.com/office/drawing/2014/main" id="{FBE8A5CF-BA7E-C4B3-E3AE-2F0CA6A3B8FA}"/>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1682" y="1630005"/>
            <a:ext cx="556693" cy="556693"/>
          </a:xfrm>
          <a:prstGeom prst="rect">
            <a:avLst/>
          </a:prstGeom>
        </p:spPr>
      </p:pic>
    </p:spTree>
    <p:extLst>
      <p:ext uri="{BB962C8B-B14F-4D97-AF65-F5344CB8AC3E}">
        <p14:creationId xmlns:p14="http://schemas.microsoft.com/office/powerpoint/2010/main" val="2999599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17916" y="538423"/>
            <a:ext cx="8417177"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FCSS Accountability Framework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8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Prevention Strategies</a:t>
            </a:r>
          </a:p>
        </p:txBody>
      </p:sp>
      <p:sp>
        <p:nvSpPr>
          <p:cNvPr id="42" name="TextBox 41">
            <a:extLst>
              <a:ext uri="{FF2B5EF4-FFF2-40B4-BE49-F238E27FC236}">
                <a16:creationId xmlns:a16="http://schemas.microsoft.com/office/drawing/2014/main" id="{BB0CA1B9-3678-DDE6-9494-42F4A659CF54}"/>
              </a:ext>
            </a:extLst>
          </p:cNvPr>
          <p:cNvSpPr txBox="1"/>
          <p:nvPr/>
        </p:nvSpPr>
        <p:spPr>
          <a:xfrm>
            <a:off x="184355" y="1969835"/>
            <a:ext cx="1349477" cy="2031325"/>
          </a:xfrm>
          <a:prstGeom prst="rect">
            <a:avLst/>
          </a:prstGeom>
          <a:noFill/>
        </p:spPr>
        <p:txBody>
          <a:bodyPr wrap="square" rtlCol="0">
            <a:spAutoFit/>
          </a:bodyPr>
          <a:lstStyle/>
          <a:p>
            <a:r>
              <a:rPr lang="en-CA" sz="1800">
                <a:latin typeface="Aptos" panose="020B0004020202020204" pitchFamily="34" charset="0"/>
              </a:rPr>
              <a:t>Things FCSS programs can do to </a:t>
            </a:r>
            <a:r>
              <a:rPr lang="en-CA" sz="1800" b="1">
                <a:latin typeface="Aptos" panose="020B0004020202020204" pitchFamily="34" charset="0"/>
              </a:rPr>
              <a:t>enhance protective factors</a:t>
            </a:r>
          </a:p>
        </p:txBody>
      </p:sp>
      <p:sp>
        <p:nvSpPr>
          <p:cNvPr id="5" name="Rectangle: Rounded Corners 4">
            <a:extLst>
              <a:ext uri="{FF2B5EF4-FFF2-40B4-BE49-F238E27FC236}">
                <a16:creationId xmlns:a16="http://schemas.microsoft.com/office/drawing/2014/main" id="{D99BA4B2-71E9-7F2C-FDA3-5D8EBF4BD1D6}"/>
              </a:ext>
            </a:extLst>
          </p:cNvPr>
          <p:cNvSpPr/>
          <p:nvPr/>
        </p:nvSpPr>
        <p:spPr>
          <a:xfrm>
            <a:off x="1814527" y="1779008"/>
            <a:ext cx="2133600" cy="1052945"/>
          </a:xfrm>
          <a:prstGeom prst="roundRect">
            <a:avLst/>
          </a:prstGeom>
          <a:solidFill>
            <a:srgbClr val="F8D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rgbClr val="000000"/>
                </a:solidFill>
                <a:latin typeface="Aptos" panose="020B0004020202020204" pitchFamily="34" charset="0"/>
              </a:rPr>
              <a:t>Promote and encourage </a:t>
            </a:r>
            <a:r>
              <a:rPr lang="en-CA" b="1" dirty="0">
                <a:solidFill>
                  <a:srgbClr val="000000"/>
                </a:solidFill>
                <a:latin typeface="Aptos" panose="020B0004020202020204" pitchFamily="34" charset="0"/>
              </a:rPr>
              <a:t>active engagement </a:t>
            </a:r>
            <a:r>
              <a:rPr lang="en-CA" dirty="0">
                <a:solidFill>
                  <a:srgbClr val="000000"/>
                </a:solidFill>
                <a:latin typeface="Aptos" panose="020B0004020202020204" pitchFamily="34" charset="0"/>
              </a:rPr>
              <a:t>in community </a:t>
            </a:r>
          </a:p>
        </p:txBody>
      </p:sp>
      <p:sp>
        <p:nvSpPr>
          <p:cNvPr id="14" name="Rectangle: Rounded Corners 13">
            <a:extLst>
              <a:ext uri="{FF2B5EF4-FFF2-40B4-BE49-F238E27FC236}">
                <a16:creationId xmlns:a16="http://schemas.microsoft.com/office/drawing/2014/main" id="{2888DA3E-53A6-7A76-A992-8FF0ED8383C2}"/>
              </a:ext>
            </a:extLst>
          </p:cNvPr>
          <p:cNvSpPr/>
          <p:nvPr/>
        </p:nvSpPr>
        <p:spPr>
          <a:xfrm>
            <a:off x="4128024" y="1782883"/>
            <a:ext cx="2133600" cy="1052945"/>
          </a:xfrm>
          <a:prstGeom prst="roundRect">
            <a:avLst/>
          </a:prstGeom>
          <a:solidFill>
            <a:srgbClr val="FFDA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rgbClr val="000000"/>
                </a:solidFill>
                <a:latin typeface="Aptos" panose="020B0004020202020204" pitchFamily="34" charset="0"/>
              </a:rPr>
              <a:t>Foster a sense of </a:t>
            </a:r>
            <a:r>
              <a:rPr lang="en-CA" b="1" dirty="0">
                <a:solidFill>
                  <a:srgbClr val="000000"/>
                </a:solidFill>
                <a:latin typeface="Aptos" panose="020B0004020202020204" pitchFamily="34" charset="0"/>
              </a:rPr>
              <a:t>belonging</a:t>
            </a:r>
            <a:endParaRPr lang="en-CA" dirty="0">
              <a:solidFill>
                <a:srgbClr val="000000"/>
              </a:solidFill>
              <a:latin typeface="Aptos" panose="020B0004020202020204" pitchFamily="34" charset="0"/>
            </a:endParaRPr>
          </a:p>
        </p:txBody>
      </p:sp>
      <p:sp>
        <p:nvSpPr>
          <p:cNvPr id="16" name="Rectangle: Rounded Corners 15">
            <a:extLst>
              <a:ext uri="{FF2B5EF4-FFF2-40B4-BE49-F238E27FC236}">
                <a16:creationId xmlns:a16="http://schemas.microsoft.com/office/drawing/2014/main" id="{44959EA1-7EEF-BA0B-A47F-B7572C84DCF7}"/>
              </a:ext>
            </a:extLst>
          </p:cNvPr>
          <p:cNvSpPr/>
          <p:nvPr/>
        </p:nvSpPr>
        <p:spPr>
          <a:xfrm>
            <a:off x="6456484" y="1779008"/>
            <a:ext cx="2133600" cy="1052945"/>
          </a:xfrm>
          <a:prstGeom prst="roundRect">
            <a:avLst/>
          </a:prstGeom>
          <a:solidFill>
            <a:srgbClr val="F7A9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rgbClr val="000000"/>
                </a:solidFill>
                <a:latin typeface="Aptos" panose="020B0004020202020204" pitchFamily="34" charset="0"/>
              </a:rPr>
              <a:t>Promote </a:t>
            </a:r>
          </a:p>
          <a:p>
            <a:pPr algn="ctr"/>
            <a:r>
              <a:rPr lang="en-CA" b="1" dirty="0">
                <a:solidFill>
                  <a:srgbClr val="000000"/>
                </a:solidFill>
                <a:latin typeface="Aptos" panose="020B0004020202020204" pitchFamily="34" charset="0"/>
              </a:rPr>
              <a:t>social inclusion </a:t>
            </a:r>
          </a:p>
        </p:txBody>
      </p:sp>
      <p:sp>
        <p:nvSpPr>
          <p:cNvPr id="20" name="Rectangle: Rounded Corners 19">
            <a:extLst>
              <a:ext uri="{FF2B5EF4-FFF2-40B4-BE49-F238E27FC236}">
                <a16:creationId xmlns:a16="http://schemas.microsoft.com/office/drawing/2014/main" id="{68BA2EDE-B7C7-5925-73A7-B3549017AD14}"/>
              </a:ext>
            </a:extLst>
          </p:cNvPr>
          <p:cNvSpPr/>
          <p:nvPr/>
        </p:nvSpPr>
        <p:spPr>
          <a:xfrm>
            <a:off x="1814527" y="3137391"/>
            <a:ext cx="2133600" cy="1052945"/>
          </a:xfrm>
          <a:prstGeom prst="roundRect">
            <a:avLst/>
          </a:prstGeom>
          <a:solidFill>
            <a:srgbClr val="36B0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rgbClr val="000000"/>
                </a:solidFill>
                <a:latin typeface="Aptos" panose="020B0004020202020204" pitchFamily="34" charset="0"/>
              </a:rPr>
              <a:t>Develop and maintain </a:t>
            </a:r>
            <a:r>
              <a:rPr lang="en-CA" b="1" dirty="0">
                <a:solidFill>
                  <a:srgbClr val="000000"/>
                </a:solidFill>
                <a:latin typeface="Aptos" panose="020B0004020202020204" pitchFamily="34" charset="0"/>
              </a:rPr>
              <a:t>healthy relationships</a:t>
            </a:r>
          </a:p>
        </p:txBody>
      </p:sp>
      <p:sp>
        <p:nvSpPr>
          <p:cNvPr id="26" name="Rectangle: Rounded Corners 25">
            <a:extLst>
              <a:ext uri="{FF2B5EF4-FFF2-40B4-BE49-F238E27FC236}">
                <a16:creationId xmlns:a16="http://schemas.microsoft.com/office/drawing/2014/main" id="{66F1493D-8468-0F0E-52A9-7B057C6B394F}"/>
              </a:ext>
            </a:extLst>
          </p:cNvPr>
          <p:cNvSpPr/>
          <p:nvPr/>
        </p:nvSpPr>
        <p:spPr>
          <a:xfrm>
            <a:off x="4128024" y="3141266"/>
            <a:ext cx="2133600" cy="1052945"/>
          </a:xfrm>
          <a:prstGeom prst="roundRect">
            <a:avLst/>
          </a:prstGeom>
          <a:solidFill>
            <a:srgbClr val="65B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rgbClr val="000000"/>
                </a:solidFill>
                <a:latin typeface="Aptos" panose="020B0004020202020204" pitchFamily="34" charset="0"/>
              </a:rPr>
              <a:t>Enhance access to </a:t>
            </a:r>
            <a:r>
              <a:rPr lang="en-CA" b="1" dirty="0">
                <a:solidFill>
                  <a:srgbClr val="000000"/>
                </a:solidFill>
                <a:latin typeface="Aptos" panose="020B0004020202020204" pitchFamily="34" charset="0"/>
              </a:rPr>
              <a:t>social supports</a:t>
            </a:r>
          </a:p>
        </p:txBody>
      </p:sp>
      <p:sp>
        <p:nvSpPr>
          <p:cNvPr id="30" name="Rectangle: Rounded Corners 29">
            <a:extLst>
              <a:ext uri="{FF2B5EF4-FFF2-40B4-BE49-F238E27FC236}">
                <a16:creationId xmlns:a16="http://schemas.microsoft.com/office/drawing/2014/main" id="{92060079-31E0-F75B-84DC-AEA635CC5E63}"/>
              </a:ext>
            </a:extLst>
          </p:cNvPr>
          <p:cNvSpPr/>
          <p:nvPr/>
        </p:nvSpPr>
        <p:spPr>
          <a:xfrm>
            <a:off x="6456484" y="3137391"/>
            <a:ext cx="2133600" cy="1052945"/>
          </a:xfrm>
          <a:prstGeom prst="roundRect">
            <a:avLst/>
          </a:prstGeom>
          <a:solidFill>
            <a:srgbClr val="385C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bg1"/>
                </a:solidFill>
                <a:latin typeface="Aptos" panose="020B0004020202020204" pitchFamily="34" charset="0"/>
              </a:rPr>
              <a:t>Develop and strengthen skills that </a:t>
            </a:r>
            <a:r>
              <a:rPr lang="en-CA" b="1" dirty="0">
                <a:solidFill>
                  <a:schemeClr val="bg1"/>
                </a:solidFill>
                <a:latin typeface="Aptos" panose="020B0004020202020204" pitchFamily="34" charset="0"/>
              </a:rPr>
              <a:t>build resilience</a:t>
            </a:r>
          </a:p>
        </p:txBody>
      </p:sp>
      <p:sp>
        <p:nvSpPr>
          <p:cNvPr id="8" name="TextBox 7">
            <a:extLst>
              <a:ext uri="{FF2B5EF4-FFF2-40B4-BE49-F238E27FC236}">
                <a16:creationId xmlns:a16="http://schemas.microsoft.com/office/drawing/2014/main" id="{71F2CEAF-1551-D3C6-328C-D7AC8F5DEA10}"/>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13</a:t>
            </a:r>
          </a:p>
        </p:txBody>
      </p:sp>
      <p:sp>
        <p:nvSpPr>
          <p:cNvPr id="41" name="Left Brace 40">
            <a:extLst>
              <a:ext uri="{FF2B5EF4-FFF2-40B4-BE49-F238E27FC236}">
                <a16:creationId xmlns:a16="http://schemas.microsoft.com/office/drawing/2014/main" id="{7404DC09-1FF1-5F36-4504-A8A0532EE199}"/>
              </a:ext>
              <a:ext uri="{C183D7F6-B498-43B3-948B-1728B52AA6E4}">
                <adec:decorative xmlns:adec="http://schemas.microsoft.com/office/drawing/2017/decorative" val="1"/>
              </a:ext>
            </a:extLst>
          </p:cNvPr>
          <p:cNvSpPr/>
          <p:nvPr/>
        </p:nvSpPr>
        <p:spPr>
          <a:xfrm>
            <a:off x="1382329" y="1779008"/>
            <a:ext cx="409926" cy="2411328"/>
          </a:xfrm>
          <a:prstGeom prst="leftBrace">
            <a:avLst/>
          </a:prstGeom>
          <a:ln w="12700">
            <a:solidFill>
              <a:srgbClr val="9F9F9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nvGrpSpPr>
          <p:cNvPr id="2" name="Group 1">
            <a:extLst>
              <a:ext uri="{FF2B5EF4-FFF2-40B4-BE49-F238E27FC236}">
                <a16:creationId xmlns:a16="http://schemas.microsoft.com/office/drawing/2014/main" id="{D703C4A9-CAA8-C1C7-5C1A-CD331A38904A}"/>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6" name="Oval 5">
              <a:extLst>
                <a:ext uri="{FF2B5EF4-FFF2-40B4-BE49-F238E27FC236}">
                  <a16:creationId xmlns:a16="http://schemas.microsoft.com/office/drawing/2014/main" id="{20244363-CB32-809A-540D-1ACBB513FC6B}"/>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Graphic 6" descr="Folder Search with solid fill">
              <a:extLst>
                <a:ext uri="{FF2B5EF4-FFF2-40B4-BE49-F238E27FC236}">
                  <a16:creationId xmlns:a16="http://schemas.microsoft.com/office/drawing/2014/main" id="{4D70AA0A-5286-E7AB-725E-08556DDAE3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Tree>
    <p:extLst>
      <p:ext uri="{BB962C8B-B14F-4D97-AF65-F5344CB8AC3E}">
        <p14:creationId xmlns:p14="http://schemas.microsoft.com/office/powerpoint/2010/main" val="777364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69536" y="310470"/>
            <a:ext cx="8999826" cy="11387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2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Prevention Strategies &amp; the FCSS Regulation</a:t>
            </a:r>
          </a:p>
        </p:txBody>
      </p:sp>
      <p:sp>
        <p:nvSpPr>
          <p:cNvPr id="6" name="Rectangle 5">
            <a:extLst>
              <a:ext uri="{FF2B5EF4-FFF2-40B4-BE49-F238E27FC236}">
                <a16:creationId xmlns:a16="http://schemas.microsoft.com/office/drawing/2014/main" id="{1E3E08C1-999E-82D3-5A3E-01AE269D4E9C}"/>
              </a:ext>
              <a:ext uri="{C183D7F6-B498-43B3-948B-1728B52AA6E4}">
                <adec:decorative xmlns:adec="http://schemas.microsoft.com/office/drawing/2017/decorative" val="0"/>
              </a:ext>
            </a:extLst>
          </p:cNvPr>
          <p:cNvSpPr/>
          <p:nvPr/>
        </p:nvSpPr>
        <p:spPr>
          <a:xfrm>
            <a:off x="0" y="1499311"/>
            <a:ext cx="4572000" cy="2785095"/>
          </a:xfrm>
          <a:prstGeom prst="rect">
            <a:avLst/>
          </a:prstGeom>
          <a:solidFill>
            <a:srgbClr val="FFE5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400"/>
              </a:spcAft>
            </a:pPr>
            <a:r>
              <a:rPr lang="en-CA" sz="2000" b="1" dirty="0">
                <a:solidFill>
                  <a:srgbClr val="FF7B69"/>
                </a:solidFill>
              </a:rPr>
              <a:t>Prevention Strategies</a:t>
            </a:r>
            <a:endParaRPr lang="en-US" dirty="0">
              <a:solidFill>
                <a:srgbClr val="000000"/>
              </a:solidFill>
              <a:latin typeface="Aptos" panose="020B0004020202020204" pitchFamily="34" charset="0"/>
            </a:endParaRPr>
          </a:p>
          <a:p>
            <a:pPr marL="285750" indent="-285750">
              <a:spcAft>
                <a:spcPts val="400"/>
              </a:spcAft>
              <a:buFont typeface="Arial" panose="020B0604020202020204" pitchFamily="34" charset="0"/>
              <a:buChar char="•"/>
            </a:pPr>
            <a:r>
              <a:rPr lang="en-US" dirty="0">
                <a:solidFill>
                  <a:srgbClr val="000000"/>
                </a:solidFill>
                <a:latin typeface="Aptos" panose="020B0004020202020204" pitchFamily="34" charset="0"/>
              </a:rPr>
              <a:t>Develop and strengthen skills that build resilience</a:t>
            </a:r>
          </a:p>
          <a:p>
            <a:pPr marL="285750" indent="-285750">
              <a:spcAft>
                <a:spcPts val="400"/>
              </a:spcAft>
              <a:buFont typeface="Arial" panose="020B0604020202020204" pitchFamily="34" charset="0"/>
              <a:buChar char="•"/>
            </a:pPr>
            <a:r>
              <a:rPr lang="en-US" dirty="0">
                <a:solidFill>
                  <a:srgbClr val="000000"/>
                </a:solidFill>
                <a:latin typeface="Aptos" panose="020B0004020202020204" pitchFamily="34" charset="0"/>
              </a:rPr>
              <a:t>Enhance access to social supports </a:t>
            </a:r>
          </a:p>
          <a:p>
            <a:pPr marL="285750" indent="-285750">
              <a:spcAft>
                <a:spcPts val="400"/>
              </a:spcAft>
              <a:buFont typeface="Arial" panose="020B0604020202020204" pitchFamily="34" charset="0"/>
              <a:buChar char="•"/>
            </a:pPr>
            <a:r>
              <a:rPr lang="en-US" dirty="0">
                <a:solidFill>
                  <a:srgbClr val="000000"/>
                </a:solidFill>
                <a:latin typeface="Aptos" panose="020B0004020202020204" pitchFamily="34" charset="0"/>
              </a:rPr>
              <a:t>Promote and encourage active engagement in the community</a:t>
            </a:r>
          </a:p>
          <a:p>
            <a:pPr marL="285750" indent="-285750">
              <a:spcAft>
                <a:spcPts val="400"/>
              </a:spcAft>
              <a:buFont typeface="Arial" panose="020B0604020202020204" pitchFamily="34" charset="0"/>
              <a:buChar char="•"/>
            </a:pPr>
            <a:r>
              <a:rPr lang="en-US" dirty="0">
                <a:solidFill>
                  <a:srgbClr val="000000"/>
                </a:solidFill>
                <a:latin typeface="Aptos" panose="020B0004020202020204" pitchFamily="34" charset="0"/>
              </a:rPr>
              <a:t>Foster a sense of belonging</a:t>
            </a:r>
          </a:p>
          <a:p>
            <a:pPr marL="285750" indent="-285750">
              <a:spcAft>
                <a:spcPts val="400"/>
              </a:spcAft>
              <a:buFont typeface="Arial" panose="020B0604020202020204" pitchFamily="34" charset="0"/>
              <a:buChar char="•"/>
            </a:pPr>
            <a:r>
              <a:rPr lang="en-US" dirty="0">
                <a:solidFill>
                  <a:srgbClr val="000000"/>
                </a:solidFill>
                <a:latin typeface="Aptos" panose="020B0004020202020204" pitchFamily="34" charset="0"/>
              </a:rPr>
              <a:t>Promote social inclusion</a:t>
            </a:r>
          </a:p>
          <a:p>
            <a:pPr marL="285750" indent="-285750">
              <a:spcAft>
                <a:spcPts val="400"/>
              </a:spcAft>
              <a:buFont typeface="Arial" panose="020B0604020202020204" pitchFamily="34" charset="0"/>
              <a:buChar char="•"/>
            </a:pPr>
            <a:r>
              <a:rPr lang="en-US" dirty="0">
                <a:solidFill>
                  <a:srgbClr val="000000"/>
                </a:solidFill>
                <a:latin typeface="Aptos" panose="020B0004020202020204" pitchFamily="34" charset="0"/>
              </a:rPr>
              <a:t>Develop and maintain healthy relationships</a:t>
            </a:r>
          </a:p>
        </p:txBody>
      </p:sp>
      <p:sp>
        <p:nvSpPr>
          <p:cNvPr id="8" name="Rectangle 7">
            <a:extLst>
              <a:ext uri="{FF2B5EF4-FFF2-40B4-BE49-F238E27FC236}">
                <a16:creationId xmlns:a16="http://schemas.microsoft.com/office/drawing/2014/main" id="{E3312BFB-7DE9-7138-D985-56698B1D927F}"/>
              </a:ext>
              <a:ext uri="{C183D7F6-B498-43B3-948B-1728B52AA6E4}">
                <adec:decorative xmlns:adec="http://schemas.microsoft.com/office/drawing/2017/decorative" val="0"/>
              </a:ext>
            </a:extLst>
          </p:cNvPr>
          <p:cNvSpPr/>
          <p:nvPr/>
        </p:nvSpPr>
        <p:spPr>
          <a:xfrm>
            <a:off x="4572000" y="1499311"/>
            <a:ext cx="4572000" cy="2785095"/>
          </a:xfrm>
          <a:prstGeom prst="rect">
            <a:avLst/>
          </a:prstGeom>
          <a:solidFill>
            <a:srgbClr val="FDE9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400"/>
              </a:spcAft>
              <a:buClr>
                <a:srgbClr val="000000"/>
              </a:buClr>
              <a:buSzTx/>
              <a:buFont typeface="Arial"/>
              <a:buNone/>
              <a:tabLst/>
              <a:defRPr/>
            </a:pPr>
            <a:r>
              <a:rPr kumimoji="0" lang="en-CA" sz="2000" b="1" i="0" u="none" strike="noStrike" kern="0" cap="none" spc="0" normalizeH="0" baseline="0" noProof="0" dirty="0">
                <a:ln>
                  <a:noFill/>
                </a:ln>
                <a:solidFill>
                  <a:srgbClr val="F38119"/>
                </a:solidFill>
                <a:effectLst/>
                <a:uLnTx/>
                <a:uFillTx/>
                <a:latin typeface="Arial"/>
                <a:cs typeface="Arial"/>
                <a:sym typeface="Arial"/>
              </a:rPr>
              <a:t>FCSS Regulation </a:t>
            </a:r>
            <a:r>
              <a:rPr kumimoji="0" lang="en-CA" sz="1200" b="1" i="0" u="none" strike="noStrike" kern="0" cap="none" spc="0" normalizeH="0" baseline="0" noProof="0" dirty="0">
                <a:ln>
                  <a:noFill/>
                </a:ln>
                <a:solidFill>
                  <a:srgbClr val="F38119"/>
                </a:solidFill>
                <a:effectLst/>
                <a:uLnTx/>
                <a:uFillTx/>
                <a:latin typeface="Arial"/>
                <a:cs typeface="Arial"/>
                <a:sym typeface="Arial"/>
              </a:rPr>
              <a:t>Service Requirements </a:t>
            </a:r>
            <a:endParaRPr kumimoji="0" lang="en-CA" sz="2000" b="1" i="0" u="none" strike="noStrike" kern="0" cap="none" spc="0" normalizeH="0" baseline="0" noProof="0" dirty="0">
              <a:ln>
                <a:noFill/>
              </a:ln>
              <a:solidFill>
                <a:srgbClr val="F38119"/>
              </a:solidFill>
              <a:effectLst/>
              <a:uLnTx/>
              <a:uFillTx/>
              <a:latin typeface="Arial"/>
              <a:cs typeface="Arial"/>
              <a:sym typeface="Arial"/>
            </a:endParaRPr>
          </a:p>
          <a:p>
            <a:pPr marL="285750" indent="-285750">
              <a:spcAft>
                <a:spcPts val="400"/>
              </a:spcAft>
              <a:buFont typeface="Arial" panose="020B0604020202020204" pitchFamily="34" charset="0"/>
              <a:buChar char="•"/>
            </a:pPr>
            <a:r>
              <a:rPr lang="en-US" dirty="0">
                <a:solidFill>
                  <a:srgbClr val="000000"/>
                </a:solidFill>
                <a:latin typeface="Aptos" panose="020B0004020202020204" pitchFamily="34" charset="0"/>
              </a:rPr>
              <a:t>Help people develop independence, strengthen coping skills and become resistant to crisis</a:t>
            </a:r>
          </a:p>
          <a:p>
            <a:pPr marL="285750" indent="-285750">
              <a:spcAft>
                <a:spcPts val="400"/>
              </a:spcAft>
              <a:buFont typeface="Arial" panose="020B0604020202020204" pitchFamily="34" charset="0"/>
              <a:buChar char="•"/>
            </a:pPr>
            <a:r>
              <a:rPr lang="en-US" dirty="0">
                <a:solidFill>
                  <a:srgbClr val="000000"/>
                </a:solidFill>
                <a:latin typeface="Aptos" panose="020B0004020202020204" pitchFamily="34" charset="0"/>
              </a:rPr>
              <a:t>Help people to develop an awareness of social needs</a:t>
            </a:r>
          </a:p>
          <a:p>
            <a:pPr marL="285750" indent="-285750">
              <a:spcAft>
                <a:spcPts val="400"/>
              </a:spcAft>
              <a:buFont typeface="Arial" panose="020B0604020202020204" pitchFamily="34" charset="0"/>
              <a:buChar char="•"/>
            </a:pPr>
            <a:r>
              <a:rPr lang="en-US" dirty="0">
                <a:solidFill>
                  <a:srgbClr val="000000"/>
                </a:solidFill>
                <a:latin typeface="Aptos" panose="020B0004020202020204" pitchFamily="34" charset="0"/>
              </a:rPr>
              <a:t>Provide supports that help sustain people as active participants in the community</a:t>
            </a:r>
          </a:p>
          <a:p>
            <a:pPr marL="285750" indent="-285750">
              <a:spcAft>
                <a:spcPts val="400"/>
              </a:spcAft>
              <a:buFont typeface="Arial" panose="020B0604020202020204" pitchFamily="34" charset="0"/>
              <a:buChar char="•"/>
            </a:pPr>
            <a:r>
              <a:rPr lang="en-US" dirty="0">
                <a:solidFill>
                  <a:srgbClr val="000000"/>
                </a:solidFill>
                <a:latin typeface="Aptos" panose="020B0004020202020204" pitchFamily="34" charset="0"/>
              </a:rPr>
              <a:t>Help people to develop interpersonal and group skills which enhance constructive relationships </a:t>
            </a:r>
          </a:p>
          <a:p>
            <a:pPr marL="285750" indent="-285750">
              <a:spcAft>
                <a:spcPts val="400"/>
              </a:spcAft>
              <a:buFont typeface="Arial" panose="020B0604020202020204" pitchFamily="34" charset="0"/>
              <a:buChar char="•"/>
            </a:pPr>
            <a:r>
              <a:rPr lang="en-US" dirty="0">
                <a:solidFill>
                  <a:srgbClr val="000000"/>
                </a:solidFill>
                <a:latin typeface="Aptos" panose="020B0004020202020204" pitchFamily="34" charset="0"/>
              </a:rPr>
              <a:t>Help people and communities to assume responsibility for decisions</a:t>
            </a:r>
          </a:p>
        </p:txBody>
      </p:sp>
    </p:spTree>
    <p:extLst>
      <p:ext uri="{BB962C8B-B14F-4D97-AF65-F5344CB8AC3E}">
        <p14:creationId xmlns:p14="http://schemas.microsoft.com/office/powerpoint/2010/main" val="3061153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6D0C8-07B9-1634-79E0-C045BB0BB248}"/>
              </a:ext>
            </a:extLst>
          </p:cNvPr>
          <p:cNvSpPr>
            <a:spLocks noGrp="1"/>
          </p:cNvSpPr>
          <p:nvPr>
            <p:ph type="title" idx="4294967295"/>
          </p:nvPr>
        </p:nvSpPr>
        <p:spPr>
          <a:xfrm>
            <a:off x="457200" y="-857250"/>
            <a:ext cx="8229600" cy="857250"/>
          </a:xfrm>
        </p:spPr>
        <p:txBody>
          <a:bodyPr spcFirstLastPara="1" wrap="square" lIns="91425" tIns="45700" rIns="91425" bIns="45700" anchor="b" anchorCtr="0">
            <a:noAutofit/>
          </a:bodyPr>
          <a:lstStyle/>
          <a:p>
            <a:r>
              <a:rPr lang="en-CA" dirty="0"/>
              <a:t>Accountability Framework (Visual)</a:t>
            </a:r>
          </a:p>
        </p:txBody>
      </p:sp>
      <p:grpSp>
        <p:nvGrpSpPr>
          <p:cNvPr id="3" name="Group 2" descr="A visual representing the flow of activity categorization to the levels of prevention to the prevention strategies.">
            <a:extLst>
              <a:ext uri="{FF2B5EF4-FFF2-40B4-BE49-F238E27FC236}">
                <a16:creationId xmlns:a16="http://schemas.microsoft.com/office/drawing/2014/main" id="{6F5D0230-A93A-73BC-0382-6E068AF0A9AC}"/>
              </a:ext>
            </a:extLst>
          </p:cNvPr>
          <p:cNvGrpSpPr/>
          <p:nvPr/>
        </p:nvGrpSpPr>
        <p:grpSpPr>
          <a:xfrm>
            <a:off x="209725" y="658918"/>
            <a:ext cx="8641976" cy="4195352"/>
            <a:chOff x="209725" y="658918"/>
            <a:chExt cx="8641976" cy="4195352"/>
          </a:xfrm>
        </p:grpSpPr>
        <p:sp>
          <p:nvSpPr>
            <p:cNvPr id="29" name="Arrow: Up 28">
              <a:extLst>
                <a:ext uri="{FF2B5EF4-FFF2-40B4-BE49-F238E27FC236}">
                  <a16:creationId xmlns:a16="http://schemas.microsoft.com/office/drawing/2014/main" id="{4A8698ED-7C0C-1B51-56CF-5354A9FE275A}"/>
                </a:ext>
                <a:ext uri="{C183D7F6-B498-43B3-948B-1728B52AA6E4}">
                  <adec:decorative xmlns:adec="http://schemas.microsoft.com/office/drawing/2017/decorative" val="1"/>
                </a:ext>
              </a:extLst>
            </p:cNvPr>
            <p:cNvSpPr/>
            <p:nvPr/>
          </p:nvSpPr>
          <p:spPr>
            <a:xfrm rot="5400000">
              <a:off x="4271162" y="-961906"/>
              <a:ext cx="680030" cy="8256227"/>
            </a:xfrm>
            <a:prstGeom prst="upArrow">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Rounded Corners 4">
              <a:extLst>
                <a:ext uri="{FF2B5EF4-FFF2-40B4-BE49-F238E27FC236}">
                  <a16:creationId xmlns:a16="http://schemas.microsoft.com/office/drawing/2014/main" id="{2FFDEE67-2A90-7D11-C6B8-FF13F1B91D42}"/>
                </a:ext>
                <a:ext uri="{C183D7F6-B498-43B3-948B-1728B52AA6E4}">
                  <adec:decorative xmlns:adec="http://schemas.microsoft.com/office/drawing/2017/decorative" val="1"/>
                </a:ext>
              </a:extLst>
            </p:cNvPr>
            <p:cNvSpPr/>
            <p:nvPr/>
          </p:nvSpPr>
          <p:spPr>
            <a:xfrm>
              <a:off x="209725" y="658918"/>
              <a:ext cx="8628582" cy="964734"/>
            </a:xfrm>
            <a:prstGeom prst="roundRect">
              <a:avLst/>
            </a:prstGeom>
            <a:solidFill>
              <a:srgbClr val="FFE9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Rounded Corners 5">
              <a:extLst>
                <a:ext uri="{FF2B5EF4-FFF2-40B4-BE49-F238E27FC236}">
                  <a16:creationId xmlns:a16="http://schemas.microsoft.com/office/drawing/2014/main" id="{B71CC156-25E9-D67B-B9FC-3AE927800DB7}"/>
                </a:ext>
                <a:ext uri="{C183D7F6-B498-43B3-948B-1728B52AA6E4}">
                  <adec:decorative xmlns:adec="http://schemas.microsoft.com/office/drawing/2017/decorative" val="1"/>
                </a:ext>
              </a:extLst>
            </p:cNvPr>
            <p:cNvSpPr/>
            <p:nvPr/>
          </p:nvSpPr>
          <p:spPr>
            <a:xfrm>
              <a:off x="221369" y="658918"/>
              <a:ext cx="1263482" cy="961086"/>
            </a:xfrm>
            <a:prstGeom prst="roundRect">
              <a:avLst/>
            </a:prstGeom>
            <a:solidFill>
              <a:srgbClr val="FF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rgbClr val="000000"/>
                  </a:solidFill>
                  <a:latin typeface="Aptos" panose="020B0004020202020204" pitchFamily="34" charset="0"/>
                </a:rPr>
                <a:t>Provincial Prevention Priorities</a:t>
              </a:r>
            </a:p>
          </p:txBody>
        </p:sp>
        <p:sp>
          <p:nvSpPr>
            <p:cNvPr id="8" name="Rectangle: Rounded Corners 7">
              <a:extLst>
                <a:ext uri="{FF2B5EF4-FFF2-40B4-BE49-F238E27FC236}">
                  <a16:creationId xmlns:a16="http://schemas.microsoft.com/office/drawing/2014/main" id="{3DA2D790-E035-B055-75B9-8F6851E90A8D}"/>
                </a:ext>
              </a:extLst>
            </p:cNvPr>
            <p:cNvSpPr/>
            <p:nvPr/>
          </p:nvSpPr>
          <p:spPr>
            <a:xfrm>
              <a:off x="1679835" y="748632"/>
              <a:ext cx="1320582" cy="777430"/>
            </a:xfrm>
            <a:prstGeom prst="roundRect">
              <a:avLst/>
            </a:prstGeom>
            <a:solidFill>
              <a:srgbClr val="FFB4AB"/>
            </a:solidFill>
            <a:ln>
              <a:solidFill>
                <a:srgbClr val="FFB4A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rgbClr val="000000"/>
                  </a:solidFill>
                </a:rPr>
                <a:t>Homelessness &amp; Housing Insecurity</a:t>
              </a:r>
              <a:endParaRPr lang="en-CA" sz="1200" b="1" dirty="0">
                <a:solidFill>
                  <a:srgbClr val="000000"/>
                </a:solidFill>
              </a:endParaRPr>
            </a:p>
          </p:txBody>
        </p:sp>
        <p:sp>
          <p:nvSpPr>
            <p:cNvPr id="9" name="Rectangle: Rounded Corners 8">
              <a:extLst>
                <a:ext uri="{FF2B5EF4-FFF2-40B4-BE49-F238E27FC236}">
                  <a16:creationId xmlns:a16="http://schemas.microsoft.com/office/drawing/2014/main" id="{7831A7EB-B232-D9FC-EABA-2FA322481C5A}"/>
                </a:ext>
              </a:extLst>
            </p:cNvPr>
            <p:cNvSpPr/>
            <p:nvPr/>
          </p:nvSpPr>
          <p:spPr>
            <a:xfrm>
              <a:off x="3105420" y="748631"/>
              <a:ext cx="1418925" cy="777429"/>
            </a:xfrm>
            <a:prstGeom prst="roundRect">
              <a:avLst/>
            </a:prstGeom>
            <a:solidFill>
              <a:srgbClr val="FFB4AB"/>
            </a:solidFill>
            <a:ln>
              <a:solidFill>
                <a:srgbClr val="FFB4A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rgbClr val="000000"/>
                  </a:solidFill>
                </a:rPr>
                <a:t>Mental Health &amp; Addictions</a:t>
              </a:r>
              <a:endParaRPr lang="en-CA" sz="1200" b="1" dirty="0">
                <a:solidFill>
                  <a:srgbClr val="000000"/>
                </a:solidFill>
              </a:endParaRPr>
            </a:p>
          </p:txBody>
        </p:sp>
        <p:sp>
          <p:nvSpPr>
            <p:cNvPr id="10" name="Rectangle: Rounded Corners 9">
              <a:extLst>
                <a:ext uri="{FF2B5EF4-FFF2-40B4-BE49-F238E27FC236}">
                  <a16:creationId xmlns:a16="http://schemas.microsoft.com/office/drawing/2014/main" id="{77219951-1399-711B-7436-C1AFB248F4BB}"/>
                </a:ext>
              </a:extLst>
            </p:cNvPr>
            <p:cNvSpPr/>
            <p:nvPr/>
          </p:nvSpPr>
          <p:spPr>
            <a:xfrm>
              <a:off x="4629348" y="748630"/>
              <a:ext cx="1248461" cy="770961"/>
            </a:xfrm>
            <a:prstGeom prst="roundRect">
              <a:avLst/>
            </a:prstGeom>
            <a:solidFill>
              <a:srgbClr val="FFB4AB"/>
            </a:solidFill>
            <a:ln>
              <a:solidFill>
                <a:srgbClr val="FFB4A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rgbClr val="000000"/>
                  </a:solidFill>
                </a:rPr>
                <a:t>Employment</a:t>
              </a:r>
              <a:endParaRPr lang="en-CA" sz="1200" b="1" dirty="0">
                <a:solidFill>
                  <a:srgbClr val="000000"/>
                </a:solidFill>
              </a:endParaRPr>
            </a:p>
          </p:txBody>
        </p:sp>
        <p:sp>
          <p:nvSpPr>
            <p:cNvPr id="11" name="Rectangle: Rounded Corners 10">
              <a:extLst>
                <a:ext uri="{FF2B5EF4-FFF2-40B4-BE49-F238E27FC236}">
                  <a16:creationId xmlns:a16="http://schemas.microsoft.com/office/drawing/2014/main" id="{65719B48-3CF8-2ED1-86E9-B4E0F98F9EBB}"/>
                </a:ext>
              </a:extLst>
            </p:cNvPr>
            <p:cNvSpPr/>
            <p:nvPr/>
          </p:nvSpPr>
          <p:spPr>
            <a:xfrm>
              <a:off x="5982812" y="748630"/>
              <a:ext cx="1403014" cy="777429"/>
            </a:xfrm>
            <a:prstGeom prst="roundRect">
              <a:avLst/>
            </a:prstGeom>
            <a:solidFill>
              <a:srgbClr val="FFB4AB"/>
            </a:solidFill>
            <a:ln>
              <a:solidFill>
                <a:srgbClr val="FFB4A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rgbClr val="000000"/>
                  </a:solidFill>
                </a:rPr>
                <a:t>Family &amp; Sexual Violence</a:t>
              </a:r>
              <a:endParaRPr lang="en-CA" sz="1200" b="1" dirty="0">
                <a:solidFill>
                  <a:srgbClr val="000000"/>
                </a:solidFill>
              </a:endParaRPr>
            </a:p>
          </p:txBody>
        </p:sp>
        <p:sp>
          <p:nvSpPr>
            <p:cNvPr id="12" name="Rectangle: Rounded Corners 11">
              <a:extLst>
                <a:ext uri="{FF2B5EF4-FFF2-40B4-BE49-F238E27FC236}">
                  <a16:creationId xmlns:a16="http://schemas.microsoft.com/office/drawing/2014/main" id="{1B7DDB4C-D7E4-73AE-6F52-D403CCA3B7ED}"/>
                </a:ext>
              </a:extLst>
            </p:cNvPr>
            <p:cNvSpPr/>
            <p:nvPr/>
          </p:nvSpPr>
          <p:spPr>
            <a:xfrm>
              <a:off x="7490829" y="744459"/>
              <a:ext cx="1248461" cy="770961"/>
            </a:xfrm>
            <a:prstGeom prst="roundRect">
              <a:avLst/>
            </a:prstGeom>
            <a:solidFill>
              <a:srgbClr val="FFB4AB"/>
            </a:solidFill>
            <a:ln>
              <a:solidFill>
                <a:srgbClr val="FFB4AB"/>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rgbClr val="000000"/>
                  </a:solidFill>
                </a:rPr>
                <a:t>Aging Well in Community</a:t>
              </a:r>
              <a:endParaRPr lang="en-CA" sz="1200" b="1" dirty="0">
                <a:solidFill>
                  <a:srgbClr val="000000"/>
                </a:solidFill>
              </a:endParaRPr>
            </a:p>
          </p:txBody>
        </p:sp>
        <p:sp>
          <p:nvSpPr>
            <p:cNvPr id="13" name="Rectangle: Rounded Corners 12">
              <a:extLst>
                <a:ext uri="{FF2B5EF4-FFF2-40B4-BE49-F238E27FC236}">
                  <a16:creationId xmlns:a16="http://schemas.microsoft.com/office/drawing/2014/main" id="{4EBB84D4-3013-0196-5576-E38E9A443AEC}"/>
                </a:ext>
                <a:ext uri="{C183D7F6-B498-43B3-948B-1728B52AA6E4}">
                  <adec:decorative xmlns:adec="http://schemas.microsoft.com/office/drawing/2017/decorative" val="1"/>
                </a:ext>
              </a:extLst>
            </p:cNvPr>
            <p:cNvSpPr/>
            <p:nvPr/>
          </p:nvSpPr>
          <p:spPr>
            <a:xfrm>
              <a:off x="483063" y="3749852"/>
              <a:ext cx="5675709" cy="1104418"/>
            </a:xfrm>
            <a:prstGeom prst="roundRect">
              <a:avLst/>
            </a:prstGeom>
            <a:solidFill>
              <a:srgbClr val="FCED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Rounded Corners 13">
              <a:extLst>
                <a:ext uri="{FF2B5EF4-FFF2-40B4-BE49-F238E27FC236}">
                  <a16:creationId xmlns:a16="http://schemas.microsoft.com/office/drawing/2014/main" id="{9BBADA01-1C7C-957E-4953-C609DE147A8D}"/>
                </a:ext>
                <a:ext uri="{C183D7F6-B498-43B3-948B-1728B52AA6E4}">
                  <adec:decorative xmlns:adec="http://schemas.microsoft.com/office/drawing/2017/decorative" val="1"/>
                </a:ext>
              </a:extLst>
            </p:cNvPr>
            <p:cNvSpPr/>
            <p:nvPr/>
          </p:nvSpPr>
          <p:spPr>
            <a:xfrm>
              <a:off x="589446" y="3960775"/>
              <a:ext cx="1421424" cy="753678"/>
            </a:xfrm>
            <a:prstGeom prst="roundRect">
              <a:avLst/>
            </a:prstGeom>
            <a:solidFill>
              <a:srgbClr val="F7A9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TextBox 14">
              <a:extLst>
                <a:ext uri="{FF2B5EF4-FFF2-40B4-BE49-F238E27FC236}">
                  <a16:creationId xmlns:a16="http://schemas.microsoft.com/office/drawing/2014/main" id="{26D63F1B-D9D1-7B62-CE48-D5E177780202}"/>
                </a:ext>
              </a:extLst>
            </p:cNvPr>
            <p:cNvSpPr txBox="1"/>
            <p:nvPr/>
          </p:nvSpPr>
          <p:spPr>
            <a:xfrm>
              <a:off x="547042" y="4034163"/>
              <a:ext cx="1506231" cy="584775"/>
            </a:xfrm>
            <a:prstGeom prst="rect">
              <a:avLst/>
            </a:prstGeom>
            <a:noFill/>
          </p:spPr>
          <p:txBody>
            <a:bodyPr wrap="square" rtlCol="0">
              <a:spAutoFit/>
            </a:bodyPr>
            <a:lstStyle/>
            <a:p>
              <a:pPr algn="ctr"/>
              <a:r>
                <a:rPr lang="en-CA" sz="1600" b="1" dirty="0">
                  <a:latin typeface="Aptos" panose="020B0004020202020204" pitchFamily="34" charset="0"/>
                </a:rPr>
                <a:t> Prevention</a:t>
              </a:r>
            </a:p>
            <a:p>
              <a:pPr algn="ctr"/>
              <a:r>
                <a:rPr lang="en-CA" sz="1600" b="1" dirty="0">
                  <a:latin typeface="Aptos" panose="020B0004020202020204" pitchFamily="34" charset="0"/>
                </a:rPr>
                <a:t>Strategies </a:t>
              </a:r>
            </a:p>
          </p:txBody>
        </p:sp>
        <p:sp>
          <p:nvSpPr>
            <p:cNvPr id="17" name="TextBox 16">
              <a:extLst>
                <a:ext uri="{FF2B5EF4-FFF2-40B4-BE49-F238E27FC236}">
                  <a16:creationId xmlns:a16="http://schemas.microsoft.com/office/drawing/2014/main" id="{C3A247EF-D588-D8F4-35B9-C76A8AE4B0F0}"/>
                </a:ext>
              </a:extLst>
            </p:cNvPr>
            <p:cNvSpPr txBox="1"/>
            <p:nvPr/>
          </p:nvSpPr>
          <p:spPr>
            <a:xfrm>
              <a:off x="2139498" y="3858637"/>
              <a:ext cx="4019274" cy="965842"/>
            </a:xfrm>
            <a:prstGeom prst="rect">
              <a:avLst/>
            </a:prstGeom>
            <a:noFill/>
          </p:spPr>
          <p:txBody>
            <a:bodyPr wrap="square">
              <a:spAutoFit/>
            </a:bodyPr>
            <a:lstStyle/>
            <a:p>
              <a:pPr marL="285750" marR="0" lvl="0" indent="-285750" rtl="0">
                <a:lnSpc>
                  <a:spcPct val="90000"/>
                </a:lnSpc>
                <a:spcBef>
                  <a:spcPts val="0"/>
                </a:spcBef>
                <a:spcAft>
                  <a:spcPts val="0"/>
                </a:spcAft>
                <a:buClr>
                  <a:schemeClr val="dk1"/>
                </a:buClr>
                <a:buSzPct val="100000"/>
                <a:buFont typeface="Arial" panose="020B0604020202020204" pitchFamily="34" charset="0"/>
                <a:buChar char="•"/>
              </a:pPr>
              <a:r>
                <a:rPr lang="en-US" sz="1050" i="0" u="none" strike="noStrike" cap="none" dirty="0">
                  <a:solidFill>
                    <a:schemeClr val="tx1"/>
                  </a:solidFill>
                  <a:latin typeface="Aptos" panose="020B0004020202020204" pitchFamily="34" charset="0"/>
                  <a:sym typeface="Arial"/>
                </a:rPr>
                <a:t>Promote and encourage active engagement in the community</a:t>
              </a:r>
            </a:p>
            <a:p>
              <a:pPr marL="285750" marR="0" lvl="0" indent="-285750" rtl="0">
                <a:lnSpc>
                  <a:spcPct val="90000"/>
                </a:lnSpc>
                <a:spcBef>
                  <a:spcPts val="0"/>
                </a:spcBef>
                <a:spcAft>
                  <a:spcPts val="0"/>
                </a:spcAft>
                <a:buClr>
                  <a:schemeClr val="dk1"/>
                </a:buClr>
                <a:buSzPct val="100000"/>
                <a:buFont typeface="Arial" panose="020B0604020202020204" pitchFamily="34" charset="0"/>
                <a:buChar char="•"/>
              </a:pPr>
              <a:r>
                <a:rPr lang="en-US" sz="1050" i="0" u="none" strike="noStrike" cap="none" dirty="0">
                  <a:solidFill>
                    <a:schemeClr val="tx1"/>
                  </a:solidFill>
                  <a:latin typeface="Aptos" panose="020B0004020202020204" pitchFamily="34" charset="0"/>
                  <a:sym typeface="Arial"/>
                </a:rPr>
                <a:t>Foster a sense of belonging</a:t>
              </a:r>
            </a:p>
            <a:p>
              <a:pPr marL="285750" marR="0" lvl="0" indent="-285750" rtl="0">
                <a:lnSpc>
                  <a:spcPct val="90000"/>
                </a:lnSpc>
                <a:spcBef>
                  <a:spcPts val="0"/>
                </a:spcBef>
                <a:spcAft>
                  <a:spcPts val="0"/>
                </a:spcAft>
                <a:buClr>
                  <a:schemeClr val="dk1"/>
                </a:buClr>
                <a:buSzPct val="100000"/>
                <a:buFont typeface="Arial" panose="020B0604020202020204" pitchFamily="34" charset="0"/>
                <a:buChar char="•"/>
              </a:pPr>
              <a:r>
                <a:rPr lang="en-US" sz="1050" i="0" u="none" strike="noStrike" cap="none" dirty="0">
                  <a:solidFill>
                    <a:schemeClr val="tx1"/>
                  </a:solidFill>
                  <a:latin typeface="Aptos" panose="020B0004020202020204" pitchFamily="34" charset="0"/>
                  <a:sym typeface="Arial"/>
                </a:rPr>
                <a:t>Promote social inclusion </a:t>
              </a:r>
            </a:p>
            <a:p>
              <a:pPr marL="285750" marR="0" lvl="0" indent="-285750" rtl="0">
                <a:lnSpc>
                  <a:spcPct val="90000"/>
                </a:lnSpc>
                <a:spcBef>
                  <a:spcPts val="0"/>
                </a:spcBef>
                <a:spcAft>
                  <a:spcPts val="0"/>
                </a:spcAft>
                <a:buClr>
                  <a:schemeClr val="dk1"/>
                </a:buClr>
                <a:buSzPct val="100000"/>
                <a:buFont typeface="Arial" panose="020B0604020202020204" pitchFamily="34" charset="0"/>
                <a:buChar char="•"/>
              </a:pPr>
              <a:r>
                <a:rPr lang="en-US" sz="1050" i="0" u="none" strike="noStrike" cap="none" dirty="0">
                  <a:solidFill>
                    <a:schemeClr val="tx1"/>
                  </a:solidFill>
                  <a:latin typeface="Aptos" panose="020B0004020202020204" pitchFamily="34" charset="0"/>
                  <a:sym typeface="Arial"/>
                </a:rPr>
                <a:t>Develop and maintain healthy relationships</a:t>
              </a:r>
            </a:p>
            <a:p>
              <a:pPr marL="285750" marR="0" lvl="0" indent="-285750" rtl="0">
                <a:lnSpc>
                  <a:spcPct val="90000"/>
                </a:lnSpc>
                <a:spcBef>
                  <a:spcPts val="0"/>
                </a:spcBef>
                <a:spcAft>
                  <a:spcPts val="0"/>
                </a:spcAft>
                <a:buClr>
                  <a:schemeClr val="dk1"/>
                </a:buClr>
                <a:buSzPct val="100000"/>
                <a:buFont typeface="Arial" panose="020B0604020202020204" pitchFamily="34" charset="0"/>
                <a:buChar char="•"/>
              </a:pPr>
              <a:r>
                <a:rPr lang="en-US" sz="1050" i="0" u="none" strike="noStrike" cap="none" dirty="0">
                  <a:solidFill>
                    <a:schemeClr val="tx1"/>
                  </a:solidFill>
                  <a:latin typeface="Aptos" panose="020B0004020202020204" pitchFamily="34" charset="0"/>
                  <a:sym typeface="Arial"/>
                </a:rPr>
                <a:t>Develop and strengthen skills that build resilience</a:t>
              </a:r>
            </a:p>
            <a:p>
              <a:pPr marL="285750" marR="0" lvl="0" indent="-285750" rtl="0">
                <a:lnSpc>
                  <a:spcPct val="90000"/>
                </a:lnSpc>
                <a:spcBef>
                  <a:spcPts val="0"/>
                </a:spcBef>
                <a:spcAft>
                  <a:spcPts val="0"/>
                </a:spcAft>
                <a:buClr>
                  <a:schemeClr val="dk1"/>
                </a:buClr>
                <a:buSzPct val="100000"/>
                <a:buFont typeface="Arial" panose="020B0604020202020204" pitchFamily="34" charset="0"/>
                <a:buChar char="•"/>
              </a:pPr>
              <a:r>
                <a:rPr lang="en-US" sz="1050" i="0" u="none" strike="noStrike" cap="none" dirty="0">
                  <a:solidFill>
                    <a:schemeClr val="tx1"/>
                  </a:solidFill>
                  <a:latin typeface="Aptos" panose="020B0004020202020204" pitchFamily="34" charset="0"/>
                  <a:sym typeface="Arial"/>
                </a:rPr>
                <a:t>Enhance access to social supports</a:t>
              </a:r>
            </a:p>
          </p:txBody>
        </p:sp>
        <p:sp>
          <p:nvSpPr>
            <p:cNvPr id="19" name="Rectangle: Rounded Corners 18">
              <a:extLst>
                <a:ext uri="{FF2B5EF4-FFF2-40B4-BE49-F238E27FC236}">
                  <a16:creationId xmlns:a16="http://schemas.microsoft.com/office/drawing/2014/main" id="{12AFF1C5-6732-8FEA-9624-EA54221C2834}"/>
                </a:ext>
                <a:ext uri="{C183D7F6-B498-43B3-948B-1728B52AA6E4}">
                  <adec:decorative xmlns:adec="http://schemas.microsoft.com/office/drawing/2017/decorative" val="1"/>
                </a:ext>
              </a:extLst>
            </p:cNvPr>
            <p:cNvSpPr/>
            <p:nvPr/>
          </p:nvSpPr>
          <p:spPr>
            <a:xfrm>
              <a:off x="1229724" y="2641903"/>
              <a:ext cx="1693104" cy="964734"/>
            </a:xfrm>
            <a:prstGeom prst="roundRect">
              <a:avLst/>
            </a:prstGeom>
            <a:solidFill>
              <a:srgbClr val="32B3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Rounded Corners 19">
              <a:extLst>
                <a:ext uri="{FF2B5EF4-FFF2-40B4-BE49-F238E27FC236}">
                  <a16:creationId xmlns:a16="http://schemas.microsoft.com/office/drawing/2014/main" id="{748EFC12-ADBD-94C4-CACE-3D9DC5FC3C14}"/>
                </a:ext>
                <a:ext uri="{C183D7F6-B498-43B3-948B-1728B52AA6E4}">
                  <adec:decorative xmlns:adec="http://schemas.microsoft.com/office/drawing/2017/decorative" val="1"/>
                </a:ext>
              </a:extLst>
            </p:cNvPr>
            <p:cNvSpPr/>
            <p:nvPr/>
          </p:nvSpPr>
          <p:spPr>
            <a:xfrm>
              <a:off x="3703418" y="2641903"/>
              <a:ext cx="1693104" cy="964734"/>
            </a:xfrm>
            <a:prstGeom prst="roundRect">
              <a:avLst/>
            </a:prstGeom>
            <a:solidFill>
              <a:srgbClr val="65B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Rounded Corners 20">
              <a:extLst>
                <a:ext uri="{FF2B5EF4-FFF2-40B4-BE49-F238E27FC236}">
                  <a16:creationId xmlns:a16="http://schemas.microsoft.com/office/drawing/2014/main" id="{AF8F256E-B2F6-C9A3-E864-2764943B0ADE}"/>
                </a:ext>
                <a:ext uri="{C183D7F6-B498-43B3-948B-1728B52AA6E4}">
                  <adec:decorative xmlns:adec="http://schemas.microsoft.com/office/drawing/2017/decorative" val="1"/>
                </a:ext>
              </a:extLst>
            </p:cNvPr>
            <p:cNvSpPr/>
            <p:nvPr/>
          </p:nvSpPr>
          <p:spPr>
            <a:xfrm>
              <a:off x="6363619" y="2641903"/>
              <a:ext cx="1858633" cy="964734"/>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01EA3EA2-2F1E-8EA5-08DD-2D623AC2EB7B}"/>
                </a:ext>
              </a:extLst>
            </p:cNvPr>
            <p:cNvSpPr txBox="1"/>
            <p:nvPr/>
          </p:nvSpPr>
          <p:spPr>
            <a:xfrm>
              <a:off x="1229724" y="2682977"/>
              <a:ext cx="1693104" cy="830997"/>
            </a:xfrm>
            <a:prstGeom prst="rect">
              <a:avLst/>
            </a:prstGeom>
            <a:noFill/>
          </p:spPr>
          <p:txBody>
            <a:bodyPr wrap="square" rtlCol="0">
              <a:spAutoFit/>
            </a:bodyPr>
            <a:lstStyle/>
            <a:p>
              <a:pPr algn="ctr"/>
              <a:r>
                <a:rPr lang="en-CA" sz="2000" b="1" dirty="0">
                  <a:latin typeface="Aptos" panose="020B0004020202020204" pitchFamily="34" charset="0"/>
                </a:rPr>
                <a:t>Primary</a:t>
              </a:r>
              <a:r>
                <a:rPr lang="en-CA" dirty="0">
                  <a:latin typeface="Aptos" panose="020B0004020202020204" pitchFamily="34" charset="0"/>
                </a:rPr>
                <a:t> </a:t>
              </a:r>
            </a:p>
            <a:p>
              <a:pPr algn="ctr"/>
              <a:r>
                <a:rPr lang="en-CA" dirty="0">
                  <a:latin typeface="Aptos" panose="020B0004020202020204" pitchFamily="34" charset="0"/>
                </a:rPr>
                <a:t>Root causes of social issues</a:t>
              </a:r>
            </a:p>
          </p:txBody>
        </p:sp>
        <p:sp>
          <p:nvSpPr>
            <p:cNvPr id="23" name="TextBox 22">
              <a:extLst>
                <a:ext uri="{FF2B5EF4-FFF2-40B4-BE49-F238E27FC236}">
                  <a16:creationId xmlns:a16="http://schemas.microsoft.com/office/drawing/2014/main" id="{6FA39336-5B95-67AC-3C06-14E196F57A01}"/>
                </a:ext>
              </a:extLst>
            </p:cNvPr>
            <p:cNvSpPr txBox="1"/>
            <p:nvPr/>
          </p:nvSpPr>
          <p:spPr>
            <a:xfrm>
              <a:off x="3692282" y="2698498"/>
              <a:ext cx="1693104" cy="830997"/>
            </a:xfrm>
            <a:prstGeom prst="rect">
              <a:avLst/>
            </a:prstGeom>
            <a:noFill/>
          </p:spPr>
          <p:txBody>
            <a:bodyPr wrap="square" rtlCol="0">
              <a:spAutoFit/>
            </a:bodyPr>
            <a:lstStyle/>
            <a:p>
              <a:pPr algn="ctr"/>
              <a:r>
                <a:rPr lang="en-CA" sz="2000" b="1" dirty="0">
                  <a:latin typeface="Aptos" panose="020B0004020202020204" pitchFamily="34" charset="0"/>
                </a:rPr>
                <a:t>Secondary </a:t>
              </a:r>
              <a:r>
                <a:rPr lang="en-CA" sz="2000" dirty="0">
                  <a:latin typeface="Aptos" panose="020B0004020202020204" pitchFamily="34" charset="0"/>
                </a:rPr>
                <a:t> </a:t>
              </a:r>
            </a:p>
            <a:p>
              <a:pPr algn="ctr"/>
              <a:r>
                <a:rPr lang="en-CA" dirty="0">
                  <a:latin typeface="Aptos" panose="020B0004020202020204" pitchFamily="34" charset="0"/>
                </a:rPr>
                <a:t>Issues at early stage</a:t>
              </a:r>
            </a:p>
          </p:txBody>
        </p:sp>
        <p:sp>
          <p:nvSpPr>
            <p:cNvPr id="24" name="TextBox 23">
              <a:extLst>
                <a:ext uri="{FF2B5EF4-FFF2-40B4-BE49-F238E27FC236}">
                  <a16:creationId xmlns:a16="http://schemas.microsoft.com/office/drawing/2014/main" id="{536D23F0-EA40-73CC-020D-FB6AC6436E48}"/>
                </a:ext>
              </a:extLst>
            </p:cNvPr>
            <p:cNvSpPr txBox="1"/>
            <p:nvPr/>
          </p:nvSpPr>
          <p:spPr>
            <a:xfrm>
              <a:off x="6404720" y="2708771"/>
              <a:ext cx="1776429" cy="830997"/>
            </a:xfrm>
            <a:prstGeom prst="rect">
              <a:avLst/>
            </a:prstGeom>
            <a:noFill/>
          </p:spPr>
          <p:txBody>
            <a:bodyPr wrap="square" rtlCol="0">
              <a:spAutoFit/>
            </a:bodyPr>
            <a:lstStyle/>
            <a:p>
              <a:pPr algn="ctr"/>
              <a:r>
                <a:rPr lang="en-CA" sz="2000" b="1" dirty="0">
                  <a:solidFill>
                    <a:schemeClr val="bg1">
                      <a:lumMod val="75000"/>
                    </a:schemeClr>
                  </a:solidFill>
                  <a:latin typeface="Aptos" panose="020B0004020202020204" pitchFamily="34" charset="0"/>
                </a:rPr>
                <a:t>Tertiary</a:t>
              </a:r>
              <a:r>
                <a:rPr lang="en-CA" b="1" dirty="0">
                  <a:solidFill>
                    <a:schemeClr val="bg1">
                      <a:lumMod val="75000"/>
                    </a:schemeClr>
                  </a:solidFill>
                  <a:latin typeface="Aptos" panose="020B0004020202020204" pitchFamily="34" charset="0"/>
                </a:rPr>
                <a:t> </a:t>
              </a:r>
              <a:r>
                <a:rPr lang="en-CA" dirty="0">
                  <a:solidFill>
                    <a:schemeClr val="bg1">
                      <a:lumMod val="75000"/>
                    </a:schemeClr>
                  </a:solidFill>
                  <a:latin typeface="Aptos" panose="020B0004020202020204" pitchFamily="34" charset="0"/>
                </a:rPr>
                <a:t> </a:t>
              </a:r>
            </a:p>
            <a:p>
              <a:pPr algn="ctr"/>
              <a:r>
                <a:rPr lang="en-CA" dirty="0">
                  <a:solidFill>
                    <a:schemeClr val="bg1">
                      <a:lumMod val="75000"/>
                    </a:schemeClr>
                  </a:solidFill>
                  <a:latin typeface="Aptos" panose="020B0004020202020204" pitchFamily="34" charset="0"/>
                </a:rPr>
                <a:t>Provide immediate needs</a:t>
              </a:r>
            </a:p>
          </p:txBody>
        </p:sp>
        <p:sp>
          <p:nvSpPr>
            <p:cNvPr id="30" name="Google Shape;202;p30">
              <a:extLst>
                <a:ext uri="{FF2B5EF4-FFF2-40B4-BE49-F238E27FC236}">
                  <a16:creationId xmlns:a16="http://schemas.microsoft.com/office/drawing/2014/main" id="{95021695-2332-7243-7B32-B48C2EE614B8}"/>
                </a:ext>
                <a:ext uri="{C183D7F6-B498-43B3-948B-1728B52AA6E4}">
                  <adec:decorative xmlns:adec="http://schemas.microsoft.com/office/drawing/2017/decorative" val="1"/>
                </a:ext>
              </a:extLst>
            </p:cNvPr>
            <p:cNvSpPr/>
            <p:nvPr/>
          </p:nvSpPr>
          <p:spPr>
            <a:xfrm rot="16200000">
              <a:off x="4331086" y="-2501356"/>
              <a:ext cx="385859" cy="8628581"/>
            </a:xfrm>
            <a:prstGeom prst="leftBrace">
              <a:avLst>
                <a:gd name="adj1" fmla="val 91973"/>
                <a:gd name="adj2" fmla="val 35828"/>
              </a:avLst>
            </a:prstGeom>
            <a:noFill/>
            <a:ln w="38100" cap="flat" cmpd="sng">
              <a:solidFill>
                <a:schemeClr val="bg1">
                  <a:lumMod val="6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dk1"/>
                </a:solidFill>
                <a:latin typeface="Calibri"/>
                <a:ea typeface="Calibri"/>
                <a:cs typeface="Calibri"/>
                <a:sym typeface="Calibri"/>
              </a:endParaRPr>
            </a:p>
          </p:txBody>
        </p:sp>
        <p:sp>
          <p:nvSpPr>
            <p:cNvPr id="33" name="TextBox 32">
              <a:extLst>
                <a:ext uri="{FF2B5EF4-FFF2-40B4-BE49-F238E27FC236}">
                  <a16:creationId xmlns:a16="http://schemas.microsoft.com/office/drawing/2014/main" id="{FAC09F6D-DE71-AF6F-FA02-8711A089B858}"/>
                </a:ext>
              </a:extLst>
            </p:cNvPr>
            <p:cNvSpPr txBox="1"/>
            <p:nvPr/>
          </p:nvSpPr>
          <p:spPr>
            <a:xfrm>
              <a:off x="2334900" y="2318802"/>
              <a:ext cx="1945310" cy="307777"/>
            </a:xfrm>
            <a:prstGeom prst="rect">
              <a:avLst/>
            </a:prstGeom>
            <a:noFill/>
          </p:spPr>
          <p:txBody>
            <a:bodyPr wrap="square" rtlCol="0">
              <a:spAutoFit/>
            </a:bodyPr>
            <a:lstStyle/>
            <a:p>
              <a:pPr algn="ctr"/>
              <a:r>
                <a:rPr lang="en-CA" b="1" dirty="0">
                  <a:latin typeface="Aptos" panose="020B0004020202020204" pitchFamily="34" charset="0"/>
                </a:rPr>
                <a:t>Within FCSS scope </a:t>
              </a:r>
            </a:p>
          </p:txBody>
        </p:sp>
        <p:pic>
          <p:nvPicPr>
            <p:cNvPr id="34" name="Graphic 33" descr="Checkmark with solid fill">
              <a:extLst>
                <a:ext uri="{FF2B5EF4-FFF2-40B4-BE49-F238E27FC236}">
                  <a16:creationId xmlns:a16="http://schemas.microsoft.com/office/drawing/2014/main" id="{DD0AFB74-0B29-A179-459A-C824AB1B31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21087" y="2339919"/>
              <a:ext cx="291410" cy="291410"/>
            </a:xfrm>
            <a:prstGeom prst="rect">
              <a:avLst/>
            </a:prstGeom>
          </p:spPr>
        </p:pic>
        <p:cxnSp>
          <p:nvCxnSpPr>
            <p:cNvPr id="35" name="Straight Arrow Connector 34">
              <a:extLst>
                <a:ext uri="{FF2B5EF4-FFF2-40B4-BE49-F238E27FC236}">
                  <a16:creationId xmlns:a16="http://schemas.microsoft.com/office/drawing/2014/main" id="{AD25B43D-0070-21A0-7DEE-E3A0BCD7113E}"/>
                </a:ext>
                <a:ext uri="{C183D7F6-B498-43B3-948B-1728B52AA6E4}">
                  <adec:decorative xmlns:adec="http://schemas.microsoft.com/office/drawing/2017/decorative" val="1"/>
                </a:ext>
              </a:extLst>
            </p:cNvPr>
            <p:cNvCxnSpPr>
              <a:cxnSpLocks/>
            </p:cNvCxnSpPr>
            <p:nvPr/>
          </p:nvCxnSpPr>
          <p:spPr>
            <a:xfrm>
              <a:off x="7299639" y="2404640"/>
              <a:ext cx="0" cy="2504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474C7FC-23A2-B40A-D9B3-8E3A168A18F6}"/>
                </a:ext>
              </a:extLst>
            </p:cNvPr>
            <p:cNvSpPr txBox="1"/>
            <p:nvPr/>
          </p:nvSpPr>
          <p:spPr>
            <a:xfrm>
              <a:off x="5713357" y="2045818"/>
              <a:ext cx="3138344" cy="307777"/>
            </a:xfrm>
            <a:prstGeom prst="rect">
              <a:avLst/>
            </a:prstGeom>
            <a:noFill/>
          </p:spPr>
          <p:txBody>
            <a:bodyPr wrap="square" rtlCol="0">
              <a:spAutoFit/>
            </a:bodyPr>
            <a:lstStyle/>
            <a:p>
              <a:pPr algn="ctr"/>
              <a:r>
                <a:rPr lang="en-CA" b="1" dirty="0">
                  <a:latin typeface="Aptos" panose="020B0004020202020204" pitchFamily="34" charset="0"/>
                </a:rPr>
                <a:t>Outside FCSS scope</a:t>
              </a:r>
            </a:p>
          </p:txBody>
        </p:sp>
        <p:pic>
          <p:nvPicPr>
            <p:cNvPr id="40" name="Graphic 39" descr="Warning with solid fill">
              <a:extLst>
                <a:ext uri="{FF2B5EF4-FFF2-40B4-BE49-F238E27FC236}">
                  <a16:creationId xmlns:a16="http://schemas.microsoft.com/office/drawing/2014/main" id="{12A6E036-3AC0-20AC-BC77-0F9B8F700C5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222252" y="2048583"/>
              <a:ext cx="307778" cy="307778"/>
            </a:xfrm>
            <a:prstGeom prst="rect">
              <a:avLst/>
            </a:prstGeom>
          </p:spPr>
        </p:pic>
        <p:sp>
          <p:nvSpPr>
            <p:cNvPr id="32" name="Google Shape;202;p30">
              <a:extLst>
                <a:ext uri="{FF2B5EF4-FFF2-40B4-BE49-F238E27FC236}">
                  <a16:creationId xmlns:a16="http://schemas.microsoft.com/office/drawing/2014/main" id="{947B28A2-3C5A-3059-4F6D-364DF1B635A7}"/>
                </a:ext>
                <a:ext uri="{C183D7F6-B498-43B3-948B-1728B52AA6E4}">
                  <adec:decorative xmlns:adec="http://schemas.microsoft.com/office/drawing/2017/decorative" val="1"/>
                </a:ext>
              </a:extLst>
            </p:cNvPr>
            <p:cNvSpPr/>
            <p:nvPr/>
          </p:nvSpPr>
          <p:spPr>
            <a:xfrm rot="5400000">
              <a:off x="2989362" y="254844"/>
              <a:ext cx="618458" cy="4155664"/>
            </a:xfrm>
            <a:prstGeom prst="leftBrace">
              <a:avLst>
                <a:gd name="adj1" fmla="val 86175"/>
                <a:gd name="adj2" fmla="val 49929"/>
              </a:avLst>
            </a:prstGeom>
            <a:noFill/>
            <a:ln w="38100" cap="flat" cmpd="sng">
              <a:solidFill>
                <a:schemeClr val="bg1">
                  <a:lumMod val="6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dk1"/>
                </a:solidFill>
                <a:latin typeface="Calibri"/>
                <a:ea typeface="Calibri"/>
                <a:cs typeface="Calibri"/>
                <a:sym typeface="Calibri"/>
              </a:endParaRPr>
            </a:p>
          </p:txBody>
        </p:sp>
        <p:pic>
          <p:nvPicPr>
            <p:cNvPr id="37" name="Graphic 36" descr="Checkmark with solid fill">
              <a:extLst>
                <a:ext uri="{FF2B5EF4-FFF2-40B4-BE49-F238E27FC236}">
                  <a16:creationId xmlns:a16="http://schemas.microsoft.com/office/drawing/2014/main" id="{F59E1897-8B4F-506D-C3F8-11B07C74DB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1806" y="2358022"/>
              <a:ext cx="291410" cy="291410"/>
            </a:xfrm>
            <a:prstGeom prst="rect">
              <a:avLst/>
            </a:prstGeom>
          </p:spPr>
        </p:pic>
      </p:grpSp>
    </p:spTree>
    <p:extLst>
      <p:ext uri="{BB962C8B-B14F-4D97-AF65-F5344CB8AC3E}">
        <p14:creationId xmlns:p14="http://schemas.microsoft.com/office/powerpoint/2010/main" val="3477466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49382" y="319905"/>
            <a:ext cx="9223113"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Updated Reporting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What you will track and report</a:t>
            </a:r>
            <a:endParaRPr kumimoji="0" lang="en-CA" sz="28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endParaRPr>
          </a:p>
        </p:txBody>
      </p:sp>
      <p:sp>
        <p:nvSpPr>
          <p:cNvPr id="8" name="Rectangle 7">
            <a:extLst>
              <a:ext uri="{FF2B5EF4-FFF2-40B4-BE49-F238E27FC236}">
                <a16:creationId xmlns:a16="http://schemas.microsoft.com/office/drawing/2014/main" id="{FF20D6FA-B60A-E6C8-C841-FF6FF76A31A4}"/>
              </a:ext>
              <a:ext uri="{C183D7F6-B498-43B3-948B-1728B52AA6E4}">
                <adec:decorative xmlns:adec="http://schemas.microsoft.com/office/drawing/2017/decorative" val="0"/>
              </a:ext>
            </a:extLst>
          </p:cNvPr>
          <p:cNvSpPr/>
          <p:nvPr/>
        </p:nvSpPr>
        <p:spPr>
          <a:xfrm>
            <a:off x="237321" y="1453432"/>
            <a:ext cx="3995466" cy="3278558"/>
          </a:xfrm>
          <a:prstGeom prst="rect">
            <a:avLst/>
          </a:prstGeom>
          <a:solidFill>
            <a:srgbClr val="D8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1" i="0" u="none" strike="noStrike" kern="0" cap="none" spc="0" normalizeH="0" baseline="0" noProof="0" dirty="0">
                <a:ln>
                  <a:noFill/>
                </a:ln>
                <a:solidFill>
                  <a:srgbClr val="36B0C9"/>
                </a:solidFill>
                <a:effectLst/>
                <a:uLnTx/>
                <a:uFillTx/>
                <a:latin typeface="Aptos" panose="020B0004020202020204" pitchFamily="34" charset="0"/>
                <a:cs typeface="Arial"/>
                <a:sym typeface="Arial"/>
              </a:rPr>
              <a:t>Key Performance Measures (KPMs)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are the measurable indicators that demonstrate progress towards intended objectives and outcomes outlined in the FCSS Accountability Framework. </a:t>
            </a:r>
          </a:p>
        </p:txBody>
      </p:sp>
      <p:sp>
        <p:nvSpPr>
          <p:cNvPr id="6" name="TextBox 5">
            <a:extLst>
              <a:ext uri="{FF2B5EF4-FFF2-40B4-BE49-F238E27FC236}">
                <a16:creationId xmlns:a16="http://schemas.microsoft.com/office/drawing/2014/main" id="{70C5D3B5-56F2-3432-94CA-1F4E5CCC9094}"/>
              </a:ext>
            </a:extLst>
          </p:cNvPr>
          <p:cNvSpPr txBox="1"/>
          <p:nvPr/>
        </p:nvSpPr>
        <p:spPr>
          <a:xfrm>
            <a:off x="4430779" y="1421013"/>
            <a:ext cx="4475899" cy="3062377"/>
          </a:xfrm>
          <a:prstGeom prst="rect">
            <a:avLst/>
          </a:prstGeom>
          <a:noFill/>
        </p:spPr>
        <p:txBody>
          <a:bodyPr wrap="square" rtlCol="0">
            <a:spAutoFit/>
          </a:bodyPr>
          <a:lstStyle/>
          <a:p>
            <a:r>
              <a:rPr lang="en-CA" sz="2000" dirty="0">
                <a:latin typeface="Aptos" panose="020B0004020202020204" pitchFamily="34" charset="0"/>
              </a:rPr>
              <a:t>FCSS programs will report on </a:t>
            </a:r>
            <a:r>
              <a:rPr lang="en-CA" sz="2000" b="1" dirty="0">
                <a:solidFill>
                  <a:srgbClr val="36B0C9"/>
                </a:solidFill>
                <a:latin typeface="Aptos" panose="020B0004020202020204" pitchFamily="34" charset="0"/>
              </a:rPr>
              <a:t>11 KPMs</a:t>
            </a:r>
            <a:r>
              <a:rPr lang="en-CA" sz="2000" dirty="0">
                <a:latin typeface="Aptos" panose="020B0004020202020204" pitchFamily="34" charset="0"/>
              </a:rPr>
              <a:t>: </a:t>
            </a:r>
          </a:p>
          <a:p>
            <a:endParaRPr lang="en-CA" sz="100" dirty="0">
              <a:latin typeface="Aptos" panose="020B0004020202020204" pitchFamily="34" charset="0"/>
            </a:endParaRPr>
          </a:p>
          <a:p>
            <a:pPr lvl="2"/>
            <a:endParaRPr lang="en-CA" sz="1000" dirty="0">
              <a:latin typeface="Aptos" panose="020B0004020202020204" pitchFamily="34" charset="0"/>
            </a:endParaRPr>
          </a:p>
          <a:p>
            <a:pPr lvl="2"/>
            <a:r>
              <a:rPr lang="en-CA" sz="1600" dirty="0">
                <a:latin typeface="Aptos" panose="020B0004020202020204" pitchFamily="34" charset="0"/>
              </a:rPr>
              <a:t>	Three (3) output-based 	measurements</a:t>
            </a:r>
          </a:p>
          <a:p>
            <a:pPr lvl="2"/>
            <a:r>
              <a:rPr lang="en-CA" sz="1600" dirty="0">
                <a:latin typeface="Aptos" panose="020B0004020202020204" pitchFamily="34" charset="0"/>
              </a:rPr>
              <a:t>	</a:t>
            </a:r>
          </a:p>
          <a:p>
            <a:pPr lvl="2"/>
            <a:r>
              <a:rPr lang="en-CA" sz="1600" dirty="0">
                <a:latin typeface="Aptos" panose="020B0004020202020204" pitchFamily="34" charset="0"/>
              </a:rPr>
              <a:t>	Five (5) count-based 	measurements  </a:t>
            </a:r>
          </a:p>
          <a:p>
            <a:pPr marL="342900" lvl="2" indent="-342900">
              <a:buFont typeface="Arial" panose="020B0604020202020204" pitchFamily="34" charset="0"/>
              <a:buChar char="•"/>
            </a:pPr>
            <a:endParaRPr lang="en-CA" sz="1600" dirty="0">
              <a:latin typeface="Aptos" panose="020B0004020202020204" pitchFamily="34" charset="0"/>
            </a:endParaRPr>
          </a:p>
          <a:p>
            <a:pPr lvl="2"/>
            <a:r>
              <a:rPr lang="en-CA" sz="1600" dirty="0">
                <a:latin typeface="Aptos" panose="020B0004020202020204" pitchFamily="34" charset="0"/>
              </a:rPr>
              <a:t>	Three (3) survey-based 	measurements </a:t>
            </a:r>
          </a:p>
          <a:p>
            <a:pPr lvl="2"/>
            <a:endParaRPr lang="en-CA" sz="1800" dirty="0"/>
          </a:p>
          <a:p>
            <a:r>
              <a:rPr lang="en-CA" sz="1600" dirty="0"/>
              <a:t>The province will report the remaining </a:t>
            </a:r>
            <a:r>
              <a:rPr lang="en-CA" sz="1600" b="1" dirty="0">
                <a:solidFill>
                  <a:srgbClr val="36B0C9"/>
                </a:solidFill>
              </a:rPr>
              <a:t>2 KPMs. </a:t>
            </a:r>
          </a:p>
        </p:txBody>
      </p:sp>
      <p:sp>
        <p:nvSpPr>
          <p:cNvPr id="10" name="TextBox 9">
            <a:extLst>
              <a:ext uri="{FF2B5EF4-FFF2-40B4-BE49-F238E27FC236}">
                <a16:creationId xmlns:a16="http://schemas.microsoft.com/office/drawing/2014/main" id="{A0EE3084-E0E7-241F-8D25-0A4C59957781}"/>
              </a:ext>
            </a:extLst>
          </p:cNvPr>
          <p:cNvSpPr txBox="1"/>
          <p:nvPr/>
        </p:nvSpPr>
        <p:spPr>
          <a:xfrm>
            <a:off x="7779091" y="128906"/>
            <a:ext cx="1507784" cy="553998"/>
          </a:xfrm>
          <a:prstGeom prst="rect">
            <a:avLst/>
          </a:prstGeom>
          <a:noFill/>
        </p:spPr>
        <p:txBody>
          <a:bodyPr wrap="square" rtlCol="0">
            <a:spAutoFit/>
          </a:bodyPr>
          <a:lstStyle/>
          <a:p>
            <a:r>
              <a:rPr lang="en-CA" sz="1050" b="1" dirty="0">
                <a:latin typeface="Aptos" panose="020B0004020202020204" pitchFamily="34" charset="0"/>
              </a:rPr>
              <a:t>More Information</a:t>
            </a:r>
            <a:r>
              <a:rPr lang="en-CA" sz="1050" b="1" dirty="0">
                <a:solidFill>
                  <a:schemeClr val="tx1"/>
                </a:solidFill>
                <a:latin typeface="Aptos" panose="020B0004020202020204" pitchFamily="34" charset="0"/>
              </a:rPr>
              <a:t> </a:t>
            </a:r>
          </a:p>
          <a:p>
            <a:r>
              <a:rPr lang="en-CA" sz="1050" dirty="0">
                <a:latin typeface="Aptos" panose="020B0004020202020204" pitchFamily="34" charset="0"/>
              </a:rPr>
              <a:t>Training Package </a:t>
            </a:r>
          </a:p>
          <a:p>
            <a:r>
              <a:rPr lang="en-CA" sz="900" dirty="0">
                <a:latin typeface="Aptos" panose="020B0004020202020204" pitchFamily="34" charset="0"/>
              </a:rPr>
              <a:t>Pages 25 – 26 </a:t>
            </a:r>
          </a:p>
        </p:txBody>
      </p:sp>
      <p:grpSp>
        <p:nvGrpSpPr>
          <p:cNvPr id="2" name="Group 1">
            <a:extLst>
              <a:ext uri="{FF2B5EF4-FFF2-40B4-BE49-F238E27FC236}">
                <a16:creationId xmlns:a16="http://schemas.microsoft.com/office/drawing/2014/main" id="{899B55D8-D997-7DD3-2637-0B1BF09361C1}"/>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3" name="Oval 2">
              <a:extLst>
                <a:ext uri="{FF2B5EF4-FFF2-40B4-BE49-F238E27FC236}">
                  <a16:creationId xmlns:a16="http://schemas.microsoft.com/office/drawing/2014/main" id="{C41969A8-7FA8-15D7-3DA3-D7ABF8FAA1E8}"/>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Graphic 6" descr="Folder Search with solid fill">
              <a:extLst>
                <a:ext uri="{FF2B5EF4-FFF2-40B4-BE49-F238E27FC236}">
                  <a16:creationId xmlns:a16="http://schemas.microsoft.com/office/drawing/2014/main" id="{646D706B-B709-5EC4-9FB8-7B4DE85848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grpSp>
        <p:nvGrpSpPr>
          <p:cNvPr id="13" name="Group 12">
            <a:extLst>
              <a:ext uri="{FF2B5EF4-FFF2-40B4-BE49-F238E27FC236}">
                <a16:creationId xmlns:a16="http://schemas.microsoft.com/office/drawing/2014/main" id="{BA14B618-E8EF-A1B7-3559-B16BB54F7FE0}"/>
              </a:ext>
              <a:ext uri="{C183D7F6-B498-43B3-948B-1728B52AA6E4}">
                <adec:decorative xmlns:adec="http://schemas.microsoft.com/office/drawing/2017/decorative" val="1"/>
              </a:ext>
            </a:extLst>
          </p:cNvPr>
          <p:cNvGrpSpPr/>
          <p:nvPr/>
        </p:nvGrpSpPr>
        <p:grpSpPr>
          <a:xfrm>
            <a:off x="4860939" y="2729151"/>
            <a:ext cx="415377" cy="415377"/>
            <a:chOff x="4860939" y="2729151"/>
            <a:chExt cx="415377" cy="415377"/>
          </a:xfrm>
        </p:grpSpPr>
        <p:sp>
          <p:nvSpPr>
            <p:cNvPr id="21" name="Oval 20">
              <a:extLst>
                <a:ext uri="{FF2B5EF4-FFF2-40B4-BE49-F238E27FC236}">
                  <a16:creationId xmlns:a16="http://schemas.microsoft.com/office/drawing/2014/main" id="{2B962783-0850-87A5-CC44-604E23D3576A}"/>
                </a:ext>
                <a:ext uri="{C183D7F6-B498-43B3-948B-1728B52AA6E4}">
                  <adec:decorative xmlns:adec="http://schemas.microsoft.com/office/drawing/2017/decorative" val="1"/>
                </a:ext>
              </a:extLst>
            </p:cNvPr>
            <p:cNvSpPr/>
            <p:nvPr/>
          </p:nvSpPr>
          <p:spPr>
            <a:xfrm>
              <a:off x="4860939" y="2729151"/>
              <a:ext cx="415377" cy="415377"/>
            </a:xfrm>
            <a:prstGeom prst="ellipse">
              <a:avLst/>
            </a:prstGeom>
            <a:solidFill>
              <a:srgbClr val="36B0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Graphic 13">
              <a:extLst>
                <a:ext uri="{FF2B5EF4-FFF2-40B4-BE49-F238E27FC236}">
                  <a16:creationId xmlns:a16="http://schemas.microsoft.com/office/drawing/2014/main" id="{FC44C7DB-E33F-5088-0CF5-CC99941B6F2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35503" y="2793964"/>
              <a:ext cx="285750" cy="285750"/>
            </a:xfrm>
            <a:prstGeom prst="rect">
              <a:avLst/>
            </a:prstGeom>
          </p:spPr>
        </p:pic>
      </p:grpSp>
      <p:grpSp>
        <p:nvGrpSpPr>
          <p:cNvPr id="15" name="Group 14">
            <a:extLst>
              <a:ext uri="{FF2B5EF4-FFF2-40B4-BE49-F238E27FC236}">
                <a16:creationId xmlns:a16="http://schemas.microsoft.com/office/drawing/2014/main" id="{E49BB2C0-9264-3968-2462-CA1A65DD425B}"/>
              </a:ext>
              <a:ext uri="{C183D7F6-B498-43B3-948B-1728B52AA6E4}">
                <adec:decorative xmlns:adec="http://schemas.microsoft.com/office/drawing/2017/decorative" val="1"/>
              </a:ext>
            </a:extLst>
          </p:cNvPr>
          <p:cNvGrpSpPr/>
          <p:nvPr/>
        </p:nvGrpSpPr>
        <p:grpSpPr>
          <a:xfrm>
            <a:off x="4851085" y="3410148"/>
            <a:ext cx="415377" cy="415377"/>
            <a:chOff x="4851085" y="3410148"/>
            <a:chExt cx="415377" cy="415377"/>
          </a:xfrm>
        </p:grpSpPr>
        <p:sp>
          <p:nvSpPr>
            <p:cNvPr id="22" name="Oval 21">
              <a:extLst>
                <a:ext uri="{FF2B5EF4-FFF2-40B4-BE49-F238E27FC236}">
                  <a16:creationId xmlns:a16="http://schemas.microsoft.com/office/drawing/2014/main" id="{EB7985A4-ABFA-1C61-D715-2A9465C768DD}"/>
                </a:ext>
                <a:ext uri="{C183D7F6-B498-43B3-948B-1728B52AA6E4}">
                  <adec:decorative xmlns:adec="http://schemas.microsoft.com/office/drawing/2017/decorative" val="1"/>
                </a:ext>
              </a:extLst>
            </p:cNvPr>
            <p:cNvSpPr/>
            <p:nvPr/>
          </p:nvSpPr>
          <p:spPr>
            <a:xfrm>
              <a:off x="4851085" y="3410148"/>
              <a:ext cx="415377" cy="415377"/>
            </a:xfrm>
            <a:prstGeom prst="ellipse">
              <a:avLst/>
            </a:prstGeom>
            <a:solidFill>
              <a:srgbClr val="36B0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Graphic 15" descr="Clipboard with solid fill">
              <a:extLst>
                <a:ext uri="{FF2B5EF4-FFF2-40B4-BE49-F238E27FC236}">
                  <a16:creationId xmlns:a16="http://schemas.microsoft.com/office/drawing/2014/main" id="{73ABEC3A-A24E-2464-E10C-1BF9EEAAE8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96294" y="3448213"/>
              <a:ext cx="324957" cy="324957"/>
            </a:xfrm>
            <a:prstGeom prst="rect">
              <a:avLst/>
            </a:prstGeom>
          </p:spPr>
        </p:pic>
      </p:grpSp>
      <p:grpSp>
        <p:nvGrpSpPr>
          <p:cNvPr id="17" name="Group 16">
            <a:extLst>
              <a:ext uri="{FF2B5EF4-FFF2-40B4-BE49-F238E27FC236}">
                <a16:creationId xmlns:a16="http://schemas.microsoft.com/office/drawing/2014/main" id="{C8495FA1-1664-70B0-70BF-3B86F66070F5}"/>
              </a:ext>
              <a:ext uri="{C183D7F6-B498-43B3-948B-1728B52AA6E4}">
                <adec:decorative xmlns:adec="http://schemas.microsoft.com/office/drawing/2017/decorative" val="1"/>
              </a:ext>
            </a:extLst>
          </p:cNvPr>
          <p:cNvGrpSpPr/>
          <p:nvPr/>
        </p:nvGrpSpPr>
        <p:grpSpPr>
          <a:xfrm>
            <a:off x="4860939" y="1983061"/>
            <a:ext cx="415377" cy="415377"/>
            <a:chOff x="4860939" y="1983061"/>
            <a:chExt cx="415377" cy="415377"/>
          </a:xfrm>
        </p:grpSpPr>
        <p:sp>
          <p:nvSpPr>
            <p:cNvPr id="27" name="Oval 26">
              <a:extLst>
                <a:ext uri="{FF2B5EF4-FFF2-40B4-BE49-F238E27FC236}">
                  <a16:creationId xmlns:a16="http://schemas.microsoft.com/office/drawing/2014/main" id="{F3630D03-F66D-8573-C97D-E8D2197373CF}"/>
                </a:ext>
                <a:ext uri="{C183D7F6-B498-43B3-948B-1728B52AA6E4}">
                  <adec:decorative xmlns:adec="http://schemas.microsoft.com/office/drawing/2017/decorative" val="1"/>
                </a:ext>
              </a:extLst>
            </p:cNvPr>
            <p:cNvSpPr/>
            <p:nvPr/>
          </p:nvSpPr>
          <p:spPr>
            <a:xfrm>
              <a:off x="4860939" y="1983061"/>
              <a:ext cx="415377" cy="415377"/>
            </a:xfrm>
            <a:prstGeom prst="ellipse">
              <a:avLst/>
            </a:prstGeom>
            <a:solidFill>
              <a:srgbClr val="36B0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8" name="Graphic 17" descr="Single gear with solid fill">
              <a:extLst>
                <a:ext uri="{FF2B5EF4-FFF2-40B4-BE49-F238E27FC236}">
                  <a16:creationId xmlns:a16="http://schemas.microsoft.com/office/drawing/2014/main" id="{14675CBF-7803-0D13-888D-ACE21DA63B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70138" y="1995209"/>
              <a:ext cx="391079" cy="391079"/>
            </a:xfrm>
            <a:prstGeom prst="rect">
              <a:avLst/>
            </a:prstGeom>
          </p:spPr>
        </p:pic>
      </p:grpSp>
      <p:grpSp>
        <p:nvGrpSpPr>
          <p:cNvPr id="31" name="Group 30">
            <a:extLst>
              <a:ext uri="{FF2B5EF4-FFF2-40B4-BE49-F238E27FC236}">
                <a16:creationId xmlns:a16="http://schemas.microsoft.com/office/drawing/2014/main" id="{F045163A-91B2-FD89-0FC1-CD4BA0458710}"/>
              </a:ext>
              <a:ext uri="{C183D7F6-B498-43B3-948B-1728B52AA6E4}">
                <adec:decorative xmlns:adec="http://schemas.microsoft.com/office/drawing/2017/decorative" val="1"/>
              </a:ext>
            </a:extLst>
          </p:cNvPr>
          <p:cNvGrpSpPr/>
          <p:nvPr/>
        </p:nvGrpSpPr>
        <p:grpSpPr>
          <a:xfrm>
            <a:off x="2883080" y="3539568"/>
            <a:ext cx="1350967" cy="1192422"/>
            <a:chOff x="2811621" y="3757681"/>
            <a:chExt cx="1350967" cy="1192422"/>
          </a:xfrm>
        </p:grpSpPr>
        <p:pic>
          <p:nvPicPr>
            <p:cNvPr id="25" name="Graphic 24" descr="Clipboard Checked outline">
              <a:extLst>
                <a:ext uri="{FF2B5EF4-FFF2-40B4-BE49-F238E27FC236}">
                  <a16:creationId xmlns:a16="http://schemas.microsoft.com/office/drawing/2014/main" id="{08E60BD7-2D8C-1B43-B7CB-67213A1DB10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65180" y="3757681"/>
              <a:ext cx="1097408" cy="1097408"/>
            </a:xfrm>
            <a:prstGeom prst="rect">
              <a:avLst/>
            </a:prstGeom>
          </p:spPr>
        </p:pic>
        <p:pic>
          <p:nvPicPr>
            <p:cNvPr id="29" name="Graphic 28" descr="Gears outline">
              <a:extLst>
                <a:ext uri="{FF2B5EF4-FFF2-40B4-BE49-F238E27FC236}">
                  <a16:creationId xmlns:a16="http://schemas.microsoft.com/office/drawing/2014/main" id="{6454E46A-4447-3BD0-66E2-214AADE90A9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9655083">
              <a:off x="2811621" y="4371541"/>
              <a:ext cx="578562" cy="578562"/>
            </a:xfrm>
            <a:prstGeom prst="rect">
              <a:avLst/>
            </a:prstGeom>
          </p:spPr>
        </p:pic>
      </p:grpSp>
    </p:spTree>
    <p:extLst>
      <p:ext uri="{BB962C8B-B14F-4D97-AF65-F5344CB8AC3E}">
        <p14:creationId xmlns:p14="http://schemas.microsoft.com/office/powerpoint/2010/main" val="1865953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4D9A1B-333E-9067-9AC3-4F24BE384BEE}"/>
              </a:ext>
              <a:ext uri="{C183D7F6-B498-43B3-948B-1728B52AA6E4}">
                <adec:decorative xmlns:adec="http://schemas.microsoft.com/office/drawing/2017/decorative" val="1"/>
              </a:ext>
            </a:extLst>
          </p:cNvPr>
          <p:cNvSpPr/>
          <p:nvPr/>
        </p:nvSpPr>
        <p:spPr>
          <a:xfrm>
            <a:off x="7258493" y="0"/>
            <a:ext cx="1885507" cy="751367"/>
          </a:xfrm>
          <a:prstGeom prst="rect">
            <a:avLst/>
          </a:prstGeom>
          <a:solidFill>
            <a:srgbClr val="58B2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885F129D-D771-2FC0-E497-356FC069A6F6}"/>
              </a:ext>
            </a:extLst>
          </p:cNvPr>
          <p:cNvSpPr>
            <a:spLocks noGrp="1"/>
          </p:cNvSpPr>
          <p:nvPr>
            <p:ph type="ctrTitle"/>
          </p:nvPr>
        </p:nvSpPr>
        <p:spPr>
          <a:xfrm>
            <a:off x="274309" y="1405794"/>
            <a:ext cx="3013610" cy="1914169"/>
          </a:xfrm>
        </p:spPr>
        <p:txBody>
          <a:bodyPr/>
          <a:lstStyle/>
          <a:p>
            <a:r>
              <a:rPr lang="en-CA" sz="3600" b="1" dirty="0">
                <a:latin typeface="Aptos" panose="020B0004020202020204" pitchFamily="34" charset="0"/>
              </a:rPr>
              <a:t>Hello! Welcome to Training. </a:t>
            </a:r>
            <a:endParaRPr lang="en-CA" sz="4000" b="1" dirty="0">
              <a:latin typeface="Aptos" panose="020B0004020202020204" pitchFamily="34" charset="0"/>
            </a:endParaRPr>
          </a:p>
        </p:txBody>
      </p:sp>
      <p:sp>
        <p:nvSpPr>
          <p:cNvPr id="14" name="TextBox 13">
            <a:extLst>
              <a:ext uri="{FF2B5EF4-FFF2-40B4-BE49-F238E27FC236}">
                <a16:creationId xmlns:a16="http://schemas.microsoft.com/office/drawing/2014/main" id="{A2161089-BFDD-399B-375D-ED80C1F8ED5B}"/>
              </a:ext>
            </a:extLst>
          </p:cNvPr>
          <p:cNvSpPr txBox="1"/>
          <p:nvPr/>
        </p:nvSpPr>
        <p:spPr>
          <a:xfrm>
            <a:off x="4232086" y="1284914"/>
            <a:ext cx="4525895" cy="3170099"/>
          </a:xfrm>
          <a:prstGeom prst="rect">
            <a:avLst/>
          </a:prstGeom>
          <a:noFill/>
        </p:spPr>
        <p:txBody>
          <a:bodyPr wrap="square" rtlCol="0">
            <a:spAutoFit/>
          </a:bodyPr>
          <a:lstStyle/>
          <a:p>
            <a:r>
              <a:rPr lang="en-US" sz="2000" dirty="0">
                <a:latin typeface="Aptos" panose="020B0004020202020204" pitchFamily="34" charset="0"/>
              </a:rPr>
              <a:t>This </a:t>
            </a:r>
            <a:r>
              <a:rPr lang="en-US" sz="2000" dirty="0">
                <a:solidFill>
                  <a:schemeClr val="tx1"/>
                </a:solidFill>
                <a:latin typeface="Aptos" panose="020B0004020202020204" pitchFamily="34" charset="0"/>
              </a:rPr>
              <a:t>training will have 10 modules and will take approximately </a:t>
            </a:r>
            <a:r>
              <a:rPr lang="en-US" sz="2000" b="1" dirty="0">
                <a:solidFill>
                  <a:srgbClr val="65B2E8"/>
                </a:solidFill>
                <a:latin typeface="Aptos" panose="020B0004020202020204" pitchFamily="34" charset="0"/>
              </a:rPr>
              <a:t>4 hours to review. </a:t>
            </a:r>
          </a:p>
          <a:p>
            <a:endParaRPr lang="en-US" sz="2000" b="1" dirty="0">
              <a:solidFill>
                <a:srgbClr val="65B2E8"/>
              </a:solidFill>
              <a:latin typeface="Aptos" panose="020B0004020202020204" pitchFamily="34" charset="0"/>
            </a:endParaRPr>
          </a:p>
          <a:p>
            <a:r>
              <a:rPr lang="en-US" sz="2000" b="1" dirty="0">
                <a:solidFill>
                  <a:srgbClr val="FEBF34"/>
                </a:solidFill>
                <a:latin typeface="Aptos" panose="020B0004020202020204" pitchFamily="34" charset="0"/>
              </a:rPr>
              <a:t>Materials and handouts </a:t>
            </a:r>
            <a:r>
              <a:rPr lang="en-US" sz="2000" dirty="0">
                <a:latin typeface="Aptos" panose="020B0004020202020204" pitchFamily="34" charset="0"/>
              </a:rPr>
              <a:t>will be referenced throughout training. </a:t>
            </a:r>
            <a:endParaRPr lang="en-CA" sz="2000" dirty="0">
              <a:latin typeface="Aptos" panose="020B0004020202020204" pitchFamily="34" charset="0"/>
            </a:endParaRPr>
          </a:p>
          <a:p>
            <a:endParaRPr lang="en-CA" sz="2000" dirty="0">
              <a:latin typeface="Aptos" panose="020B0004020202020204" pitchFamily="34" charset="0"/>
            </a:endParaRPr>
          </a:p>
          <a:p>
            <a:r>
              <a:rPr lang="en-US" sz="2000" dirty="0">
                <a:latin typeface="Aptos" panose="020B0004020202020204" pitchFamily="34" charset="0"/>
              </a:rPr>
              <a:t>There are </a:t>
            </a:r>
            <a:r>
              <a:rPr lang="en-US" sz="2000" b="1" dirty="0">
                <a:solidFill>
                  <a:srgbClr val="FF988A"/>
                </a:solidFill>
                <a:latin typeface="Aptos" panose="020B0004020202020204" pitchFamily="34" charset="0"/>
              </a:rPr>
              <a:t>activities</a:t>
            </a:r>
            <a:r>
              <a:rPr lang="en-US" sz="2000" dirty="0">
                <a:latin typeface="Aptos" panose="020B0004020202020204" pitchFamily="34" charset="0"/>
              </a:rPr>
              <a:t> sprinkled throughout the training to help reinforce knowledge. </a:t>
            </a:r>
            <a:endParaRPr lang="en-CA" sz="2000" dirty="0">
              <a:latin typeface="Aptos" panose="020B0004020202020204" pitchFamily="34" charset="0"/>
            </a:endParaRPr>
          </a:p>
        </p:txBody>
      </p:sp>
      <p:pic>
        <p:nvPicPr>
          <p:cNvPr id="6" name="Graphic 5">
            <a:extLst>
              <a:ext uri="{FF2B5EF4-FFF2-40B4-BE49-F238E27FC236}">
                <a16:creationId xmlns:a16="http://schemas.microsoft.com/office/drawing/2014/main" id="{3ED29132-83F4-6BAD-846C-14EABAB5192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5065" y="2419963"/>
            <a:ext cx="900000" cy="900000"/>
          </a:xfrm>
          <a:prstGeom prst="rect">
            <a:avLst/>
          </a:prstGeom>
        </p:spPr>
      </p:pic>
      <p:pic>
        <p:nvPicPr>
          <p:cNvPr id="7" name="Graphic 6">
            <a:extLst>
              <a:ext uri="{FF2B5EF4-FFF2-40B4-BE49-F238E27FC236}">
                <a16:creationId xmlns:a16="http://schemas.microsoft.com/office/drawing/2014/main" id="{EC51E721-6AA3-8C90-FDAE-C9871FEE905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5065" y="1278470"/>
            <a:ext cx="900000" cy="900000"/>
          </a:xfrm>
          <a:prstGeom prst="rect">
            <a:avLst/>
          </a:prstGeom>
        </p:spPr>
      </p:pic>
      <p:pic>
        <p:nvPicPr>
          <p:cNvPr id="20" name="Picture 19">
            <a:extLst>
              <a:ext uri="{FF2B5EF4-FFF2-40B4-BE49-F238E27FC236}">
                <a16:creationId xmlns:a16="http://schemas.microsoft.com/office/drawing/2014/main" id="{0909214F-BBD6-86E0-0951-4341729A8FA8}"/>
              </a:ext>
              <a:ext uri="{C183D7F6-B498-43B3-948B-1728B52AA6E4}">
                <adec:decorative xmlns:adec="http://schemas.microsoft.com/office/drawing/2017/decorative" val="1"/>
              </a:ext>
            </a:extLst>
          </p:cNvPr>
          <p:cNvPicPr>
            <a:picLocks noChangeAspect="1"/>
          </p:cNvPicPr>
          <p:nvPr/>
        </p:nvPicPr>
        <p:blipFill>
          <a:blip r:embed="rId7"/>
          <a:srcRect l="20010" t="34164" r="39178" b="33217"/>
          <a:stretch/>
        </p:blipFill>
        <p:spPr>
          <a:xfrm>
            <a:off x="3134212" y="3567430"/>
            <a:ext cx="900853" cy="720000"/>
          </a:xfrm>
          <a:prstGeom prst="rect">
            <a:avLst/>
          </a:prstGeom>
        </p:spPr>
      </p:pic>
      <p:grpSp>
        <p:nvGrpSpPr>
          <p:cNvPr id="3" name="Group 2">
            <a:extLst>
              <a:ext uri="{FF2B5EF4-FFF2-40B4-BE49-F238E27FC236}">
                <a16:creationId xmlns:a16="http://schemas.microsoft.com/office/drawing/2014/main" id="{E4702258-FECB-773A-7D05-E74FFE9344F9}"/>
              </a:ext>
              <a:ext uri="{C183D7F6-B498-43B3-948B-1728B52AA6E4}">
                <adec:decorative xmlns:adec="http://schemas.microsoft.com/office/drawing/2017/decorative" val="1"/>
              </a:ext>
            </a:extLst>
          </p:cNvPr>
          <p:cNvGrpSpPr/>
          <p:nvPr/>
        </p:nvGrpSpPr>
        <p:grpSpPr>
          <a:xfrm>
            <a:off x="7418276" y="128906"/>
            <a:ext cx="3090633" cy="553998"/>
            <a:chOff x="7418276" y="128906"/>
            <a:chExt cx="3090633" cy="553998"/>
          </a:xfrm>
        </p:grpSpPr>
        <p:grpSp>
          <p:nvGrpSpPr>
            <p:cNvPr id="4" name="Group 3">
              <a:extLst>
                <a:ext uri="{FF2B5EF4-FFF2-40B4-BE49-F238E27FC236}">
                  <a16:creationId xmlns:a16="http://schemas.microsoft.com/office/drawing/2014/main" id="{3B7104D0-08A7-8B3D-730A-48BB00129A79}"/>
                </a:ext>
              </a:extLst>
            </p:cNvPr>
            <p:cNvGrpSpPr/>
            <p:nvPr/>
          </p:nvGrpSpPr>
          <p:grpSpPr>
            <a:xfrm>
              <a:off x="7418276" y="173541"/>
              <a:ext cx="358000" cy="358000"/>
              <a:chOff x="5214699" y="70569"/>
              <a:chExt cx="473528" cy="473528"/>
            </a:xfrm>
          </p:grpSpPr>
          <p:sp>
            <p:nvSpPr>
              <p:cNvPr id="5" name="Oval 4">
                <a:extLst>
                  <a:ext uri="{FF2B5EF4-FFF2-40B4-BE49-F238E27FC236}">
                    <a16:creationId xmlns:a16="http://schemas.microsoft.com/office/drawing/2014/main" id="{64393A09-388F-E57C-405A-A039BE335384}"/>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Graphic 7" descr="Folder Search with solid fill">
                <a:extLst>
                  <a:ext uri="{FF2B5EF4-FFF2-40B4-BE49-F238E27FC236}">
                    <a16:creationId xmlns:a16="http://schemas.microsoft.com/office/drawing/2014/main" id="{32EF5198-12E3-7E9F-C4A0-F4A9209421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69345" y="114722"/>
                <a:ext cx="418882" cy="418882"/>
              </a:xfrm>
              <a:prstGeom prst="rect">
                <a:avLst/>
              </a:prstGeom>
            </p:spPr>
          </p:pic>
        </p:grpSp>
        <p:sp>
          <p:nvSpPr>
            <p:cNvPr id="10" name="TextBox 9">
              <a:extLst>
                <a:ext uri="{FF2B5EF4-FFF2-40B4-BE49-F238E27FC236}">
                  <a16:creationId xmlns:a16="http://schemas.microsoft.com/office/drawing/2014/main" id="{607BE655-D693-58C0-38BF-B1F294EF6884}"/>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a:t>
              </a:r>
            </a:p>
            <a:p>
              <a:r>
                <a:rPr lang="en-CA" sz="1050" dirty="0">
                  <a:latin typeface="Aptos" panose="020B0004020202020204" pitchFamily="34" charset="0"/>
                </a:rPr>
                <a:t>Training Package </a:t>
              </a:r>
            </a:p>
            <a:p>
              <a:r>
                <a:rPr lang="en-CA" sz="900" b="1" dirty="0">
                  <a:latin typeface="Aptos" panose="020B0004020202020204" pitchFamily="34" charset="0"/>
                </a:rPr>
                <a:t>Page X</a:t>
              </a:r>
            </a:p>
          </p:txBody>
        </p:sp>
      </p:grpSp>
      <p:pic>
        <p:nvPicPr>
          <p:cNvPr id="13" name="Graphic 12">
            <a:extLst>
              <a:ext uri="{FF2B5EF4-FFF2-40B4-BE49-F238E27FC236}">
                <a16:creationId xmlns:a16="http://schemas.microsoft.com/office/drawing/2014/main" id="{D3E8F6A1-CB63-94F3-2A6F-0DCF31600CA6}"/>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86183" y="81905"/>
            <a:ext cx="648000" cy="648000"/>
          </a:xfrm>
          <a:prstGeom prst="rect">
            <a:avLst/>
          </a:prstGeom>
        </p:spPr>
      </p:pic>
    </p:spTree>
    <p:extLst>
      <p:ext uri="{BB962C8B-B14F-4D97-AF65-F5344CB8AC3E}">
        <p14:creationId xmlns:p14="http://schemas.microsoft.com/office/powerpoint/2010/main" val="1820330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F55BA-8602-B0FA-3949-1C157D19C840}"/>
            </a:ext>
          </a:extLst>
        </p:cNvPr>
        <p:cNvGrpSpPr/>
        <p:nvPr/>
      </p:nvGrpSpPr>
      <p:grpSpPr>
        <a:xfrm>
          <a:off x="0" y="0"/>
          <a:ext cx="0" cy="0"/>
          <a:chOff x="0" y="0"/>
          <a:chExt cx="0" cy="0"/>
        </a:xfrm>
      </p:grpSpPr>
      <p:cxnSp>
        <p:nvCxnSpPr>
          <p:cNvPr id="165" name="Straight Arrow Connector 164">
            <a:extLst>
              <a:ext uri="{FF2B5EF4-FFF2-40B4-BE49-F238E27FC236}">
                <a16:creationId xmlns:a16="http://schemas.microsoft.com/office/drawing/2014/main" id="{866858C8-90F5-A9FD-EECF-5308E4DCC788}"/>
              </a:ext>
              <a:ext uri="{C183D7F6-B498-43B3-948B-1728B52AA6E4}">
                <adec:decorative xmlns:adec="http://schemas.microsoft.com/office/drawing/2017/decorative" val="1"/>
              </a:ext>
            </a:extLst>
          </p:cNvPr>
          <p:cNvCxnSpPr/>
          <p:nvPr/>
        </p:nvCxnSpPr>
        <p:spPr>
          <a:xfrm>
            <a:off x="1871745" y="2383414"/>
            <a:ext cx="7523706" cy="1674"/>
          </a:xfrm>
          <a:prstGeom prst="straightConnector1">
            <a:avLst/>
          </a:prstGeom>
          <a:ln>
            <a:solidFill>
              <a:schemeClr val="tx1"/>
            </a:solidFill>
            <a:tailEnd type="triangle"/>
          </a:ln>
        </p:spPr>
        <p:style>
          <a:lnRef idx="3">
            <a:schemeClr val="accent2"/>
          </a:lnRef>
          <a:fillRef idx="0">
            <a:schemeClr val="accent2"/>
          </a:fillRef>
          <a:effectRef idx="2">
            <a:schemeClr val="accent2"/>
          </a:effectRef>
          <a:fontRef idx="minor">
            <a:schemeClr val="tx1"/>
          </a:fontRef>
        </p:style>
      </p:cxnSp>
      <p:sp>
        <p:nvSpPr>
          <p:cNvPr id="11" name="Title 10">
            <a:extLst>
              <a:ext uri="{FF2B5EF4-FFF2-40B4-BE49-F238E27FC236}">
                <a16:creationId xmlns:a16="http://schemas.microsoft.com/office/drawing/2014/main" id="{8CBAAF7B-1664-B2D3-CEC8-33C5DE44D004}"/>
              </a:ext>
            </a:extLst>
          </p:cNvPr>
          <p:cNvSpPr txBox="1">
            <a:spLocks noGrp="1"/>
          </p:cNvSpPr>
          <p:nvPr>
            <p:ph type="title" idx="4294967295"/>
          </p:nvPr>
        </p:nvSpPr>
        <p:spPr>
          <a:xfrm>
            <a:off x="281991" y="234326"/>
            <a:ext cx="9223113"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a:ea typeface="Arial"/>
                <a:cs typeface="Arial"/>
                <a:sym typeface="Arial"/>
              </a:rPr>
              <a:t>Training Roadmap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1" i="0" u="none" strike="noStrike" kern="0" cap="none" spc="0" normalizeH="0" baseline="0" noProof="0" dirty="0">
                <a:ln>
                  <a:noFill/>
                </a:ln>
                <a:solidFill>
                  <a:srgbClr val="000000"/>
                </a:solidFill>
                <a:effectLst/>
                <a:uLnTx/>
                <a:uFillTx/>
                <a:latin typeface="Aptos"/>
                <a:ea typeface="Arial"/>
                <a:cs typeface="Arial"/>
                <a:sym typeface="Arial"/>
              </a:rPr>
              <a:t>Output-based measurements</a:t>
            </a:r>
            <a:endParaRPr kumimoji="0" lang="en-US"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 name="TextBox 36">
            <a:extLst>
              <a:ext uri="{FF2B5EF4-FFF2-40B4-BE49-F238E27FC236}">
                <a16:creationId xmlns:a16="http://schemas.microsoft.com/office/drawing/2014/main" id="{95FCD947-F204-27A6-AE9E-4A84ECA15279}"/>
              </a:ext>
            </a:extLst>
          </p:cNvPr>
          <p:cNvSpPr txBox="1"/>
          <p:nvPr/>
        </p:nvSpPr>
        <p:spPr>
          <a:xfrm>
            <a:off x="1047169" y="1238290"/>
            <a:ext cx="1653218" cy="523220"/>
          </a:xfrm>
          <a:prstGeom prst="rect">
            <a:avLst/>
          </a:prstGeom>
          <a:noFill/>
        </p:spPr>
        <p:txBody>
          <a:bodyPr wrap="square" lIns="91440" tIns="45720" rIns="91440" bIns="45720" rtlCol="0" anchor="t">
            <a:spAutoFit/>
          </a:bodyPr>
          <a:lstStyle/>
          <a:p>
            <a:pPr algn="ctr"/>
            <a:r>
              <a:rPr lang="en-CA" b="1" dirty="0">
                <a:latin typeface="Aptos"/>
              </a:rPr>
              <a:t>Number of programs funded</a:t>
            </a:r>
            <a:endParaRPr lang="en-CA" dirty="0">
              <a:latin typeface="Aptos"/>
            </a:endParaRPr>
          </a:p>
        </p:txBody>
      </p:sp>
      <p:sp>
        <p:nvSpPr>
          <p:cNvPr id="45" name="TextBox 44">
            <a:extLst>
              <a:ext uri="{FF2B5EF4-FFF2-40B4-BE49-F238E27FC236}">
                <a16:creationId xmlns:a16="http://schemas.microsoft.com/office/drawing/2014/main" id="{C810CBE7-1106-9223-10CC-9A30BCB19968}"/>
              </a:ext>
            </a:extLst>
          </p:cNvPr>
          <p:cNvSpPr txBox="1"/>
          <p:nvPr/>
        </p:nvSpPr>
        <p:spPr>
          <a:xfrm>
            <a:off x="1119832" y="2811594"/>
            <a:ext cx="1507892" cy="646331"/>
          </a:xfrm>
          <a:prstGeom prst="rect">
            <a:avLst/>
          </a:prstGeom>
          <a:noFill/>
        </p:spPr>
        <p:txBody>
          <a:bodyPr wrap="square" lIns="91440" tIns="45720" rIns="91440" bIns="45720" rtlCol="0" anchor="t">
            <a:spAutoFit/>
          </a:bodyPr>
          <a:lstStyle/>
          <a:p>
            <a:pPr algn="ctr"/>
            <a:r>
              <a:rPr lang="en-CA" sz="1200" dirty="0">
                <a:latin typeface="Aptos"/>
              </a:rPr>
              <a:t>by delivery type, population group, priority and strategy</a:t>
            </a:r>
          </a:p>
        </p:txBody>
      </p:sp>
      <p:grpSp>
        <p:nvGrpSpPr>
          <p:cNvPr id="13" name="Group 12" descr="This measurement corresponds with modules 3, 4, 5 and 7.">
            <a:extLst>
              <a:ext uri="{FF2B5EF4-FFF2-40B4-BE49-F238E27FC236}">
                <a16:creationId xmlns:a16="http://schemas.microsoft.com/office/drawing/2014/main" id="{ACC5FFD6-5C84-FE73-6A7F-099F6FC12EA4}"/>
              </a:ext>
              <a:ext uri="{C183D7F6-B498-43B3-948B-1728B52AA6E4}">
                <adec:decorative xmlns:adec="http://schemas.microsoft.com/office/drawing/2017/decorative" val="0"/>
              </a:ext>
            </a:extLst>
          </p:cNvPr>
          <p:cNvGrpSpPr/>
          <p:nvPr/>
        </p:nvGrpSpPr>
        <p:grpSpPr>
          <a:xfrm>
            <a:off x="1247432" y="4008181"/>
            <a:ext cx="1248965" cy="316184"/>
            <a:chOff x="396212" y="4043029"/>
            <a:chExt cx="1248965" cy="316184"/>
          </a:xfrm>
        </p:grpSpPr>
        <p:pic>
          <p:nvPicPr>
            <p:cNvPr id="7" name="Graphic 6" descr="Badge 4 with solid fill">
              <a:extLst>
                <a:ext uri="{FF2B5EF4-FFF2-40B4-BE49-F238E27FC236}">
                  <a16:creationId xmlns:a16="http://schemas.microsoft.com/office/drawing/2014/main" id="{D794CE36-F191-9E87-08A3-421C111BEC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8679" y="4045353"/>
              <a:ext cx="311565" cy="308053"/>
            </a:xfrm>
            <a:prstGeom prst="rect">
              <a:avLst/>
            </a:prstGeom>
          </p:spPr>
        </p:pic>
        <p:pic>
          <p:nvPicPr>
            <p:cNvPr id="8" name="Graphic 7" descr="Badge 7 with solid fill">
              <a:extLst>
                <a:ext uri="{FF2B5EF4-FFF2-40B4-BE49-F238E27FC236}">
                  <a16:creationId xmlns:a16="http://schemas.microsoft.com/office/drawing/2014/main" id="{FEA77100-FAA8-A72A-8746-CC9EDF89C0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3612" y="4044191"/>
              <a:ext cx="311565" cy="315022"/>
            </a:xfrm>
            <a:prstGeom prst="rect">
              <a:avLst/>
            </a:prstGeom>
          </p:spPr>
        </p:pic>
        <p:pic>
          <p:nvPicPr>
            <p:cNvPr id="10" name="Graphic 9" descr="Badge 3 with solid fill">
              <a:extLst>
                <a:ext uri="{FF2B5EF4-FFF2-40B4-BE49-F238E27FC236}">
                  <a16:creationId xmlns:a16="http://schemas.microsoft.com/office/drawing/2014/main" id="{CF4DF84F-15BB-FEFB-ADA2-4DBAECC448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6212" y="4046515"/>
              <a:ext cx="311565" cy="308053"/>
            </a:xfrm>
            <a:prstGeom prst="rect">
              <a:avLst/>
            </a:prstGeom>
          </p:spPr>
        </p:pic>
        <p:pic>
          <p:nvPicPr>
            <p:cNvPr id="12" name="Graphic 11" descr="Badge 5 with solid fill">
              <a:extLst>
                <a:ext uri="{FF2B5EF4-FFF2-40B4-BE49-F238E27FC236}">
                  <a16:creationId xmlns:a16="http://schemas.microsoft.com/office/drawing/2014/main" id="{D5500BD2-344C-D68E-E7F1-84D7391BCD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1145" y="4043029"/>
              <a:ext cx="311565" cy="315022"/>
            </a:xfrm>
            <a:prstGeom prst="rect">
              <a:avLst/>
            </a:prstGeom>
          </p:spPr>
        </p:pic>
      </p:grpSp>
      <p:sp>
        <p:nvSpPr>
          <p:cNvPr id="39" name="TextBox 38">
            <a:extLst>
              <a:ext uri="{FF2B5EF4-FFF2-40B4-BE49-F238E27FC236}">
                <a16:creationId xmlns:a16="http://schemas.microsoft.com/office/drawing/2014/main" id="{7B075ADB-B88A-0ABC-B77C-8750FE14A6AA}"/>
              </a:ext>
            </a:extLst>
          </p:cNvPr>
          <p:cNvSpPr txBox="1"/>
          <p:nvPr/>
        </p:nvSpPr>
        <p:spPr>
          <a:xfrm>
            <a:off x="3746112" y="1016663"/>
            <a:ext cx="1653218" cy="738664"/>
          </a:xfrm>
          <a:prstGeom prst="rect">
            <a:avLst/>
          </a:prstGeom>
          <a:noFill/>
        </p:spPr>
        <p:txBody>
          <a:bodyPr wrap="square" lIns="91440" tIns="45720" rIns="91440" bIns="45720" rtlCol="0" anchor="t">
            <a:spAutoFit/>
          </a:bodyPr>
          <a:lstStyle/>
          <a:p>
            <a:pPr algn="ctr"/>
            <a:r>
              <a:rPr lang="en-CA" b="1" dirty="0">
                <a:latin typeface="Aptos"/>
              </a:rPr>
              <a:t>Amount and percentage of funding</a:t>
            </a:r>
            <a:endParaRPr lang="en-CA" dirty="0">
              <a:latin typeface="Aptos"/>
            </a:endParaRPr>
          </a:p>
        </p:txBody>
      </p:sp>
      <p:sp>
        <p:nvSpPr>
          <p:cNvPr id="137" name="TextBox 136">
            <a:extLst>
              <a:ext uri="{FF2B5EF4-FFF2-40B4-BE49-F238E27FC236}">
                <a16:creationId xmlns:a16="http://schemas.microsoft.com/office/drawing/2014/main" id="{3DC8699C-8776-84B8-1EA8-B2A6953D561E}"/>
              </a:ext>
            </a:extLst>
          </p:cNvPr>
          <p:cNvSpPr txBox="1"/>
          <p:nvPr/>
        </p:nvSpPr>
        <p:spPr>
          <a:xfrm>
            <a:off x="3822365" y="2811593"/>
            <a:ext cx="1507892" cy="815608"/>
          </a:xfrm>
          <a:prstGeom prst="rect">
            <a:avLst/>
          </a:prstGeom>
          <a:noFill/>
        </p:spPr>
        <p:txBody>
          <a:bodyPr wrap="square" lIns="91440" tIns="45720" rIns="91440" bIns="45720" rtlCol="0" anchor="t">
            <a:spAutoFit/>
          </a:bodyPr>
          <a:lstStyle/>
          <a:p>
            <a:pPr algn="ctr"/>
            <a:r>
              <a:rPr lang="en-CA" sz="1200" dirty="0">
                <a:latin typeface="Aptos"/>
              </a:rPr>
              <a:t>by delivery type, population group, priority and strategy </a:t>
            </a:r>
          </a:p>
          <a:p>
            <a:pPr algn="ctr"/>
            <a:endParaRPr lang="en-CA" sz="1100" dirty="0">
              <a:latin typeface="Aptos"/>
            </a:endParaRPr>
          </a:p>
        </p:txBody>
      </p:sp>
      <p:grpSp>
        <p:nvGrpSpPr>
          <p:cNvPr id="20" name="Group 19" descr="This measurement corresponds with modules 3, 4, 5, 7 and 10.">
            <a:extLst>
              <a:ext uri="{FF2B5EF4-FFF2-40B4-BE49-F238E27FC236}">
                <a16:creationId xmlns:a16="http://schemas.microsoft.com/office/drawing/2014/main" id="{6021D857-1F37-B1EB-003E-8479BE023F32}"/>
              </a:ext>
              <a:ext uri="{C183D7F6-B498-43B3-948B-1728B52AA6E4}">
                <adec:decorative xmlns:adec="http://schemas.microsoft.com/office/drawing/2017/decorative" val="0"/>
              </a:ext>
            </a:extLst>
          </p:cNvPr>
          <p:cNvGrpSpPr/>
          <p:nvPr/>
        </p:nvGrpSpPr>
        <p:grpSpPr>
          <a:xfrm>
            <a:off x="3794899" y="4007632"/>
            <a:ext cx="1552865" cy="315894"/>
            <a:chOff x="2250102" y="4036059"/>
            <a:chExt cx="1552865" cy="315894"/>
          </a:xfrm>
        </p:grpSpPr>
        <p:pic>
          <p:nvPicPr>
            <p:cNvPr id="15" name="Graphic 14" descr="Badge 4 with solid fill">
              <a:extLst>
                <a:ext uri="{FF2B5EF4-FFF2-40B4-BE49-F238E27FC236}">
                  <a16:creationId xmlns:a16="http://schemas.microsoft.com/office/drawing/2014/main" id="{069AEF16-ACCB-FF29-DA33-3102F04B18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2569" y="4037802"/>
              <a:ext cx="311565" cy="308053"/>
            </a:xfrm>
            <a:prstGeom prst="rect">
              <a:avLst/>
            </a:prstGeom>
          </p:spPr>
        </p:pic>
        <p:pic>
          <p:nvPicPr>
            <p:cNvPr id="16" name="Graphic 15" descr="Badge 7 with solid fill">
              <a:extLst>
                <a:ext uri="{FF2B5EF4-FFF2-40B4-BE49-F238E27FC236}">
                  <a16:creationId xmlns:a16="http://schemas.microsoft.com/office/drawing/2014/main" id="{848DE81A-B380-A3AD-D14B-C25B503B38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87502" y="4036931"/>
              <a:ext cx="311565" cy="315022"/>
            </a:xfrm>
            <a:prstGeom prst="rect">
              <a:avLst/>
            </a:prstGeom>
          </p:spPr>
        </p:pic>
        <p:pic>
          <p:nvPicPr>
            <p:cNvPr id="17" name="Graphic 16" descr="Badge 3 with solid fill">
              <a:extLst>
                <a:ext uri="{FF2B5EF4-FFF2-40B4-BE49-F238E27FC236}">
                  <a16:creationId xmlns:a16="http://schemas.microsoft.com/office/drawing/2014/main" id="{3078FB8D-32D8-466C-AB14-EE14BD8E22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50102" y="4039545"/>
              <a:ext cx="311565" cy="308053"/>
            </a:xfrm>
            <a:prstGeom prst="rect">
              <a:avLst/>
            </a:prstGeom>
          </p:spPr>
        </p:pic>
        <p:pic>
          <p:nvPicPr>
            <p:cNvPr id="18" name="Graphic 17" descr="Badge 5 with solid fill">
              <a:extLst>
                <a:ext uri="{FF2B5EF4-FFF2-40B4-BE49-F238E27FC236}">
                  <a16:creationId xmlns:a16="http://schemas.microsoft.com/office/drawing/2014/main" id="{5A5DEBEE-2F3C-80B9-85A0-57372F0B7C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75035" y="4036059"/>
              <a:ext cx="311565" cy="315022"/>
            </a:xfrm>
            <a:prstGeom prst="rect">
              <a:avLst/>
            </a:prstGeom>
          </p:spPr>
        </p:pic>
        <p:pic>
          <p:nvPicPr>
            <p:cNvPr id="19" name="Graphic 18" descr="Badge 10 with solid fill">
              <a:extLst>
                <a:ext uri="{FF2B5EF4-FFF2-40B4-BE49-F238E27FC236}">
                  <a16:creationId xmlns:a16="http://schemas.microsoft.com/office/drawing/2014/main" id="{374C5EF4-F424-0A87-F5E0-5A54634CCAD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97646" y="4038674"/>
              <a:ext cx="305321" cy="308053"/>
            </a:xfrm>
            <a:prstGeom prst="rect">
              <a:avLst/>
            </a:prstGeom>
          </p:spPr>
        </p:pic>
      </p:grpSp>
      <p:sp>
        <p:nvSpPr>
          <p:cNvPr id="41" name="TextBox 40">
            <a:extLst>
              <a:ext uri="{FF2B5EF4-FFF2-40B4-BE49-F238E27FC236}">
                <a16:creationId xmlns:a16="http://schemas.microsoft.com/office/drawing/2014/main" id="{50ACDCB0-D73F-4035-15FF-82FC4D241F1C}"/>
              </a:ext>
            </a:extLst>
          </p:cNvPr>
          <p:cNvSpPr txBox="1"/>
          <p:nvPr/>
        </p:nvSpPr>
        <p:spPr>
          <a:xfrm>
            <a:off x="6445055" y="1016663"/>
            <a:ext cx="1653370" cy="738664"/>
          </a:xfrm>
          <a:prstGeom prst="rect">
            <a:avLst/>
          </a:prstGeom>
          <a:noFill/>
        </p:spPr>
        <p:txBody>
          <a:bodyPr wrap="square" lIns="91440" tIns="45720" rIns="91440" bIns="45720" rtlCol="0" anchor="t">
            <a:spAutoFit/>
          </a:bodyPr>
          <a:lstStyle/>
          <a:p>
            <a:pPr algn="ctr"/>
            <a:r>
              <a:rPr lang="en-CA" b="1" dirty="0">
                <a:latin typeface="Aptos"/>
              </a:rPr>
              <a:t>Number of community needs assessments</a:t>
            </a:r>
            <a:endParaRPr lang="en-CA" dirty="0">
              <a:latin typeface="Aptos"/>
            </a:endParaRPr>
          </a:p>
        </p:txBody>
      </p:sp>
      <p:sp>
        <p:nvSpPr>
          <p:cNvPr id="118" name="TextBox 117">
            <a:extLst>
              <a:ext uri="{FF2B5EF4-FFF2-40B4-BE49-F238E27FC236}">
                <a16:creationId xmlns:a16="http://schemas.microsoft.com/office/drawing/2014/main" id="{3B22BEC8-484D-CD27-2EA7-248A0DC0F799}"/>
              </a:ext>
            </a:extLst>
          </p:cNvPr>
          <p:cNvSpPr txBox="1"/>
          <p:nvPr/>
        </p:nvSpPr>
        <p:spPr>
          <a:xfrm>
            <a:off x="6520043" y="2843700"/>
            <a:ext cx="1504548" cy="630942"/>
          </a:xfrm>
          <a:prstGeom prst="rect">
            <a:avLst/>
          </a:prstGeom>
          <a:noFill/>
        </p:spPr>
        <p:txBody>
          <a:bodyPr wrap="square" lIns="91440" tIns="45720" rIns="91440" bIns="45720" rtlCol="0" anchor="t">
            <a:spAutoFit/>
          </a:bodyPr>
          <a:lstStyle/>
          <a:p>
            <a:pPr algn="ctr"/>
            <a:r>
              <a:rPr lang="en-CA" sz="1200" dirty="0">
                <a:latin typeface="Aptos"/>
              </a:rPr>
              <a:t>completed by local FCSS programs</a:t>
            </a:r>
          </a:p>
          <a:p>
            <a:pPr algn="ctr"/>
            <a:endParaRPr lang="en-CA" sz="1100" b="1" dirty="0">
              <a:latin typeface="Aptos"/>
            </a:endParaRPr>
          </a:p>
        </p:txBody>
      </p:sp>
      <p:pic>
        <p:nvPicPr>
          <p:cNvPr id="22" name="Graphic 21" descr="This measurement corresponds with module 10.">
            <a:extLst>
              <a:ext uri="{FF2B5EF4-FFF2-40B4-BE49-F238E27FC236}">
                <a16:creationId xmlns:a16="http://schemas.microsoft.com/office/drawing/2014/main" id="{9765250E-6400-690F-1F0E-6ECED67514C7}"/>
              </a:ext>
              <a:ext uri="{C183D7F6-B498-43B3-948B-1728B52AA6E4}">
                <adec:decorative xmlns:adec="http://schemas.microsoft.com/office/drawing/2017/decorative" val="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19678" y="4010247"/>
            <a:ext cx="305321" cy="308053"/>
          </a:xfrm>
          <a:prstGeom prst="rect">
            <a:avLst/>
          </a:prstGeom>
        </p:spPr>
      </p:pic>
      <p:sp>
        <p:nvSpPr>
          <p:cNvPr id="31" name="Oval 30">
            <a:extLst>
              <a:ext uri="{FF2B5EF4-FFF2-40B4-BE49-F238E27FC236}">
                <a16:creationId xmlns:a16="http://schemas.microsoft.com/office/drawing/2014/main" id="{DEB6055D-64BA-EE1C-591E-2A9F88BAACEC}"/>
              </a:ext>
              <a:ext uri="{C183D7F6-B498-43B3-948B-1728B52AA6E4}">
                <adec:decorative xmlns:adec="http://schemas.microsoft.com/office/drawing/2017/decorative" val="1"/>
              </a:ext>
            </a:extLst>
          </p:cNvPr>
          <p:cNvSpPr>
            <a:spLocks/>
          </p:cNvSpPr>
          <p:nvPr/>
        </p:nvSpPr>
        <p:spPr>
          <a:xfrm>
            <a:off x="4146693" y="1917829"/>
            <a:ext cx="859791" cy="859791"/>
          </a:xfrm>
          <a:prstGeom prst="ellipse">
            <a:avLst/>
          </a:prstGeom>
          <a:solidFill>
            <a:srgbClr val="F7A96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dirty="0"/>
          </a:p>
        </p:txBody>
      </p:sp>
      <p:sp>
        <p:nvSpPr>
          <p:cNvPr id="29" name="Oval 28">
            <a:extLst>
              <a:ext uri="{FF2B5EF4-FFF2-40B4-BE49-F238E27FC236}">
                <a16:creationId xmlns:a16="http://schemas.microsoft.com/office/drawing/2014/main" id="{9D0BEBEF-F2B6-0A5A-53E1-2A78AF958FE9}"/>
              </a:ext>
              <a:ext uri="{C183D7F6-B498-43B3-948B-1728B52AA6E4}">
                <adec:decorative xmlns:adec="http://schemas.microsoft.com/office/drawing/2017/decorative" val="1"/>
              </a:ext>
            </a:extLst>
          </p:cNvPr>
          <p:cNvSpPr>
            <a:spLocks/>
          </p:cNvSpPr>
          <p:nvPr/>
        </p:nvSpPr>
        <p:spPr>
          <a:xfrm>
            <a:off x="1429944" y="1917829"/>
            <a:ext cx="859791" cy="859791"/>
          </a:xfrm>
          <a:prstGeom prst="ellipse">
            <a:avLst/>
          </a:prstGeom>
          <a:solidFill>
            <a:srgbClr val="36B0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3" name="Oval 32">
            <a:extLst>
              <a:ext uri="{FF2B5EF4-FFF2-40B4-BE49-F238E27FC236}">
                <a16:creationId xmlns:a16="http://schemas.microsoft.com/office/drawing/2014/main" id="{F1164749-F6A4-DEC6-3440-83504B821758}"/>
              </a:ext>
              <a:ext uri="{C183D7F6-B498-43B3-948B-1728B52AA6E4}">
                <adec:decorative xmlns:adec="http://schemas.microsoft.com/office/drawing/2017/decorative" val="1"/>
              </a:ext>
            </a:extLst>
          </p:cNvPr>
          <p:cNvSpPr/>
          <p:nvPr/>
        </p:nvSpPr>
        <p:spPr>
          <a:xfrm>
            <a:off x="6840502" y="1917828"/>
            <a:ext cx="852807" cy="852807"/>
          </a:xfrm>
          <a:prstGeom prst="ellipse">
            <a:avLst/>
          </a:prstGeom>
          <a:solidFill>
            <a:srgbClr val="FFD9D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dirty="0"/>
          </a:p>
        </p:txBody>
      </p:sp>
      <p:pic>
        <p:nvPicPr>
          <p:cNvPr id="28" name="Graphic 27">
            <a:extLst>
              <a:ext uri="{FF2B5EF4-FFF2-40B4-BE49-F238E27FC236}">
                <a16:creationId xmlns:a16="http://schemas.microsoft.com/office/drawing/2014/main" id="{B406844F-E859-B1E3-DDF2-2EE8329C4E73}"/>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41149" y="2013228"/>
            <a:ext cx="658766" cy="655532"/>
          </a:xfrm>
          <a:prstGeom prst="rect">
            <a:avLst/>
          </a:prstGeom>
        </p:spPr>
      </p:pic>
      <p:sp>
        <p:nvSpPr>
          <p:cNvPr id="38" name="Rectangle: Rounded Corners 37">
            <a:extLst>
              <a:ext uri="{FF2B5EF4-FFF2-40B4-BE49-F238E27FC236}">
                <a16:creationId xmlns:a16="http://schemas.microsoft.com/office/drawing/2014/main" id="{FBEE764C-3F5B-7CD2-0330-505A47ADB2A9}"/>
              </a:ext>
              <a:ext uri="{C183D7F6-B498-43B3-948B-1728B52AA6E4}">
                <adec:decorative xmlns:adec="http://schemas.microsoft.com/office/drawing/2017/decorative" val="1"/>
              </a:ext>
            </a:extLst>
          </p:cNvPr>
          <p:cNvSpPr/>
          <p:nvPr/>
        </p:nvSpPr>
        <p:spPr>
          <a:xfrm>
            <a:off x="281991" y="3615218"/>
            <a:ext cx="8573049" cy="263275"/>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latin typeface="Aptos"/>
                <a:cs typeface="Arial"/>
              </a:rPr>
              <a:t>Corresponding Modules</a:t>
            </a:r>
          </a:p>
        </p:txBody>
      </p:sp>
      <p:pic>
        <p:nvPicPr>
          <p:cNvPr id="25" name="Graphic 24">
            <a:extLst>
              <a:ext uri="{FF2B5EF4-FFF2-40B4-BE49-F238E27FC236}">
                <a16:creationId xmlns:a16="http://schemas.microsoft.com/office/drawing/2014/main" id="{2CC58993-DE11-05E1-F2FC-344A5458A69A}"/>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6200000">
            <a:off x="1465415" y="2013228"/>
            <a:ext cx="718515" cy="718515"/>
          </a:xfrm>
          <a:prstGeom prst="rect">
            <a:avLst/>
          </a:prstGeom>
        </p:spPr>
      </p:pic>
      <p:pic>
        <p:nvPicPr>
          <p:cNvPr id="27" name="Graphic 26">
            <a:extLst>
              <a:ext uri="{FF2B5EF4-FFF2-40B4-BE49-F238E27FC236}">
                <a16:creationId xmlns:a16="http://schemas.microsoft.com/office/drawing/2014/main" id="{4A01964B-29F0-C8FC-7BBC-6D33833FE3E1}"/>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263149" y="1981127"/>
            <a:ext cx="627828" cy="627828"/>
          </a:xfrm>
          <a:prstGeom prst="rect">
            <a:avLst/>
          </a:prstGeom>
        </p:spPr>
      </p:pic>
      <p:grpSp>
        <p:nvGrpSpPr>
          <p:cNvPr id="2" name="Group 1">
            <a:extLst>
              <a:ext uri="{FF2B5EF4-FFF2-40B4-BE49-F238E27FC236}">
                <a16:creationId xmlns:a16="http://schemas.microsoft.com/office/drawing/2014/main" id="{A430D6EE-5C68-0279-1535-A0865072AD67}"/>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3" name="Oval 2">
              <a:extLst>
                <a:ext uri="{FF2B5EF4-FFF2-40B4-BE49-F238E27FC236}">
                  <a16:creationId xmlns:a16="http://schemas.microsoft.com/office/drawing/2014/main" id="{89A1DFEB-03D0-4E66-3CD9-C7EFD5201FC6}"/>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Graphic 3" descr="Folder Search with solid fill">
              <a:extLst>
                <a:ext uri="{FF2B5EF4-FFF2-40B4-BE49-F238E27FC236}">
                  <a16:creationId xmlns:a16="http://schemas.microsoft.com/office/drawing/2014/main" id="{373870D3-E579-F66E-839B-87F7EA91905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269345" y="114722"/>
              <a:ext cx="418882" cy="418882"/>
            </a:xfrm>
            <a:prstGeom prst="rect">
              <a:avLst/>
            </a:prstGeom>
          </p:spPr>
        </p:pic>
      </p:grpSp>
      <p:sp>
        <p:nvSpPr>
          <p:cNvPr id="5" name="TextBox 4">
            <a:extLst>
              <a:ext uri="{FF2B5EF4-FFF2-40B4-BE49-F238E27FC236}">
                <a16:creationId xmlns:a16="http://schemas.microsoft.com/office/drawing/2014/main" id="{2A53366D-CC66-2C32-5C98-975340C8264B}"/>
              </a:ext>
            </a:extLst>
          </p:cNvPr>
          <p:cNvSpPr txBox="1"/>
          <p:nvPr/>
        </p:nvSpPr>
        <p:spPr>
          <a:xfrm>
            <a:off x="7779091" y="128906"/>
            <a:ext cx="1507784" cy="553998"/>
          </a:xfrm>
          <a:prstGeom prst="rect">
            <a:avLst/>
          </a:prstGeom>
          <a:noFill/>
        </p:spPr>
        <p:txBody>
          <a:bodyPr wrap="square" rtlCol="0">
            <a:spAutoFit/>
          </a:bodyPr>
          <a:lstStyle/>
          <a:p>
            <a:r>
              <a:rPr lang="en-CA" sz="1050" b="1" dirty="0">
                <a:latin typeface="Aptos" panose="020B0004020202020204" pitchFamily="34" charset="0"/>
              </a:rPr>
              <a:t>More Information </a:t>
            </a:r>
            <a:r>
              <a:rPr lang="en-CA" sz="1050" dirty="0">
                <a:latin typeface="Aptos" panose="020B0004020202020204" pitchFamily="34" charset="0"/>
              </a:rPr>
              <a:t>Training Package </a:t>
            </a:r>
          </a:p>
          <a:p>
            <a:r>
              <a:rPr lang="en-CA" sz="900" dirty="0">
                <a:latin typeface="Aptos" panose="020B0004020202020204" pitchFamily="34" charset="0"/>
              </a:rPr>
              <a:t>Page 26</a:t>
            </a:r>
          </a:p>
        </p:txBody>
      </p:sp>
    </p:spTree>
    <p:extLst>
      <p:ext uri="{BB962C8B-B14F-4D97-AF65-F5344CB8AC3E}">
        <p14:creationId xmlns:p14="http://schemas.microsoft.com/office/powerpoint/2010/main" val="2094214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8592C-1927-FD0B-CBD8-BFD95C1B8C8B}"/>
            </a:ext>
          </a:extLst>
        </p:cNvPr>
        <p:cNvGrpSpPr/>
        <p:nvPr/>
      </p:nvGrpSpPr>
      <p:grpSpPr>
        <a:xfrm>
          <a:off x="0" y="0"/>
          <a:ext cx="0" cy="0"/>
          <a:chOff x="0" y="0"/>
          <a:chExt cx="0" cy="0"/>
        </a:xfrm>
      </p:grpSpPr>
      <p:cxnSp>
        <p:nvCxnSpPr>
          <p:cNvPr id="165" name="Straight Arrow Connector 164">
            <a:extLst>
              <a:ext uri="{FF2B5EF4-FFF2-40B4-BE49-F238E27FC236}">
                <a16:creationId xmlns:a16="http://schemas.microsoft.com/office/drawing/2014/main" id="{728C7E39-1C2C-44F0-B896-82607ECE4E99}"/>
              </a:ext>
              <a:ext uri="{C183D7F6-B498-43B3-948B-1728B52AA6E4}">
                <adec:decorative xmlns:adec="http://schemas.microsoft.com/office/drawing/2017/decorative" val="1"/>
              </a:ext>
            </a:extLst>
          </p:cNvPr>
          <p:cNvCxnSpPr/>
          <p:nvPr/>
        </p:nvCxnSpPr>
        <p:spPr>
          <a:xfrm>
            <a:off x="-135475" y="2383414"/>
            <a:ext cx="9516986" cy="8644"/>
          </a:xfrm>
          <a:prstGeom prst="straightConnector1">
            <a:avLst/>
          </a:prstGeom>
          <a:ln>
            <a:solidFill>
              <a:schemeClr val="tx1"/>
            </a:solidFill>
            <a:tailEnd type="triangle"/>
          </a:ln>
        </p:spPr>
        <p:style>
          <a:lnRef idx="3">
            <a:schemeClr val="accent2"/>
          </a:lnRef>
          <a:fillRef idx="0">
            <a:schemeClr val="accent2"/>
          </a:fillRef>
          <a:effectRef idx="2">
            <a:schemeClr val="accent2"/>
          </a:effectRef>
          <a:fontRef idx="minor">
            <a:schemeClr val="tx1"/>
          </a:fontRef>
        </p:style>
      </p:cxnSp>
      <p:pic>
        <p:nvPicPr>
          <p:cNvPr id="94" name="Graphic 93" descr="Stopwatch 75% with solid fill">
            <a:extLst>
              <a:ext uri="{FF2B5EF4-FFF2-40B4-BE49-F238E27FC236}">
                <a16:creationId xmlns:a16="http://schemas.microsoft.com/office/drawing/2014/main" id="{685C9D04-2AF6-A9D1-22BB-E82EC46254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66376" y="1567244"/>
            <a:ext cx="301393" cy="301393"/>
          </a:xfrm>
          <a:prstGeom prst="rect">
            <a:avLst/>
          </a:prstGeom>
        </p:spPr>
      </p:pic>
      <p:pic>
        <p:nvPicPr>
          <p:cNvPr id="96" name="Graphic 95" descr="Rating with solid fill">
            <a:extLst>
              <a:ext uri="{FF2B5EF4-FFF2-40B4-BE49-F238E27FC236}">
                <a16:creationId xmlns:a16="http://schemas.microsoft.com/office/drawing/2014/main" id="{E3649A36-2E7D-F7A5-CD83-C4E8E8B23E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37283" y="4793570"/>
            <a:ext cx="325681" cy="325681"/>
          </a:xfrm>
          <a:prstGeom prst="rect">
            <a:avLst/>
          </a:prstGeom>
        </p:spPr>
      </p:pic>
      <p:pic>
        <p:nvPicPr>
          <p:cNvPr id="143" name="Graphic 142" descr="Badge 6 with solid fill">
            <a:extLst>
              <a:ext uri="{FF2B5EF4-FFF2-40B4-BE49-F238E27FC236}">
                <a16:creationId xmlns:a16="http://schemas.microsoft.com/office/drawing/2014/main" id="{D58D3F18-80AB-69E8-F457-4EB481BAED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20611" y="4053431"/>
            <a:ext cx="305321" cy="305321"/>
          </a:xfrm>
          <a:prstGeom prst="rect">
            <a:avLst/>
          </a:prstGeom>
        </p:spPr>
      </p:pic>
      <p:pic>
        <p:nvPicPr>
          <p:cNvPr id="150" name="Graphic 149" descr="Badge 6 with solid fill">
            <a:extLst>
              <a:ext uri="{FF2B5EF4-FFF2-40B4-BE49-F238E27FC236}">
                <a16:creationId xmlns:a16="http://schemas.microsoft.com/office/drawing/2014/main" id="{E3DA0520-46F6-5EE1-FB0B-50DC47C308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59465" y="4040954"/>
            <a:ext cx="313465" cy="310794"/>
          </a:xfrm>
          <a:prstGeom prst="rect">
            <a:avLst/>
          </a:prstGeom>
        </p:spPr>
      </p:pic>
      <p:sp>
        <p:nvSpPr>
          <p:cNvPr id="151" name="Rectangle: Rounded Corners 150">
            <a:extLst>
              <a:ext uri="{FF2B5EF4-FFF2-40B4-BE49-F238E27FC236}">
                <a16:creationId xmlns:a16="http://schemas.microsoft.com/office/drawing/2014/main" id="{7328C89D-C97F-E1EB-D30F-7E595388BEAF}"/>
              </a:ext>
            </a:extLst>
          </p:cNvPr>
          <p:cNvSpPr/>
          <p:nvPr/>
        </p:nvSpPr>
        <p:spPr>
          <a:xfrm>
            <a:off x="281991" y="3615218"/>
            <a:ext cx="8573049" cy="263275"/>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latin typeface="Aptos"/>
                <a:cs typeface="Arial"/>
              </a:rPr>
              <a:t>Corresponding Modules</a:t>
            </a:r>
          </a:p>
        </p:txBody>
      </p:sp>
      <p:pic>
        <p:nvPicPr>
          <p:cNvPr id="2" name="Graphic 1" descr="Badge 6 with solid fill">
            <a:extLst>
              <a:ext uri="{FF2B5EF4-FFF2-40B4-BE49-F238E27FC236}">
                <a16:creationId xmlns:a16="http://schemas.microsoft.com/office/drawing/2014/main" id="{AA970D45-EFCA-8323-FEEA-73FF7136AD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16275" y="4047923"/>
            <a:ext cx="313465" cy="310794"/>
          </a:xfrm>
          <a:prstGeom prst="rect">
            <a:avLst/>
          </a:prstGeom>
        </p:spPr>
      </p:pic>
      <p:pic>
        <p:nvPicPr>
          <p:cNvPr id="3" name="Graphic 2" descr="Badge 6 with solid fill">
            <a:extLst>
              <a:ext uri="{FF2B5EF4-FFF2-40B4-BE49-F238E27FC236}">
                <a16:creationId xmlns:a16="http://schemas.microsoft.com/office/drawing/2014/main" id="{892520F1-EF79-4913-E783-D5A45C5593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15186" y="4040952"/>
            <a:ext cx="313465" cy="310794"/>
          </a:xfrm>
          <a:prstGeom prst="rect">
            <a:avLst/>
          </a:prstGeom>
        </p:spPr>
      </p:pic>
      <p:sp>
        <p:nvSpPr>
          <p:cNvPr id="5" name="Title 4">
            <a:extLst>
              <a:ext uri="{FF2B5EF4-FFF2-40B4-BE49-F238E27FC236}">
                <a16:creationId xmlns:a16="http://schemas.microsoft.com/office/drawing/2014/main" id="{50094C17-5C52-9151-48CE-3E39CB1AA703}"/>
              </a:ext>
            </a:extLst>
          </p:cNvPr>
          <p:cNvSpPr txBox="1">
            <a:spLocks noGrp="1"/>
          </p:cNvSpPr>
          <p:nvPr>
            <p:ph type="title" idx="4294967295"/>
          </p:nvPr>
        </p:nvSpPr>
        <p:spPr>
          <a:xfrm>
            <a:off x="284946" y="330584"/>
            <a:ext cx="9223113" cy="8925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a:ea typeface="Arial"/>
                <a:cs typeface="Arial"/>
                <a:sym typeface="Arial"/>
              </a:rPr>
              <a:t>Training Roadmap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1" i="0" u="none" strike="noStrike" kern="0" cap="none" spc="0" normalizeH="0" baseline="0" noProof="0" dirty="0">
                <a:ln>
                  <a:noFill/>
                </a:ln>
                <a:solidFill>
                  <a:srgbClr val="000000"/>
                </a:solidFill>
                <a:effectLst/>
                <a:uLnTx/>
                <a:uFillTx/>
                <a:latin typeface="Aptos"/>
                <a:ea typeface="Arial"/>
                <a:cs typeface="Arial"/>
                <a:sym typeface="Arial"/>
              </a:rPr>
              <a:t>Count-based measurements</a:t>
            </a:r>
            <a:endParaRPr kumimoji="0" lang="en-CA" sz="1600" b="0" i="0" u="none" strike="noStrike" kern="0" cap="none" spc="0" normalizeH="0" baseline="0" noProof="0" dirty="0">
              <a:ln>
                <a:noFill/>
              </a:ln>
              <a:solidFill>
                <a:srgbClr val="000000"/>
              </a:solidFill>
              <a:effectLst/>
              <a:uLnTx/>
              <a:uFillTx/>
              <a:latin typeface="Aptos"/>
              <a:ea typeface="Arial"/>
              <a:cs typeface="Arial"/>
              <a:sym typeface="Arial"/>
            </a:endParaRPr>
          </a:p>
        </p:txBody>
      </p:sp>
      <p:grpSp>
        <p:nvGrpSpPr>
          <p:cNvPr id="13" name="Group 12">
            <a:extLst>
              <a:ext uri="{FF2B5EF4-FFF2-40B4-BE49-F238E27FC236}">
                <a16:creationId xmlns:a16="http://schemas.microsoft.com/office/drawing/2014/main" id="{1C9F8584-6A6B-9DDA-DC70-9ADB4989207B}"/>
              </a:ext>
              <a:ext uri="{C183D7F6-B498-43B3-948B-1728B52AA6E4}">
                <adec:decorative xmlns:adec="http://schemas.microsoft.com/office/drawing/2017/decorative" val="1"/>
              </a:ext>
            </a:extLst>
          </p:cNvPr>
          <p:cNvGrpSpPr/>
          <p:nvPr/>
        </p:nvGrpSpPr>
        <p:grpSpPr>
          <a:xfrm>
            <a:off x="147521" y="1098240"/>
            <a:ext cx="8850553" cy="2207127"/>
            <a:chOff x="147521" y="1098240"/>
            <a:chExt cx="8850553" cy="2207127"/>
          </a:xfrm>
        </p:grpSpPr>
        <p:grpSp>
          <p:nvGrpSpPr>
            <p:cNvPr id="158" name="Group 157">
              <a:extLst>
                <a:ext uri="{FF2B5EF4-FFF2-40B4-BE49-F238E27FC236}">
                  <a16:creationId xmlns:a16="http://schemas.microsoft.com/office/drawing/2014/main" id="{74382198-86A1-0F36-4911-DEB05112FF6E}"/>
                </a:ext>
              </a:extLst>
            </p:cNvPr>
            <p:cNvGrpSpPr/>
            <p:nvPr/>
          </p:nvGrpSpPr>
          <p:grpSpPr>
            <a:xfrm>
              <a:off x="1946817" y="1304976"/>
              <a:ext cx="1653218" cy="1968283"/>
              <a:chOff x="200032" y="1317819"/>
              <a:chExt cx="1653218" cy="1968283"/>
            </a:xfrm>
          </p:grpSpPr>
          <p:sp>
            <p:nvSpPr>
              <p:cNvPr id="37" name="TextBox 36">
                <a:extLst>
                  <a:ext uri="{FF2B5EF4-FFF2-40B4-BE49-F238E27FC236}">
                    <a16:creationId xmlns:a16="http://schemas.microsoft.com/office/drawing/2014/main" id="{BD6C79D7-4A59-6714-524A-3F8450269624}"/>
                  </a:ext>
                </a:extLst>
              </p:cNvPr>
              <p:cNvSpPr txBox="1"/>
              <p:nvPr/>
            </p:nvSpPr>
            <p:spPr>
              <a:xfrm>
                <a:off x="200032" y="1317819"/>
                <a:ext cx="1653218" cy="523220"/>
              </a:xfrm>
              <a:prstGeom prst="rect">
                <a:avLst/>
              </a:prstGeom>
              <a:noFill/>
            </p:spPr>
            <p:txBody>
              <a:bodyPr wrap="square" lIns="91440" tIns="45720" rIns="91440" bIns="45720" rtlCol="0" anchor="t">
                <a:spAutoFit/>
              </a:bodyPr>
              <a:lstStyle/>
              <a:p>
                <a:pPr algn="ctr"/>
                <a:r>
                  <a:rPr lang="en-CA" b="1" dirty="0">
                    <a:latin typeface="Aptos"/>
                  </a:rPr>
                  <a:t>Number of volunteer hours</a:t>
                </a:r>
                <a:endParaRPr lang="en-US" dirty="0"/>
              </a:p>
            </p:txBody>
          </p:sp>
          <p:sp>
            <p:nvSpPr>
              <p:cNvPr id="45" name="TextBox 44">
                <a:extLst>
                  <a:ext uri="{FF2B5EF4-FFF2-40B4-BE49-F238E27FC236}">
                    <a16:creationId xmlns:a16="http://schemas.microsoft.com/office/drawing/2014/main" id="{B5E664C7-81E2-C5C1-C6FF-E572B32BD676}"/>
                  </a:ext>
                </a:extLst>
              </p:cNvPr>
              <p:cNvSpPr txBox="1"/>
              <p:nvPr/>
            </p:nvSpPr>
            <p:spPr>
              <a:xfrm>
                <a:off x="272695" y="2824437"/>
                <a:ext cx="1507892" cy="461665"/>
              </a:xfrm>
              <a:prstGeom prst="rect">
                <a:avLst/>
              </a:prstGeom>
              <a:noFill/>
            </p:spPr>
            <p:txBody>
              <a:bodyPr wrap="square" lIns="91440" tIns="45720" rIns="91440" bIns="45720" rtlCol="0" anchor="t">
                <a:spAutoFit/>
              </a:bodyPr>
              <a:lstStyle/>
              <a:p>
                <a:pPr algn="ctr"/>
                <a:r>
                  <a:rPr lang="en-CA" sz="1200" dirty="0">
                    <a:latin typeface="Aptos"/>
                  </a:rPr>
                  <a:t>reported by local FCSS programs </a:t>
                </a:r>
              </a:p>
            </p:txBody>
          </p:sp>
          <p:grpSp>
            <p:nvGrpSpPr>
              <p:cNvPr id="131" name="Group 130">
                <a:extLst>
                  <a:ext uri="{FF2B5EF4-FFF2-40B4-BE49-F238E27FC236}">
                    <a16:creationId xmlns:a16="http://schemas.microsoft.com/office/drawing/2014/main" id="{B1981973-1038-5BCC-9A73-11953B941B7B}"/>
                  </a:ext>
                </a:extLst>
              </p:cNvPr>
              <p:cNvGrpSpPr/>
              <p:nvPr/>
            </p:nvGrpSpPr>
            <p:grpSpPr>
              <a:xfrm>
                <a:off x="582807" y="1930672"/>
                <a:ext cx="859791" cy="859791"/>
                <a:chOff x="582807" y="1930672"/>
                <a:chExt cx="859791" cy="859791"/>
              </a:xfrm>
            </p:grpSpPr>
            <p:sp>
              <p:nvSpPr>
                <p:cNvPr id="29" name="Oval 28">
                  <a:extLst>
                    <a:ext uri="{FF2B5EF4-FFF2-40B4-BE49-F238E27FC236}">
                      <a16:creationId xmlns:a16="http://schemas.microsoft.com/office/drawing/2014/main" id="{53670E8C-E7B3-7FD7-FDA3-FF91F4A766E0}"/>
                    </a:ext>
                  </a:extLst>
                </p:cNvPr>
                <p:cNvSpPr>
                  <a:spLocks/>
                </p:cNvSpPr>
                <p:nvPr/>
              </p:nvSpPr>
              <p:spPr>
                <a:xfrm>
                  <a:off x="582807" y="1930672"/>
                  <a:ext cx="859791" cy="859791"/>
                </a:xfrm>
                <a:prstGeom prst="ellipse">
                  <a:avLst/>
                </a:prstGeom>
                <a:solidFill>
                  <a:srgbClr val="FEAA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4" name="Graphic 123" descr="Clock outline">
                  <a:extLst>
                    <a:ext uri="{FF2B5EF4-FFF2-40B4-BE49-F238E27FC236}">
                      <a16:creationId xmlns:a16="http://schemas.microsoft.com/office/drawing/2014/main" id="{DD867F62-E224-7AA0-7D10-AE1EF98019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4842" y="2037515"/>
                  <a:ext cx="653389" cy="653389"/>
                </a:xfrm>
                <a:prstGeom prst="rect">
                  <a:avLst/>
                </a:prstGeom>
              </p:spPr>
            </p:pic>
          </p:grpSp>
        </p:grpSp>
        <p:grpSp>
          <p:nvGrpSpPr>
            <p:cNvPr id="166" name="Group 165">
              <a:extLst>
                <a:ext uri="{FF2B5EF4-FFF2-40B4-BE49-F238E27FC236}">
                  <a16:creationId xmlns:a16="http://schemas.microsoft.com/office/drawing/2014/main" id="{FEED84F8-3BA1-859D-0C5E-1D9016DEB991}"/>
                </a:ext>
              </a:extLst>
            </p:cNvPr>
            <p:cNvGrpSpPr/>
            <p:nvPr/>
          </p:nvGrpSpPr>
          <p:grpSpPr>
            <a:xfrm>
              <a:off x="5545409" y="1279446"/>
              <a:ext cx="1653370" cy="1998041"/>
              <a:chOff x="4715437" y="1307324"/>
              <a:chExt cx="1653370" cy="1998041"/>
            </a:xfrm>
          </p:grpSpPr>
          <p:sp>
            <p:nvSpPr>
              <p:cNvPr id="41" name="TextBox 40">
                <a:extLst>
                  <a:ext uri="{FF2B5EF4-FFF2-40B4-BE49-F238E27FC236}">
                    <a16:creationId xmlns:a16="http://schemas.microsoft.com/office/drawing/2014/main" id="{307DD682-6FDE-AFEE-14F8-8FB6888816C0}"/>
                  </a:ext>
                </a:extLst>
              </p:cNvPr>
              <p:cNvSpPr txBox="1"/>
              <p:nvPr/>
            </p:nvSpPr>
            <p:spPr>
              <a:xfrm>
                <a:off x="4715437" y="1307324"/>
                <a:ext cx="1653370" cy="523220"/>
              </a:xfrm>
              <a:prstGeom prst="rect">
                <a:avLst/>
              </a:prstGeom>
              <a:noFill/>
            </p:spPr>
            <p:txBody>
              <a:bodyPr wrap="square" lIns="91440" tIns="45720" rIns="91440" bIns="45720" rtlCol="0" anchor="t">
                <a:spAutoFit/>
              </a:bodyPr>
              <a:lstStyle/>
              <a:p>
                <a:pPr algn="ctr"/>
                <a:r>
                  <a:rPr lang="en-CA" b="1" dirty="0">
                    <a:latin typeface="Aptos"/>
                  </a:rPr>
                  <a:t>Number of  referral services</a:t>
                </a:r>
              </a:p>
            </p:txBody>
          </p:sp>
          <p:sp>
            <p:nvSpPr>
              <p:cNvPr id="118" name="TextBox 117">
                <a:extLst>
                  <a:ext uri="{FF2B5EF4-FFF2-40B4-BE49-F238E27FC236}">
                    <a16:creationId xmlns:a16="http://schemas.microsoft.com/office/drawing/2014/main" id="{2E3DB7E4-1591-0FE4-AD49-587E6279800D}"/>
                  </a:ext>
                </a:extLst>
              </p:cNvPr>
              <p:cNvSpPr txBox="1"/>
              <p:nvPr/>
            </p:nvSpPr>
            <p:spPr>
              <a:xfrm>
                <a:off x="4790424" y="2843700"/>
                <a:ext cx="1504548" cy="461665"/>
              </a:xfrm>
              <a:prstGeom prst="rect">
                <a:avLst/>
              </a:prstGeom>
              <a:noFill/>
            </p:spPr>
            <p:txBody>
              <a:bodyPr wrap="square" lIns="91440" tIns="45720" rIns="91440" bIns="45720" rtlCol="0" anchor="t">
                <a:spAutoFit/>
              </a:bodyPr>
              <a:lstStyle/>
              <a:p>
                <a:pPr algn="ctr"/>
                <a:r>
                  <a:rPr lang="en-CA" sz="1200" dirty="0">
                    <a:latin typeface="Aptos"/>
                  </a:rPr>
                  <a:t>provided by local FCSS programs</a:t>
                </a:r>
                <a:endParaRPr lang="en-US" sz="1600" dirty="0">
                  <a:latin typeface="Aptos"/>
                </a:endParaRPr>
              </a:p>
            </p:txBody>
          </p:sp>
          <p:sp>
            <p:nvSpPr>
              <p:cNvPr id="33" name="Oval 32">
                <a:extLst>
                  <a:ext uri="{FF2B5EF4-FFF2-40B4-BE49-F238E27FC236}">
                    <a16:creationId xmlns:a16="http://schemas.microsoft.com/office/drawing/2014/main" id="{0178B26F-0BF2-E5CF-C693-5A382B90A9BB}"/>
                  </a:ext>
                </a:extLst>
              </p:cNvPr>
              <p:cNvSpPr/>
              <p:nvPr/>
            </p:nvSpPr>
            <p:spPr>
              <a:xfrm>
                <a:off x="5110883" y="1917828"/>
                <a:ext cx="852807" cy="852807"/>
              </a:xfrm>
              <a:prstGeom prst="ellipse">
                <a:avLst/>
              </a:prstGeom>
              <a:solidFill>
                <a:srgbClr val="F8D16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dirty="0"/>
              </a:p>
            </p:txBody>
          </p:sp>
        </p:grpSp>
        <p:grpSp>
          <p:nvGrpSpPr>
            <p:cNvPr id="159" name="Group 158">
              <a:extLst>
                <a:ext uri="{FF2B5EF4-FFF2-40B4-BE49-F238E27FC236}">
                  <a16:creationId xmlns:a16="http://schemas.microsoft.com/office/drawing/2014/main" id="{D8EA2A51-09E1-673E-CF26-40A4CDB30719}"/>
                </a:ext>
              </a:extLst>
            </p:cNvPr>
            <p:cNvGrpSpPr/>
            <p:nvPr/>
          </p:nvGrpSpPr>
          <p:grpSpPr>
            <a:xfrm>
              <a:off x="3746113" y="1098240"/>
              <a:ext cx="1653218" cy="2175018"/>
              <a:chOff x="2182753" y="1111083"/>
              <a:chExt cx="1653218" cy="2175018"/>
            </a:xfrm>
          </p:grpSpPr>
          <p:sp>
            <p:nvSpPr>
              <p:cNvPr id="39" name="TextBox 38">
                <a:extLst>
                  <a:ext uri="{FF2B5EF4-FFF2-40B4-BE49-F238E27FC236}">
                    <a16:creationId xmlns:a16="http://schemas.microsoft.com/office/drawing/2014/main" id="{EBE1806C-FA06-233D-B2AA-50DE77F9E2C4}"/>
                  </a:ext>
                </a:extLst>
              </p:cNvPr>
              <p:cNvSpPr txBox="1"/>
              <p:nvPr/>
            </p:nvSpPr>
            <p:spPr>
              <a:xfrm>
                <a:off x="2182753" y="1111083"/>
                <a:ext cx="1653218" cy="738664"/>
              </a:xfrm>
              <a:prstGeom prst="rect">
                <a:avLst/>
              </a:prstGeom>
              <a:noFill/>
            </p:spPr>
            <p:txBody>
              <a:bodyPr wrap="square" lIns="91440" tIns="45720" rIns="91440" bIns="45720" rtlCol="0" anchor="t">
                <a:spAutoFit/>
              </a:bodyPr>
              <a:lstStyle/>
              <a:p>
                <a:pPr algn="ctr"/>
                <a:r>
                  <a:rPr lang="en-CA" b="1" dirty="0">
                    <a:latin typeface="Aptos"/>
                  </a:rPr>
                  <a:t>Number of times Albertans participated</a:t>
                </a:r>
                <a:endParaRPr lang="en-US" dirty="0"/>
              </a:p>
            </p:txBody>
          </p:sp>
          <p:sp>
            <p:nvSpPr>
              <p:cNvPr id="31" name="Oval 30">
                <a:extLst>
                  <a:ext uri="{FF2B5EF4-FFF2-40B4-BE49-F238E27FC236}">
                    <a16:creationId xmlns:a16="http://schemas.microsoft.com/office/drawing/2014/main" id="{C4025F45-FC60-8B1F-44F8-3A4BCE922DD5}"/>
                  </a:ext>
                </a:extLst>
              </p:cNvPr>
              <p:cNvSpPr>
                <a:spLocks/>
              </p:cNvSpPr>
              <p:nvPr/>
            </p:nvSpPr>
            <p:spPr>
              <a:xfrm>
                <a:off x="2576364" y="1930672"/>
                <a:ext cx="859791" cy="859791"/>
              </a:xfrm>
              <a:prstGeom prst="ellipse">
                <a:avLst/>
              </a:prstGeom>
              <a:solidFill>
                <a:srgbClr val="FFD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7" name="TextBox 136">
                <a:extLst>
                  <a:ext uri="{FF2B5EF4-FFF2-40B4-BE49-F238E27FC236}">
                    <a16:creationId xmlns:a16="http://schemas.microsoft.com/office/drawing/2014/main" id="{4D8E79C9-3FC2-D9C1-5A91-0B6EE4CA5886}"/>
                  </a:ext>
                </a:extLst>
              </p:cNvPr>
              <p:cNvSpPr txBox="1"/>
              <p:nvPr/>
            </p:nvSpPr>
            <p:spPr>
              <a:xfrm>
                <a:off x="2252036" y="2824436"/>
                <a:ext cx="1507892" cy="461665"/>
              </a:xfrm>
              <a:prstGeom prst="rect">
                <a:avLst/>
              </a:prstGeom>
              <a:noFill/>
            </p:spPr>
            <p:txBody>
              <a:bodyPr wrap="square" lIns="91440" tIns="45720" rIns="91440" bIns="45720" rtlCol="0" anchor="t">
                <a:spAutoFit/>
              </a:bodyPr>
              <a:lstStyle/>
              <a:p>
                <a:pPr algn="ctr"/>
                <a:r>
                  <a:rPr lang="en-CA" sz="1200" dirty="0">
                    <a:latin typeface="Aptos"/>
                  </a:rPr>
                  <a:t>in FCSS programming</a:t>
                </a:r>
                <a:endParaRPr lang="en-US" sz="1600" dirty="0"/>
              </a:p>
            </p:txBody>
          </p:sp>
        </p:grpSp>
        <p:grpSp>
          <p:nvGrpSpPr>
            <p:cNvPr id="161" name="Group 160">
              <a:extLst>
                <a:ext uri="{FF2B5EF4-FFF2-40B4-BE49-F238E27FC236}">
                  <a16:creationId xmlns:a16="http://schemas.microsoft.com/office/drawing/2014/main" id="{0B223B41-C86F-E0E6-2101-F0F44FA5C67E}"/>
                </a:ext>
              </a:extLst>
            </p:cNvPr>
            <p:cNvGrpSpPr/>
            <p:nvPr/>
          </p:nvGrpSpPr>
          <p:grpSpPr>
            <a:xfrm>
              <a:off x="147521" y="1303723"/>
              <a:ext cx="1653370" cy="2001643"/>
              <a:chOff x="6493710" y="1316566"/>
              <a:chExt cx="1653370" cy="2001643"/>
            </a:xfrm>
          </p:grpSpPr>
          <p:sp>
            <p:nvSpPr>
              <p:cNvPr id="145" name="TextBox 144">
                <a:extLst>
                  <a:ext uri="{FF2B5EF4-FFF2-40B4-BE49-F238E27FC236}">
                    <a16:creationId xmlns:a16="http://schemas.microsoft.com/office/drawing/2014/main" id="{2CBD8D05-16AB-FB70-9B56-FE6A73C9360B}"/>
                  </a:ext>
                </a:extLst>
              </p:cNvPr>
              <p:cNvSpPr txBox="1"/>
              <p:nvPr/>
            </p:nvSpPr>
            <p:spPr>
              <a:xfrm>
                <a:off x="6493710" y="1316566"/>
                <a:ext cx="1653370" cy="523220"/>
              </a:xfrm>
              <a:prstGeom prst="rect">
                <a:avLst/>
              </a:prstGeom>
              <a:noFill/>
            </p:spPr>
            <p:txBody>
              <a:bodyPr wrap="square" lIns="91440" tIns="45720" rIns="91440" bIns="45720" rtlCol="0" anchor="t">
                <a:spAutoFit/>
              </a:bodyPr>
              <a:lstStyle/>
              <a:p>
                <a:pPr algn="ctr"/>
                <a:r>
                  <a:rPr lang="en-CA" b="1" dirty="0">
                    <a:latin typeface="Aptos"/>
                  </a:rPr>
                  <a:t>Number of  volunteers</a:t>
                </a:r>
              </a:p>
            </p:txBody>
          </p:sp>
          <p:sp>
            <p:nvSpPr>
              <p:cNvPr id="146" name="TextBox 145">
                <a:extLst>
                  <a:ext uri="{FF2B5EF4-FFF2-40B4-BE49-F238E27FC236}">
                    <a16:creationId xmlns:a16="http://schemas.microsoft.com/office/drawing/2014/main" id="{C2E18F41-7C79-8A04-C441-17BE3772EE3E}"/>
                  </a:ext>
                </a:extLst>
              </p:cNvPr>
              <p:cNvSpPr txBox="1"/>
              <p:nvPr/>
            </p:nvSpPr>
            <p:spPr>
              <a:xfrm>
                <a:off x="6568148" y="2856544"/>
                <a:ext cx="1504548" cy="461665"/>
              </a:xfrm>
              <a:prstGeom prst="rect">
                <a:avLst/>
              </a:prstGeom>
              <a:noFill/>
            </p:spPr>
            <p:txBody>
              <a:bodyPr wrap="square" lIns="91440" tIns="45720" rIns="91440" bIns="45720" rtlCol="0" anchor="t">
                <a:spAutoFit/>
              </a:bodyPr>
              <a:lstStyle/>
              <a:p>
                <a:pPr algn="ctr"/>
                <a:r>
                  <a:rPr lang="en-CA" sz="1200" dirty="0">
                    <a:latin typeface="Aptos"/>
                  </a:rPr>
                  <a:t>who supported FCSS programs</a:t>
                </a:r>
              </a:p>
            </p:txBody>
          </p:sp>
          <p:grpSp>
            <p:nvGrpSpPr>
              <p:cNvPr id="156" name="Group 155">
                <a:extLst>
                  <a:ext uri="{FF2B5EF4-FFF2-40B4-BE49-F238E27FC236}">
                    <a16:creationId xmlns:a16="http://schemas.microsoft.com/office/drawing/2014/main" id="{0676A5B8-F78E-4087-E659-22C6C15EBE8F}"/>
                  </a:ext>
                </a:extLst>
              </p:cNvPr>
              <p:cNvGrpSpPr/>
              <p:nvPr/>
            </p:nvGrpSpPr>
            <p:grpSpPr>
              <a:xfrm>
                <a:off x="6901450" y="1909763"/>
                <a:ext cx="852807" cy="852807"/>
                <a:chOff x="6901450" y="1909763"/>
                <a:chExt cx="852807" cy="852807"/>
              </a:xfrm>
            </p:grpSpPr>
            <p:sp>
              <p:nvSpPr>
                <p:cNvPr id="148" name="Oval 147">
                  <a:extLst>
                    <a:ext uri="{FF2B5EF4-FFF2-40B4-BE49-F238E27FC236}">
                      <a16:creationId xmlns:a16="http://schemas.microsoft.com/office/drawing/2014/main" id="{F0949034-4042-560C-6CCE-51C2A43BDD96}"/>
                    </a:ext>
                  </a:extLst>
                </p:cNvPr>
                <p:cNvSpPr/>
                <p:nvPr/>
              </p:nvSpPr>
              <p:spPr>
                <a:xfrm>
                  <a:off x="6901450" y="1909763"/>
                  <a:ext cx="852807" cy="852807"/>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a:p>
              </p:txBody>
            </p:sp>
            <p:pic>
              <p:nvPicPr>
                <p:cNvPr id="149" name="Graphic 148" descr="Hero Female outline">
                  <a:extLst>
                    <a:ext uri="{FF2B5EF4-FFF2-40B4-BE49-F238E27FC236}">
                      <a16:creationId xmlns:a16="http://schemas.microsoft.com/office/drawing/2014/main" id="{91BE3B1B-1DB2-AD92-5C77-23AAA0F220C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94035" y="2030848"/>
                  <a:ext cx="661247" cy="661247"/>
                </a:xfrm>
                <a:prstGeom prst="rect">
                  <a:avLst/>
                </a:prstGeom>
              </p:spPr>
            </p:pic>
          </p:grpSp>
        </p:grpSp>
        <p:grpSp>
          <p:nvGrpSpPr>
            <p:cNvPr id="11" name="Group 10">
              <a:extLst>
                <a:ext uri="{FF2B5EF4-FFF2-40B4-BE49-F238E27FC236}">
                  <a16:creationId xmlns:a16="http://schemas.microsoft.com/office/drawing/2014/main" id="{7F805311-7D1E-4211-443D-CD1FEF3EA336}"/>
                </a:ext>
              </a:extLst>
            </p:cNvPr>
            <p:cNvGrpSpPr/>
            <p:nvPr/>
          </p:nvGrpSpPr>
          <p:grpSpPr>
            <a:xfrm>
              <a:off x="7344704" y="1101608"/>
              <a:ext cx="1653370" cy="2203759"/>
              <a:chOff x="6493710" y="1114450"/>
              <a:chExt cx="1653370" cy="2203759"/>
            </a:xfrm>
          </p:grpSpPr>
          <p:sp>
            <p:nvSpPr>
              <p:cNvPr id="6" name="TextBox 5">
                <a:extLst>
                  <a:ext uri="{FF2B5EF4-FFF2-40B4-BE49-F238E27FC236}">
                    <a16:creationId xmlns:a16="http://schemas.microsoft.com/office/drawing/2014/main" id="{4A6A00F8-18E2-07D5-F209-11227E3D94F7}"/>
                  </a:ext>
                </a:extLst>
              </p:cNvPr>
              <p:cNvSpPr txBox="1"/>
              <p:nvPr/>
            </p:nvSpPr>
            <p:spPr>
              <a:xfrm>
                <a:off x="6493710" y="1114450"/>
                <a:ext cx="1653370" cy="738664"/>
              </a:xfrm>
              <a:prstGeom prst="rect">
                <a:avLst/>
              </a:prstGeom>
              <a:noFill/>
            </p:spPr>
            <p:txBody>
              <a:bodyPr wrap="square" lIns="91440" tIns="45720" rIns="91440" bIns="45720" rtlCol="0" anchor="t">
                <a:spAutoFit/>
              </a:bodyPr>
              <a:lstStyle/>
              <a:p>
                <a:pPr algn="ctr"/>
                <a:r>
                  <a:rPr lang="en-CA" b="1">
                    <a:latin typeface="Aptos"/>
                  </a:rPr>
                  <a:t>Number of  community partnerships</a:t>
                </a:r>
              </a:p>
            </p:txBody>
          </p:sp>
          <p:sp>
            <p:nvSpPr>
              <p:cNvPr id="7" name="TextBox 6">
                <a:extLst>
                  <a:ext uri="{FF2B5EF4-FFF2-40B4-BE49-F238E27FC236}">
                    <a16:creationId xmlns:a16="http://schemas.microsoft.com/office/drawing/2014/main" id="{04131BB5-DC16-4588-4688-2CBC4CE815C2}"/>
                  </a:ext>
                </a:extLst>
              </p:cNvPr>
              <p:cNvSpPr txBox="1"/>
              <p:nvPr/>
            </p:nvSpPr>
            <p:spPr>
              <a:xfrm>
                <a:off x="6568148" y="2856544"/>
                <a:ext cx="1504548" cy="461665"/>
              </a:xfrm>
              <a:prstGeom prst="rect">
                <a:avLst/>
              </a:prstGeom>
              <a:noFill/>
            </p:spPr>
            <p:txBody>
              <a:bodyPr wrap="square" lIns="91440" tIns="45720" rIns="91440" bIns="45720" rtlCol="0" anchor="t">
                <a:spAutoFit/>
              </a:bodyPr>
              <a:lstStyle/>
              <a:p>
                <a:pPr algn="ctr"/>
                <a:r>
                  <a:rPr lang="en-CA" sz="1200" dirty="0">
                    <a:latin typeface="Aptos"/>
                  </a:rPr>
                  <a:t>Local FCSS programs have</a:t>
                </a:r>
                <a:endParaRPr lang="en-US" sz="1600" dirty="0"/>
              </a:p>
            </p:txBody>
          </p:sp>
          <p:sp>
            <p:nvSpPr>
              <p:cNvPr id="9" name="Oval 8">
                <a:extLst>
                  <a:ext uri="{FF2B5EF4-FFF2-40B4-BE49-F238E27FC236}">
                    <a16:creationId xmlns:a16="http://schemas.microsoft.com/office/drawing/2014/main" id="{2B95FCF6-1AE2-F05A-AF75-F37BA097F130}"/>
                  </a:ext>
                </a:extLst>
              </p:cNvPr>
              <p:cNvSpPr/>
              <p:nvPr/>
            </p:nvSpPr>
            <p:spPr>
              <a:xfrm>
                <a:off x="6901450" y="1909763"/>
                <a:ext cx="852807" cy="852807"/>
              </a:xfrm>
              <a:prstGeom prst="ellipse">
                <a:avLst/>
              </a:prstGeom>
              <a:solidFill>
                <a:srgbClr val="36B0C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a:p>
            </p:txBody>
          </p:sp>
        </p:grpSp>
      </p:grpSp>
      <p:pic>
        <p:nvPicPr>
          <p:cNvPr id="12" name="Graphic 11" descr="Badge 6 with solid fill">
            <a:extLst>
              <a:ext uri="{FF2B5EF4-FFF2-40B4-BE49-F238E27FC236}">
                <a16:creationId xmlns:a16="http://schemas.microsoft.com/office/drawing/2014/main" id="{9A5E7440-2527-A91C-C0C4-0DE6D63B12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8141" y="4040952"/>
            <a:ext cx="313465" cy="310794"/>
          </a:xfrm>
          <a:prstGeom prst="rect">
            <a:avLst/>
          </a:prstGeom>
        </p:spPr>
      </p:pic>
      <p:pic>
        <p:nvPicPr>
          <p:cNvPr id="43" name="Graphic 42" descr="Social network with solid fill">
            <a:extLst>
              <a:ext uri="{FF2B5EF4-FFF2-40B4-BE49-F238E27FC236}">
                <a16:creationId xmlns:a16="http://schemas.microsoft.com/office/drawing/2014/main" id="{5ABD8BF3-6708-4565-729B-A8E6541F937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03522" y="1958590"/>
            <a:ext cx="730104" cy="730104"/>
          </a:xfrm>
          <a:prstGeom prst="rect">
            <a:avLst/>
          </a:prstGeom>
        </p:spPr>
      </p:pic>
      <p:grpSp>
        <p:nvGrpSpPr>
          <p:cNvPr id="44" name="Group 43">
            <a:extLst>
              <a:ext uri="{FF2B5EF4-FFF2-40B4-BE49-F238E27FC236}">
                <a16:creationId xmlns:a16="http://schemas.microsoft.com/office/drawing/2014/main" id="{81F760D7-D517-A977-0D94-4568FF3B7FFD}"/>
              </a:ext>
              <a:ext uri="{C183D7F6-B498-43B3-948B-1728B52AA6E4}">
                <adec:decorative xmlns:adec="http://schemas.microsoft.com/office/drawing/2017/decorative" val="1"/>
              </a:ext>
            </a:extLst>
          </p:cNvPr>
          <p:cNvGrpSpPr/>
          <p:nvPr/>
        </p:nvGrpSpPr>
        <p:grpSpPr>
          <a:xfrm>
            <a:off x="6015176" y="1958590"/>
            <a:ext cx="714688" cy="694771"/>
            <a:chOff x="3467100" y="2840700"/>
            <a:chExt cx="711960" cy="638981"/>
          </a:xfrm>
          <a:solidFill>
            <a:schemeClr val="bg1"/>
          </a:solidFill>
        </p:grpSpPr>
        <p:pic>
          <p:nvPicPr>
            <p:cNvPr id="46" name="Graphic 45" descr="Call center outline">
              <a:extLst>
                <a:ext uri="{FF2B5EF4-FFF2-40B4-BE49-F238E27FC236}">
                  <a16:creationId xmlns:a16="http://schemas.microsoft.com/office/drawing/2014/main" id="{1C4C97EC-6010-D9F1-1B39-0811AC0A469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43325" y="2964525"/>
              <a:ext cx="435735" cy="435735"/>
            </a:xfrm>
            <a:prstGeom prst="rect">
              <a:avLst/>
            </a:prstGeom>
          </p:spPr>
        </p:pic>
        <p:pic>
          <p:nvPicPr>
            <p:cNvPr id="47" name="Graphic 46" descr="Call center outline">
              <a:extLst>
                <a:ext uri="{FF2B5EF4-FFF2-40B4-BE49-F238E27FC236}">
                  <a16:creationId xmlns:a16="http://schemas.microsoft.com/office/drawing/2014/main" id="{BBF4B886-848F-33E2-58A7-0987886C22E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467100" y="2840700"/>
              <a:ext cx="435735" cy="435735"/>
            </a:xfrm>
            <a:prstGeom prst="rect">
              <a:avLst/>
            </a:prstGeom>
          </p:spPr>
        </p:pic>
        <p:pic>
          <p:nvPicPr>
            <p:cNvPr id="48" name="Graphic 47" descr="Arrow: Rotate left with solid fill">
              <a:extLst>
                <a:ext uri="{FF2B5EF4-FFF2-40B4-BE49-F238E27FC236}">
                  <a16:creationId xmlns:a16="http://schemas.microsoft.com/office/drawing/2014/main" id="{3299AD56-FDC6-1C0F-656C-AAAB340D53C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0800000" flipH="1">
              <a:off x="3590893" y="3209759"/>
              <a:ext cx="378009" cy="269922"/>
            </a:xfrm>
            <a:prstGeom prst="rect">
              <a:avLst/>
            </a:prstGeom>
          </p:spPr>
        </p:pic>
      </p:grpSp>
      <p:pic>
        <p:nvPicPr>
          <p:cNvPr id="49" name="Graphic 48" descr="Handshake with solid fill">
            <a:extLst>
              <a:ext uri="{FF2B5EF4-FFF2-40B4-BE49-F238E27FC236}">
                <a16:creationId xmlns:a16="http://schemas.microsoft.com/office/drawing/2014/main" id="{04316546-79C6-37FC-B22E-385584496DF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796600" y="2009812"/>
            <a:ext cx="760368" cy="760368"/>
          </a:xfrm>
          <a:prstGeom prst="rect">
            <a:avLst/>
          </a:prstGeom>
        </p:spPr>
      </p:pic>
      <p:grpSp>
        <p:nvGrpSpPr>
          <p:cNvPr id="4" name="Group 3">
            <a:extLst>
              <a:ext uri="{FF2B5EF4-FFF2-40B4-BE49-F238E27FC236}">
                <a16:creationId xmlns:a16="http://schemas.microsoft.com/office/drawing/2014/main" id="{F7602847-1C89-D2C6-453C-BA412E6F6FD0}"/>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8" name="Oval 7">
              <a:extLst>
                <a:ext uri="{FF2B5EF4-FFF2-40B4-BE49-F238E27FC236}">
                  <a16:creationId xmlns:a16="http://schemas.microsoft.com/office/drawing/2014/main" id="{CDD14A8A-5161-BD7B-DB08-9C3C2DB7DF0C}"/>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Graphic 9" descr="Folder Search with solid fill">
              <a:extLst>
                <a:ext uri="{FF2B5EF4-FFF2-40B4-BE49-F238E27FC236}">
                  <a16:creationId xmlns:a16="http://schemas.microsoft.com/office/drawing/2014/main" id="{5BFD03DA-A13D-7FE7-E43C-4DB4E9E1212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269345" y="114722"/>
              <a:ext cx="418882" cy="418882"/>
            </a:xfrm>
            <a:prstGeom prst="rect">
              <a:avLst/>
            </a:prstGeom>
          </p:spPr>
        </p:pic>
      </p:grpSp>
      <p:sp>
        <p:nvSpPr>
          <p:cNvPr id="14" name="TextBox 13">
            <a:extLst>
              <a:ext uri="{FF2B5EF4-FFF2-40B4-BE49-F238E27FC236}">
                <a16:creationId xmlns:a16="http://schemas.microsoft.com/office/drawing/2014/main" id="{C521B63C-B24B-A680-70E0-07A79333B2AD}"/>
              </a:ext>
            </a:extLst>
          </p:cNvPr>
          <p:cNvSpPr txBox="1"/>
          <p:nvPr/>
        </p:nvSpPr>
        <p:spPr>
          <a:xfrm>
            <a:off x="7779091" y="128906"/>
            <a:ext cx="1507784" cy="553998"/>
          </a:xfrm>
          <a:prstGeom prst="rect">
            <a:avLst/>
          </a:prstGeom>
          <a:noFill/>
        </p:spPr>
        <p:txBody>
          <a:bodyPr wrap="square" rtlCol="0">
            <a:spAutoFit/>
          </a:bodyPr>
          <a:lstStyle/>
          <a:p>
            <a:r>
              <a:rPr lang="en-CA" sz="1050" b="1" dirty="0">
                <a:latin typeface="Aptos" panose="020B0004020202020204" pitchFamily="34" charset="0"/>
              </a:rPr>
              <a:t>More Information </a:t>
            </a:r>
            <a:r>
              <a:rPr lang="en-CA" sz="1050" dirty="0">
                <a:latin typeface="Aptos" panose="020B0004020202020204" pitchFamily="34" charset="0"/>
              </a:rPr>
              <a:t>Training Package </a:t>
            </a:r>
          </a:p>
          <a:p>
            <a:r>
              <a:rPr lang="en-CA" sz="900" dirty="0">
                <a:latin typeface="Aptos" panose="020B0004020202020204" pitchFamily="34" charset="0"/>
              </a:rPr>
              <a:t>Page 25</a:t>
            </a:r>
          </a:p>
        </p:txBody>
      </p:sp>
    </p:spTree>
    <p:extLst>
      <p:ext uri="{BB962C8B-B14F-4D97-AF65-F5344CB8AC3E}">
        <p14:creationId xmlns:p14="http://schemas.microsoft.com/office/powerpoint/2010/main" val="2426533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6921D-B6A3-ABB6-DB36-C3A402BBE35B}"/>
            </a:ext>
          </a:extLst>
        </p:cNvPr>
        <p:cNvGrpSpPr/>
        <p:nvPr/>
      </p:nvGrpSpPr>
      <p:grpSpPr>
        <a:xfrm>
          <a:off x="0" y="0"/>
          <a:ext cx="0" cy="0"/>
          <a:chOff x="0" y="0"/>
          <a:chExt cx="0" cy="0"/>
        </a:xfrm>
      </p:grpSpPr>
      <p:cxnSp>
        <p:nvCxnSpPr>
          <p:cNvPr id="165" name="Straight Arrow Connector 164">
            <a:extLst>
              <a:ext uri="{FF2B5EF4-FFF2-40B4-BE49-F238E27FC236}">
                <a16:creationId xmlns:a16="http://schemas.microsoft.com/office/drawing/2014/main" id="{DA07B0EE-DA3A-40B8-FFC1-06CF0F67AAD3}"/>
              </a:ext>
              <a:ext uri="{C183D7F6-B498-43B3-948B-1728B52AA6E4}">
                <adec:decorative xmlns:adec="http://schemas.microsoft.com/office/drawing/2017/decorative" val="1"/>
              </a:ext>
            </a:extLst>
          </p:cNvPr>
          <p:cNvCxnSpPr/>
          <p:nvPr/>
        </p:nvCxnSpPr>
        <p:spPr>
          <a:xfrm>
            <a:off x="-3055" y="2475060"/>
            <a:ext cx="7279774" cy="1674"/>
          </a:xfrm>
          <a:prstGeom prst="straightConnector1">
            <a:avLst/>
          </a:prstGeom>
          <a:ln>
            <a:solidFill>
              <a:schemeClr val="tx1"/>
            </a:solidFill>
            <a:tailEnd type="triangle"/>
          </a:ln>
        </p:spPr>
        <p:style>
          <a:lnRef idx="3">
            <a:schemeClr val="accent2"/>
          </a:lnRef>
          <a:fillRef idx="0">
            <a:schemeClr val="accent2"/>
          </a:fillRef>
          <a:effectRef idx="2">
            <a:schemeClr val="accent2"/>
          </a:effectRef>
          <a:fontRef idx="minor">
            <a:schemeClr val="tx1"/>
          </a:fontRef>
        </p:style>
      </p:cxnSp>
      <p:pic>
        <p:nvPicPr>
          <p:cNvPr id="94" name="Graphic 93" descr="Stopwatch 75% with solid fill">
            <a:extLst>
              <a:ext uri="{FF2B5EF4-FFF2-40B4-BE49-F238E27FC236}">
                <a16:creationId xmlns:a16="http://schemas.microsoft.com/office/drawing/2014/main" id="{6BBE2268-BD29-167F-867E-9C01A5499A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66376" y="1665859"/>
            <a:ext cx="301393" cy="301393"/>
          </a:xfrm>
          <a:prstGeom prst="rect">
            <a:avLst/>
          </a:prstGeom>
        </p:spPr>
      </p:pic>
      <p:pic>
        <p:nvPicPr>
          <p:cNvPr id="96" name="Graphic 95" descr="Rating with solid fill">
            <a:extLst>
              <a:ext uri="{FF2B5EF4-FFF2-40B4-BE49-F238E27FC236}">
                <a16:creationId xmlns:a16="http://schemas.microsoft.com/office/drawing/2014/main" id="{245D0124-BAD8-7CA1-7909-3FF35264D9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37283" y="4793570"/>
            <a:ext cx="325681" cy="325681"/>
          </a:xfrm>
          <a:prstGeom prst="rect">
            <a:avLst/>
          </a:prstGeom>
        </p:spPr>
      </p:pic>
      <p:pic>
        <p:nvPicPr>
          <p:cNvPr id="2" name="Graphic 1" descr="Badge 8 with solid fill">
            <a:extLst>
              <a:ext uri="{FF2B5EF4-FFF2-40B4-BE49-F238E27FC236}">
                <a16:creationId xmlns:a16="http://schemas.microsoft.com/office/drawing/2014/main" id="{67213B1D-8ED4-B3E9-B56C-FFDC3A84DA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17985" y="4040953"/>
            <a:ext cx="310794" cy="310794"/>
          </a:xfrm>
          <a:prstGeom prst="rect">
            <a:avLst/>
          </a:prstGeom>
        </p:spPr>
      </p:pic>
      <p:pic>
        <p:nvPicPr>
          <p:cNvPr id="3" name="Graphic 2" descr="Badge 8 with solid fill">
            <a:extLst>
              <a:ext uri="{FF2B5EF4-FFF2-40B4-BE49-F238E27FC236}">
                <a16:creationId xmlns:a16="http://schemas.microsoft.com/office/drawing/2014/main" id="{F30B5A8C-F703-7C59-8FF9-42387AC002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18671" y="4033983"/>
            <a:ext cx="310794" cy="310794"/>
          </a:xfrm>
          <a:prstGeom prst="rect">
            <a:avLst/>
          </a:prstGeom>
        </p:spPr>
      </p:pic>
      <p:grpSp>
        <p:nvGrpSpPr>
          <p:cNvPr id="158" name="Group 157">
            <a:extLst>
              <a:ext uri="{FF2B5EF4-FFF2-40B4-BE49-F238E27FC236}">
                <a16:creationId xmlns:a16="http://schemas.microsoft.com/office/drawing/2014/main" id="{3849E098-B44C-5A40-C700-CCF9AF0AB261}"/>
              </a:ext>
              <a:ext uri="{C183D7F6-B498-43B3-948B-1728B52AA6E4}">
                <adec:decorative xmlns:adec="http://schemas.microsoft.com/office/drawing/2017/decorative" val="1"/>
              </a:ext>
            </a:extLst>
          </p:cNvPr>
          <p:cNvGrpSpPr/>
          <p:nvPr/>
        </p:nvGrpSpPr>
        <p:grpSpPr>
          <a:xfrm>
            <a:off x="1047169" y="1229354"/>
            <a:ext cx="1653218" cy="2327186"/>
            <a:chOff x="200032" y="1143582"/>
            <a:chExt cx="1653218" cy="2327186"/>
          </a:xfrm>
        </p:grpSpPr>
        <p:sp>
          <p:nvSpPr>
            <p:cNvPr id="37" name="TextBox 36">
              <a:extLst>
                <a:ext uri="{FF2B5EF4-FFF2-40B4-BE49-F238E27FC236}">
                  <a16:creationId xmlns:a16="http://schemas.microsoft.com/office/drawing/2014/main" id="{ED9402BF-3B0C-5C5E-F4FA-F992C82E68A8}"/>
                </a:ext>
              </a:extLst>
            </p:cNvPr>
            <p:cNvSpPr txBox="1"/>
            <p:nvPr/>
          </p:nvSpPr>
          <p:spPr>
            <a:xfrm>
              <a:off x="200032" y="1143582"/>
              <a:ext cx="1653218" cy="738664"/>
            </a:xfrm>
            <a:prstGeom prst="rect">
              <a:avLst/>
            </a:prstGeom>
            <a:noFill/>
          </p:spPr>
          <p:txBody>
            <a:bodyPr wrap="square" lIns="91440" tIns="45720" rIns="91440" bIns="45720" rtlCol="0" anchor="t">
              <a:spAutoFit/>
            </a:bodyPr>
            <a:lstStyle/>
            <a:p>
              <a:pPr algn="ctr"/>
              <a:r>
                <a:rPr lang="en-CA" dirty="0">
                  <a:latin typeface="Aptos"/>
                </a:rPr>
                <a:t>Number of participants who report</a:t>
              </a:r>
            </a:p>
          </p:txBody>
        </p:sp>
        <p:sp>
          <p:nvSpPr>
            <p:cNvPr id="45" name="TextBox 44">
              <a:extLst>
                <a:ext uri="{FF2B5EF4-FFF2-40B4-BE49-F238E27FC236}">
                  <a16:creationId xmlns:a16="http://schemas.microsoft.com/office/drawing/2014/main" id="{67936254-AE2B-C669-8CCA-4C763564E07F}"/>
                </a:ext>
              </a:extLst>
            </p:cNvPr>
            <p:cNvSpPr txBox="1"/>
            <p:nvPr/>
          </p:nvSpPr>
          <p:spPr>
            <a:xfrm>
              <a:off x="272695" y="2824437"/>
              <a:ext cx="1507892" cy="646331"/>
            </a:xfrm>
            <a:prstGeom prst="rect">
              <a:avLst/>
            </a:prstGeom>
            <a:noFill/>
          </p:spPr>
          <p:txBody>
            <a:bodyPr wrap="square" lIns="91440" tIns="45720" rIns="91440" bIns="45720" rtlCol="0" anchor="t">
              <a:spAutoFit/>
            </a:bodyPr>
            <a:lstStyle/>
            <a:p>
              <a:pPr algn="ctr"/>
              <a:r>
                <a:rPr lang="en-CA" sz="1200" dirty="0">
                  <a:latin typeface="Aptos"/>
                </a:rPr>
                <a:t>that FCSS programs</a:t>
              </a:r>
            </a:p>
            <a:p>
              <a:pPr algn="ctr"/>
              <a:r>
                <a:rPr lang="en-CA" sz="1200" dirty="0">
                  <a:latin typeface="Aptos"/>
                </a:rPr>
                <a:t>were </a:t>
              </a:r>
              <a:r>
                <a:rPr lang="en-CA" sz="1200" b="1" dirty="0">
                  <a:latin typeface="Aptos"/>
                </a:rPr>
                <a:t>easy to access</a:t>
              </a:r>
              <a:endParaRPr lang="en-US" sz="1200" b="1" dirty="0"/>
            </a:p>
          </p:txBody>
        </p:sp>
        <p:sp>
          <p:nvSpPr>
            <p:cNvPr id="29" name="Oval 28">
              <a:extLst>
                <a:ext uri="{FF2B5EF4-FFF2-40B4-BE49-F238E27FC236}">
                  <a16:creationId xmlns:a16="http://schemas.microsoft.com/office/drawing/2014/main" id="{F5DAE0B3-F4CB-C90F-A0D0-23AC92644F01}"/>
                </a:ext>
              </a:extLst>
            </p:cNvPr>
            <p:cNvSpPr>
              <a:spLocks/>
            </p:cNvSpPr>
            <p:nvPr/>
          </p:nvSpPr>
          <p:spPr>
            <a:xfrm>
              <a:off x="582807" y="1930672"/>
              <a:ext cx="859791" cy="859791"/>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66" name="Group 165">
            <a:extLst>
              <a:ext uri="{FF2B5EF4-FFF2-40B4-BE49-F238E27FC236}">
                <a16:creationId xmlns:a16="http://schemas.microsoft.com/office/drawing/2014/main" id="{8DF6DD73-9A30-4193-D63E-3347BA5B4E7A}"/>
              </a:ext>
              <a:ext uri="{C183D7F6-B498-43B3-948B-1728B52AA6E4}">
                <adec:decorative xmlns:adec="http://schemas.microsoft.com/office/drawing/2017/decorative" val="1"/>
              </a:ext>
            </a:extLst>
          </p:cNvPr>
          <p:cNvGrpSpPr/>
          <p:nvPr/>
        </p:nvGrpSpPr>
        <p:grpSpPr>
          <a:xfrm>
            <a:off x="6445056" y="1015647"/>
            <a:ext cx="1653370" cy="2742276"/>
            <a:chOff x="4715437" y="917032"/>
            <a:chExt cx="1653370" cy="2742276"/>
          </a:xfrm>
        </p:grpSpPr>
        <p:sp>
          <p:nvSpPr>
            <p:cNvPr id="41" name="TextBox 40">
              <a:extLst>
                <a:ext uri="{FF2B5EF4-FFF2-40B4-BE49-F238E27FC236}">
                  <a16:creationId xmlns:a16="http://schemas.microsoft.com/office/drawing/2014/main" id="{2D7A3C01-C31C-45C2-B545-81E53178D3B1}"/>
                </a:ext>
              </a:extLst>
            </p:cNvPr>
            <p:cNvSpPr txBox="1"/>
            <p:nvPr/>
          </p:nvSpPr>
          <p:spPr>
            <a:xfrm>
              <a:off x="4715437" y="917032"/>
              <a:ext cx="1653370" cy="954107"/>
            </a:xfrm>
            <a:prstGeom prst="rect">
              <a:avLst/>
            </a:prstGeom>
            <a:noFill/>
          </p:spPr>
          <p:txBody>
            <a:bodyPr wrap="square" lIns="91440" tIns="45720" rIns="91440" bIns="45720" rtlCol="0" anchor="t">
              <a:spAutoFit/>
            </a:bodyPr>
            <a:lstStyle/>
            <a:p>
              <a:pPr algn="ctr"/>
              <a:r>
                <a:rPr lang="en-CA">
                  <a:latin typeface="Aptos"/>
                </a:rPr>
                <a:t>Number of participants who report </a:t>
              </a:r>
              <a:r>
                <a:rPr lang="en-CA" b="1">
                  <a:latin typeface="Aptos"/>
                </a:rPr>
                <a:t>positive change</a:t>
              </a:r>
              <a:endParaRPr lang="en-US" b="1"/>
            </a:p>
          </p:txBody>
        </p:sp>
        <p:sp>
          <p:nvSpPr>
            <p:cNvPr id="118" name="TextBox 117">
              <a:extLst>
                <a:ext uri="{FF2B5EF4-FFF2-40B4-BE49-F238E27FC236}">
                  <a16:creationId xmlns:a16="http://schemas.microsoft.com/office/drawing/2014/main" id="{0CD01309-697B-4BE1-5AAE-F59DA4C1FE9E}"/>
                </a:ext>
              </a:extLst>
            </p:cNvPr>
            <p:cNvSpPr txBox="1"/>
            <p:nvPr/>
          </p:nvSpPr>
          <p:spPr>
            <a:xfrm>
              <a:off x="4790424" y="2843700"/>
              <a:ext cx="1504548" cy="815608"/>
            </a:xfrm>
            <a:prstGeom prst="rect">
              <a:avLst/>
            </a:prstGeom>
            <a:noFill/>
          </p:spPr>
          <p:txBody>
            <a:bodyPr wrap="square" lIns="91440" tIns="45720" rIns="91440" bIns="45720" rtlCol="0" anchor="t">
              <a:spAutoFit/>
            </a:bodyPr>
            <a:lstStyle/>
            <a:p>
              <a:pPr algn="ctr"/>
              <a:r>
                <a:rPr lang="en-CA" sz="1200" dirty="0">
                  <a:latin typeface="Aptos"/>
                </a:rPr>
                <a:t>after participating in local FCSS programs</a:t>
              </a:r>
              <a:endParaRPr lang="en-US" sz="1600" dirty="0"/>
            </a:p>
            <a:p>
              <a:pPr algn="ctr"/>
              <a:endParaRPr lang="en-CA" sz="1100" b="1" dirty="0">
                <a:latin typeface="Aptos"/>
              </a:endParaRPr>
            </a:p>
          </p:txBody>
        </p:sp>
        <p:sp>
          <p:nvSpPr>
            <p:cNvPr id="33" name="Oval 32">
              <a:extLst>
                <a:ext uri="{FF2B5EF4-FFF2-40B4-BE49-F238E27FC236}">
                  <a16:creationId xmlns:a16="http://schemas.microsoft.com/office/drawing/2014/main" id="{B752A596-369A-92F6-7B66-E5404ECE92C0}"/>
                </a:ext>
              </a:extLst>
            </p:cNvPr>
            <p:cNvSpPr/>
            <p:nvPr/>
          </p:nvSpPr>
          <p:spPr>
            <a:xfrm>
              <a:off x="5169953" y="1949476"/>
              <a:ext cx="852807" cy="852807"/>
            </a:xfrm>
            <a:prstGeom prst="ellipse">
              <a:avLst/>
            </a:prstGeom>
            <a:solidFill>
              <a:srgbClr val="FFD9D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a:p>
          </p:txBody>
        </p:sp>
      </p:grpSp>
      <p:grpSp>
        <p:nvGrpSpPr>
          <p:cNvPr id="159" name="Group 158">
            <a:extLst>
              <a:ext uri="{FF2B5EF4-FFF2-40B4-BE49-F238E27FC236}">
                <a16:creationId xmlns:a16="http://schemas.microsoft.com/office/drawing/2014/main" id="{3522ECB0-9838-1976-0774-83334A153493}"/>
              </a:ext>
              <a:ext uri="{C183D7F6-B498-43B3-948B-1728B52AA6E4}">
                <adec:decorative xmlns:adec="http://schemas.microsoft.com/office/drawing/2017/decorative" val="1"/>
              </a:ext>
            </a:extLst>
          </p:cNvPr>
          <p:cNvGrpSpPr/>
          <p:nvPr/>
        </p:nvGrpSpPr>
        <p:grpSpPr>
          <a:xfrm>
            <a:off x="3746113" y="1015648"/>
            <a:ext cx="1653218" cy="2356225"/>
            <a:chOff x="2175784" y="929876"/>
            <a:chExt cx="1653218" cy="2356225"/>
          </a:xfrm>
        </p:grpSpPr>
        <p:sp>
          <p:nvSpPr>
            <p:cNvPr id="39" name="TextBox 38">
              <a:extLst>
                <a:ext uri="{FF2B5EF4-FFF2-40B4-BE49-F238E27FC236}">
                  <a16:creationId xmlns:a16="http://schemas.microsoft.com/office/drawing/2014/main" id="{BBFFBA91-DB63-03D1-703E-C5C352740DAA}"/>
                </a:ext>
              </a:extLst>
            </p:cNvPr>
            <p:cNvSpPr txBox="1"/>
            <p:nvPr/>
          </p:nvSpPr>
          <p:spPr>
            <a:xfrm>
              <a:off x="2175784" y="929876"/>
              <a:ext cx="1653218" cy="954107"/>
            </a:xfrm>
            <a:prstGeom prst="rect">
              <a:avLst/>
            </a:prstGeom>
            <a:noFill/>
          </p:spPr>
          <p:txBody>
            <a:bodyPr wrap="square" lIns="91440" tIns="45720" rIns="91440" bIns="45720" rtlCol="0" anchor="t">
              <a:spAutoFit/>
            </a:bodyPr>
            <a:lstStyle/>
            <a:p>
              <a:pPr algn="ctr"/>
              <a:r>
                <a:rPr lang="en-CA">
                  <a:latin typeface="Aptos"/>
                </a:rPr>
                <a:t>Number of participants who </a:t>
              </a:r>
              <a:r>
                <a:rPr lang="en-CA" b="1">
                  <a:latin typeface="Aptos"/>
                </a:rPr>
                <a:t>expressed satisfaction </a:t>
              </a:r>
              <a:endParaRPr lang="en-US"/>
            </a:p>
          </p:txBody>
        </p:sp>
        <p:sp>
          <p:nvSpPr>
            <p:cNvPr id="31" name="Oval 30">
              <a:extLst>
                <a:ext uri="{FF2B5EF4-FFF2-40B4-BE49-F238E27FC236}">
                  <a16:creationId xmlns:a16="http://schemas.microsoft.com/office/drawing/2014/main" id="{83732B39-D080-DC39-4B1F-DEBDDC31DBBF}"/>
                </a:ext>
              </a:extLst>
            </p:cNvPr>
            <p:cNvSpPr>
              <a:spLocks/>
            </p:cNvSpPr>
            <p:nvPr/>
          </p:nvSpPr>
          <p:spPr>
            <a:xfrm>
              <a:off x="2564894" y="1879014"/>
              <a:ext cx="859791" cy="859791"/>
            </a:xfrm>
            <a:prstGeom prst="ellipse">
              <a:avLst/>
            </a:prstGeom>
            <a:solidFill>
              <a:srgbClr val="FEAA6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dirty="0"/>
            </a:p>
          </p:txBody>
        </p:sp>
        <p:sp>
          <p:nvSpPr>
            <p:cNvPr id="137" name="TextBox 136">
              <a:extLst>
                <a:ext uri="{FF2B5EF4-FFF2-40B4-BE49-F238E27FC236}">
                  <a16:creationId xmlns:a16="http://schemas.microsoft.com/office/drawing/2014/main" id="{787225A3-F0B1-0D4F-97BC-CA33A62A8F22}"/>
                </a:ext>
              </a:extLst>
            </p:cNvPr>
            <p:cNvSpPr txBox="1"/>
            <p:nvPr/>
          </p:nvSpPr>
          <p:spPr>
            <a:xfrm>
              <a:off x="2252036" y="2824436"/>
              <a:ext cx="1507892" cy="461665"/>
            </a:xfrm>
            <a:prstGeom prst="rect">
              <a:avLst/>
            </a:prstGeom>
            <a:noFill/>
          </p:spPr>
          <p:txBody>
            <a:bodyPr wrap="square" lIns="91440" tIns="45720" rIns="91440" bIns="45720" rtlCol="0" anchor="t">
              <a:spAutoFit/>
            </a:bodyPr>
            <a:lstStyle/>
            <a:p>
              <a:pPr algn="ctr"/>
              <a:r>
                <a:rPr lang="en-CA" sz="1200" dirty="0">
                  <a:latin typeface="Aptos"/>
                </a:rPr>
                <a:t>with FCSS programs</a:t>
              </a:r>
              <a:endParaRPr lang="en-US" sz="1600" dirty="0"/>
            </a:p>
          </p:txBody>
        </p:sp>
      </p:grpSp>
      <p:grpSp>
        <p:nvGrpSpPr>
          <p:cNvPr id="9" name="Group 8">
            <a:extLst>
              <a:ext uri="{FF2B5EF4-FFF2-40B4-BE49-F238E27FC236}">
                <a16:creationId xmlns:a16="http://schemas.microsoft.com/office/drawing/2014/main" id="{65DF730B-3F2C-E8A2-67E1-4FBFB7B5C987}"/>
              </a:ext>
              <a:ext uri="{C183D7F6-B498-43B3-948B-1728B52AA6E4}">
                <adec:decorative xmlns:adec="http://schemas.microsoft.com/office/drawing/2017/decorative" val="1"/>
              </a:ext>
            </a:extLst>
          </p:cNvPr>
          <p:cNvGrpSpPr/>
          <p:nvPr/>
        </p:nvGrpSpPr>
        <p:grpSpPr>
          <a:xfrm>
            <a:off x="6972997" y="4046461"/>
            <a:ext cx="605009" cy="305322"/>
            <a:chOff x="6346336" y="4046460"/>
            <a:chExt cx="605009" cy="305322"/>
          </a:xfrm>
        </p:grpSpPr>
        <p:pic>
          <p:nvPicPr>
            <p:cNvPr id="143" name="Graphic 142" descr="Badge 4 with solid fill">
              <a:extLst>
                <a:ext uri="{FF2B5EF4-FFF2-40B4-BE49-F238E27FC236}">
                  <a16:creationId xmlns:a16="http://schemas.microsoft.com/office/drawing/2014/main" id="{F434AFFD-C849-57E6-EDB8-5C57BF1D33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46336" y="4046461"/>
              <a:ext cx="305321" cy="305321"/>
            </a:xfrm>
            <a:prstGeom prst="rect">
              <a:avLst/>
            </a:prstGeom>
          </p:spPr>
        </p:pic>
        <p:pic>
          <p:nvPicPr>
            <p:cNvPr id="6" name="Graphic 5" descr="Badge 8 with solid fill">
              <a:extLst>
                <a:ext uri="{FF2B5EF4-FFF2-40B4-BE49-F238E27FC236}">
                  <a16:creationId xmlns:a16="http://schemas.microsoft.com/office/drawing/2014/main" id="{ED1DEE93-385D-B708-CB29-135C7D8C30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46024" y="4046460"/>
              <a:ext cx="305321" cy="305321"/>
            </a:xfrm>
            <a:prstGeom prst="rect">
              <a:avLst/>
            </a:prstGeom>
          </p:spPr>
        </p:pic>
      </p:grpSp>
      <p:sp>
        <p:nvSpPr>
          <p:cNvPr id="11" name="Title 10">
            <a:extLst>
              <a:ext uri="{FF2B5EF4-FFF2-40B4-BE49-F238E27FC236}">
                <a16:creationId xmlns:a16="http://schemas.microsoft.com/office/drawing/2014/main" id="{2D46DA1A-CB99-1ACF-3576-D822E4B25BE6}"/>
              </a:ext>
            </a:extLst>
          </p:cNvPr>
          <p:cNvSpPr txBox="1">
            <a:spLocks noGrp="1"/>
          </p:cNvSpPr>
          <p:nvPr>
            <p:ph type="title" idx="4294967295"/>
          </p:nvPr>
        </p:nvSpPr>
        <p:spPr>
          <a:xfrm>
            <a:off x="284945" y="166884"/>
            <a:ext cx="9223113" cy="8925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a:ea typeface="Arial"/>
                <a:cs typeface="Arial"/>
                <a:sym typeface="Arial"/>
              </a:rPr>
              <a:t>Training Roadmap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1" i="0" u="none" strike="noStrike" kern="0" cap="none" spc="0" normalizeH="0" baseline="0" noProof="0" dirty="0">
                <a:ln>
                  <a:noFill/>
                </a:ln>
                <a:solidFill>
                  <a:srgbClr val="000000"/>
                </a:solidFill>
                <a:effectLst/>
                <a:uLnTx/>
                <a:uFillTx/>
                <a:latin typeface="Aptos"/>
                <a:ea typeface="Arial"/>
                <a:cs typeface="Arial"/>
                <a:sym typeface="Arial"/>
              </a:rPr>
              <a:t>Survey-based measurements</a:t>
            </a:r>
            <a:endParaRPr kumimoji="0" lang="en-CA" sz="1600" b="0" i="0" u="none" strike="noStrike" kern="0" cap="none" spc="0" normalizeH="0" baseline="0" noProof="0" dirty="0">
              <a:ln>
                <a:noFill/>
              </a:ln>
              <a:solidFill>
                <a:srgbClr val="000000"/>
              </a:solidFill>
              <a:effectLst/>
              <a:uLnTx/>
              <a:uFillTx/>
              <a:latin typeface="Aptos"/>
              <a:ea typeface="Arial"/>
              <a:cs typeface="Arial"/>
              <a:sym typeface="Arial"/>
            </a:endParaRPr>
          </a:p>
        </p:txBody>
      </p:sp>
      <p:sp>
        <p:nvSpPr>
          <p:cNvPr id="10" name="Rectangle: Rounded Corners 9">
            <a:extLst>
              <a:ext uri="{FF2B5EF4-FFF2-40B4-BE49-F238E27FC236}">
                <a16:creationId xmlns:a16="http://schemas.microsoft.com/office/drawing/2014/main" id="{23FEA14E-7D35-4799-54B2-F84E22F1B629}"/>
              </a:ext>
            </a:extLst>
          </p:cNvPr>
          <p:cNvSpPr/>
          <p:nvPr/>
        </p:nvSpPr>
        <p:spPr>
          <a:xfrm>
            <a:off x="281991" y="3615218"/>
            <a:ext cx="8573049" cy="263275"/>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latin typeface="Aptos"/>
                <a:cs typeface="Arial"/>
              </a:rPr>
              <a:t>Corresponding Modules</a:t>
            </a:r>
          </a:p>
        </p:txBody>
      </p:sp>
      <p:pic>
        <p:nvPicPr>
          <p:cNvPr id="4" name="Graphic 4" descr="Door Open with solid fill">
            <a:extLst>
              <a:ext uri="{FF2B5EF4-FFF2-40B4-BE49-F238E27FC236}">
                <a16:creationId xmlns:a16="http://schemas.microsoft.com/office/drawing/2014/main" id="{5774A3A4-974C-BADC-7CC0-187875C5646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07602" y="2193809"/>
            <a:ext cx="518911" cy="573553"/>
          </a:xfrm>
          <a:prstGeom prst="rect">
            <a:avLst/>
          </a:prstGeom>
        </p:spPr>
      </p:pic>
      <p:pic>
        <p:nvPicPr>
          <p:cNvPr id="5" name="Graphic 4" descr="Rating with solid fill">
            <a:extLst>
              <a:ext uri="{FF2B5EF4-FFF2-40B4-BE49-F238E27FC236}">
                <a16:creationId xmlns:a16="http://schemas.microsoft.com/office/drawing/2014/main" id="{C66DF789-C3E0-15AC-F2D7-C0B6EF0525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57848" y="2130088"/>
            <a:ext cx="638654" cy="638654"/>
          </a:xfrm>
          <a:prstGeom prst="rect">
            <a:avLst/>
          </a:prstGeom>
        </p:spPr>
      </p:pic>
      <p:pic>
        <p:nvPicPr>
          <p:cNvPr id="7" name="Graphic 6" descr="Right Brain with solid fill">
            <a:extLst>
              <a:ext uri="{FF2B5EF4-FFF2-40B4-BE49-F238E27FC236}">
                <a16:creationId xmlns:a16="http://schemas.microsoft.com/office/drawing/2014/main" id="{834E8454-CF83-D9D9-6669-3B60BA9BE86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60484" y="2138074"/>
            <a:ext cx="672839" cy="672839"/>
          </a:xfrm>
          <a:prstGeom prst="rect">
            <a:avLst/>
          </a:prstGeom>
        </p:spPr>
      </p:pic>
      <p:grpSp>
        <p:nvGrpSpPr>
          <p:cNvPr id="8" name="Group 7">
            <a:extLst>
              <a:ext uri="{FF2B5EF4-FFF2-40B4-BE49-F238E27FC236}">
                <a16:creationId xmlns:a16="http://schemas.microsoft.com/office/drawing/2014/main" id="{0668CA9E-4A14-5302-ACFC-5ADE2D4A5E11}"/>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12" name="Oval 11">
              <a:extLst>
                <a:ext uri="{FF2B5EF4-FFF2-40B4-BE49-F238E27FC236}">
                  <a16:creationId xmlns:a16="http://schemas.microsoft.com/office/drawing/2014/main" id="{3CF89A83-DEF1-C926-B429-94293017747F}"/>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Graphic 12" descr="Folder Search with solid fill">
              <a:extLst>
                <a:ext uri="{FF2B5EF4-FFF2-40B4-BE49-F238E27FC236}">
                  <a16:creationId xmlns:a16="http://schemas.microsoft.com/office/drawing/2014/main" id="{7A872134-B289-E3D6-601D-584D33525DC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269345" y="114722"/>
              <a:ext cx="418882" cy="418882"/>
            </a:xfrm>
            <a:prstGeom prst="rect">
              <a:avLst/>
            </a:prstGeom>
          </p:spPr>
        </p:pic>
      </p:grpSp>
      <p:sp>
        <p:nvSpPr>
          <p:cNvPr id="14" name="TextBox 13">
            <a:extLst>
              <a:ext uri="{FF2B5EF4-FFF2-40B4-BE49-F238E27FC236}">
                <a16:creationId xmlns:a16="http://schemas.microsoft.com/office/drawing/2014/main" id="{C4550305-F3DB-515A-715C-B86FD141D73D}"/>
              </a:ext>
            </a:extLst>
          </p:cNvPr>
          <p:cNvSpPr txBox="1"/>
          <p:nvPr/>
        </p:nvSpPr>
        <p:spPr>
          <a:xfrm>
            <a:off x="7779091" y="128906"/>
            <a:ext cx="1507784" cy="553998"/>
          </a:xfrm>
          <a:prstGeom prst="rect">
            <a:avLst/>
          </a:prstGeom>
          <a:noFill/>
        </p:spPr>
        <p:txBody>
          <a:bodyPr wrap="square" rtlCol="0">
            <a:spAutoFit/>
          </a:bodyPr>
          <a:lstStyle/>
          <a:p>
            <a:r>
              <a:rPr lang="en-CA" sz="1050" b="1" dirty="0">
                <a:latin typeface="Aptos" panose="020B0004020202020204" pitchFamily="34" charset="0"/>
              </a:rPr>
              <a:t>More Information </a:t>
            </a:r>
            <a:r>
              <a:rPr lang="en-CA" sz="1050" dirty="0">
                <a:latin typeface="Aptos" panose="020B0004020202020204" pitchFamily="34" charset="0"/>
              </a:rPr>
              <a:t>Training Package </a:t>
            </a:r>
          </a:p>
          <a:p>
            <a:r>
              <a:rPr lang="en-CA" sz="900" dirty="0">
                <a:latin typeface="Aptos" panose="020B0004020202020204" pitchFamily="34" charset="0"/>
              </a:rPr>
              <a:t>Page 25</a:t>
            </a:r>
          </a:p>
        </p:txBody>
      </p:sp>
    </p:spTree>
    <p:extLst>
      <p:ext uri="{BB962C8B-B14F-4D97-AF65-F5344CB8AC3E}">
        <p14:creationId xmlns:p14="http://schemas.microsoft.com/office/powerpoint/2010/main" val="3712339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37C68A9-8E39-D7E1-3112-40650C8F8F9B}"/>
              </a:ext>
              <a:ext uri="{C183D7F6-B498-43B3-948B-1728B52AA6E4}">
                <adec:decorative xmlns:adec="http://schemas.microsoft.com/office/drawing/2017/decorative" val="1"/>
              </a:ext>
            </a:extLst>
          </p:cNvPr>
          <p:cNvSpPr/>
          <p:nvPr/>
        </p:nvSpPr>
        <p:spPr>
          <a:xfrm>
            <a:off x="1084522" y="1085876"/>
            <a:ext cx="3232297" cy="3443594"/>
          </a:xfrm>
          <a:prstGeom prst="roundRect">
            <a:avLst/>
          </a:prstGeom>
          <a:noFill/>
          <a:ln w="28575">
            <a:solidFill>
              <a:srgbClr val="FF7B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84946" y="330584"/>
            <a:ext cx="922311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Glossary of Definitions </a:t>
            </a:r>
          </a:p>
        </p:txBody>
      </p:sp>
      <p:sp>
        <p:nvSpPr>
          <p:cNvPr id="2" name="Oval 1">
            <a:extLst>
              <a:ext uri="{FF2B5EF4-FFF2-40B4-BE49-F238E27FC236}">
                <a16:creationId xmlns:a16="http://schemas.microsoft.com/office/drawing/2014/main" id="{F2B35EAD-62FD-DD5A-3036-0631DD9C8C21}"/>
              </a:ext>
              <a:ext uri="{C183D7F6-B498-43B3-948B-1728B52AA6E4}">
                <adec:decorative xmlns:adec="http://schemas.microsoft.com/office/drawing/2017/decorative" val="1"/>
              </a:ext>
            </a:extLst>
          </p:cNvPr>
          <p:cNvSpPr/>
          <p:nvPr/>
        </p:nvSpPr>
        <p:spPr>
          <a:xfrm>
            <a:off x="427075" y="1209469"/>
            <a:ext cx="933450" cy="933450"/>
          </a:xfrm>
          <a:prstGeom prst="ellipse">
            <a:avLst/>
          </a:prstGeom>
          <a:solidFill>
            <a:srgbClr val="FF7B69"/>
          </a:solidFill>
          <a:ln>
            <a:solidFill>
              <a:srgbClr val="FF7B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Content Placeholder 5">
            <a:extLst>
              <a:ext uri="{FF2B5EF4-FFF2-40B4-BE49-F238E27FC236}">
                <a16:creationId xmlns:a16="http://schemas.microsoft.com/office/drawing/2014/main" id="{FE321CD7-DD45-55E1-B6CB-5A102959C2AF}"/>
              </a:ext>
            </a:extLst>
          </p:cNvPr>
          <p:cNvSpPr txBox="1">
            <a:spLocks/>
          </p:cNvSpPr>
          <p:nvPr/>
        </p:nvSpPr>
        <p:spPr>
          <a:xfrm>
            <a:off x="1360525" y="1442023"/>
            <a:ext cx="2792094" cy="9334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ndara"/>
                <a:ea typeface="Candara"/>
                <a:cs typeface="Candara"/>
                <a:sym typeface="Candara"/>
              </a:defRPr>
            </a:lvl1pPr>
            <a:lvl2pPr marL="914400" marR="0" lvl="1" indent="-228600"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ndara"/>
                <a:ea typeface="Candara"/>
                <a:cs typeface="Candara"/>
                <a:sym typeface="Candara"/>
              </a:defRPr>
            </a:lvl2pPr>
            <a:lvl3pPr marL="1371600" marR="0" lvl="2"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ndara"/>
                <a:ea typeface="Candara"/>
                <a:cs typeface="Candara"/>
                <a:sym typeface="Candara"/>
              </a:defRPr>
            </a:lvl3pPr>
            <a:lvl4pPr marL="1828800" marR="0" lvl="3"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ndara"/>
                <a:ea typeface="Candara"/>
                <a:cs typeface="Candara"/>
                <a:sym typeface="Candara"/>
              </a:defRPr>
            </a:lvl4pPr>
            <a:lvl5pPr marL="2286000" marR="0" lvl="4"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ndara"/>
                <a:ea typeface="Candara"/>
                <a:cs typeface="Candara"/>
                <a:sym typeface="Candara"/>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r>
              <a:rPr lang="en-US" sz="1600">
                <a:solidFill>
                  <a:schemeClr val="tx1"/>
                </a:solidFill>
                <a:latin typeface="Aptos" panose="020B0004020202020204" pitchFamily="34" charset="0"/>
              </a:rPr>
              <a:t>A full list of definitions related to reporting can be found in the </a:t>
            </a:r>
            <a:r>
              <a:rPr lang="en-US" sz="1600" b="1">
                <a:solidFill>
                  <a:schemeClr val="tx1"/>
                </a:solidFill>
                <a:latin typeface="Aptos" panose="020B0004020202020204" pitchFamily="34" charset="0"/>
              </a:rPr>
              <a:t>Glossary of Definitions</a:t>
            </a:r>
            <a:r>
              <a:rPr lang="en-US" sz="1600">
                <a:solidFill>
                  <a:schemeClr val="tx1"/>
                </a:solidFill>
                <a:latin typeface="Aptos" panose="020B0004020202020204" pitchFamily="34" charset="0"/>
              </a:rPr>
              <a:t>. </a:t>
            </a:r>
          </a:p>
          <a:p>
            <a:pPr marL="0" indent="0"/>
            <a:r>
              <a:rPr lang="en-US" sz="1600">
                <a:solidFill>
                  <a:schemeClr val="tx1"/>
                </a:solidFill>
                <a:latin typeface="Aptos" panose="020B0004020202020204" pitchFamily="34" charset="0"/>
              </a:rPr>
              <a:t>The definitions listed in the glossary were developed or refined using the Accountability Framework or participatory processes with the Director’s Network. </a:t>
            </a:r>
          </a:p>
        </p:txBody>
      </p:sp>
      <p:grpSp>
        <p:nvGrpSpPr>
          <p:cNvPr id="3" name="Group 2">
            <a:extLst>
              <a:ext uri="{FF2B5EF4-FFF2-40B4-BE49-F238E27FC236}">
                <a16:creationId xmlns:a16="http://schemas.microsoft.com/office/drawing/2014/main" id="{5FA43511-1A98-CC3D-E95C-7C18A77BAC27}"/>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7" name="Oval 6">
              <a:extLst>
                <a:ext uri="{FF2B5EF4-FFF2-40B4-BE49-F238E27FC236}">
                  <a16:creationId xmlns:a16="http://schemas.microsoft.com/office/drawing/2014/main" id="{D362EB71-7931-9A1F-DF7B-2074D4365049}"/>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Graphic 7" descr="Folder Search with solid fill">
              <a:extLst>
                <a:ext uri="{FF2B5EF4-FFF2-40B4-BE49-F238E27FC236}">
                  <a16:creationId xmlns:a16="http://schemas.microsoft.com/office/drawing/2014/main" id="{97E5F138-3FCA-4F84-D930-ABFE1C2636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11" name="TextBox 10">
            <a:extLst>
              <a:ext uri="{FF2B5EF4-FFF2-40B4-BE49-F238E27FC236}">
                <a16:creationId xmlns:a16="http://schemas.microsoft.com/office/drawing/2014/main" id="{71744370-EB2F-650F-F9EE-690DCF2EBAD9}"/>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Pages 7-11</a:t>
            </a:r>
          </a:p>
        </p:txBody>
      </p:sp>
      <p:pic>
        <p:nvPicPr>
          <p:cNvPr id="13" name="Graphic 12" descr="Closed book with solid fill">
            <a:extLst>
              <a:ext uri="{FF2B5EF4-FFF2-40B4-BE49-F238E27FC236}">
                <a16:creationId xmlns:a16="http://schemas.microsoft.com/office/drawing/2014/main" id="{E0F5C78F-0183-5866-8F9E-9202BACE4B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4212" y="1299696"/>
            <a:ext cx="836690" cy="836690"/>
          </a:xfrm>
          <a:prstGeom prst="rect">
            <a:avLst/>
          </a:prstGeom>
        </p:spPr>
      </p:pic>
      <p:pic>
        <p:nvPicPr>
          <p:cNvPr id="15" name="Graphic 14" descr="Magnifying glass with solid fill">
            <a:extLst>
              <a:ext uri="{FF2B5EF4-FFF2-40B4-BE49-F238E27FC236}">
                <a16:creationId xmlns:a16="http://schemas.microsoft.com/office/drawing/2014/main" id="{C219E049-2750-B64A-616A-8F3305E9D7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5261" y="1790699"/>
            <a:ext cx="246689" cy="246689"/>
          </a:xfrm>
          <a:prstGeom prst="rect">
            <a:avLst/>
          </a:prstGeom>
        </p:spPr>
      </p:pic>
      <p:pic>
        <p:nvPicPr>
          <p:cNvPr id="12" name="Picture 11">
            <a:extLst>
              <a:ext uri="{FF2B5EF4-FFF2-40B4-BE49-F238E27FC236}">
                <a16:creationId xmlns:a16="http://schemas.microsoft.com/office/drawing/2014/main" id="{F5F65EF8-03F1-864F-966D-391E46741C45}"/>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4723528" y="1011174"/>
            <a:ext cx="2694748" cy="3592997"/>
          </a:xfrm>
          <a:prstGeom prst="rect">
            <a:avLst/>
          </a:prstGeom>
        </p:spPr>
      </p:pic>
    </p:spTree>
    <p:extLst>
      <p:ext uri="{BB962C8B-B14F-4D97-AF65-F5344CB8AC3E}">
        <p14:creationId xmlns:p14="http://schemas.microsoft.com/office/powerpoint/2010/main" val="4231482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5E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860DF07-E948-22E3-66F9-BB33547C9FBF}"/>
              </a:ext>
            </a:extLst>
          </p:cNvPr>
          <p:cNvSpPr txBox="1">
            <a:spLocks noGrp="1"/>
          </p:cNvSpPr>
          <p:nvPr>
            <p:ph type="title" idx="4294967295"/>
          </p:nvPr>
        </p:nvSpPr>
        <p:spPr>
          <a:xfrm>
            <a:off x="1752600" y="278150"/>
            <a:ext cx="626745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Module 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0"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Knowledge Check </a:t>
            </a:r>
          </a:p>
        </p:txBody>
      </p:sp>
      <p:sp>
        <p:nvSpPr>
          <p:cNvPr id="9" name="TextBox 8">
            <a:extLst>
              <a:ext uri="{FF2B5EF4-FFF2-40B4-BE49-F238E27FC236}">
                <a16:creationId xmlns:a16="http://schemas.microsoft.com/office/drawing/2014/main" id="{CE562779-CC66-661F-5F48-36D273BAE25D}"/>
              </a:ext>
            </a:extLst>
          </p:cNvPr>
          <p:cNvSpPr txBox="1"/>
          <p:nvPr/>
        </p:nvSpPr>
        <p:spPr>
          <a:xfrm>
            <a:off x="3500899" y="1782437"/>
            <a:ext cx="5419725" cy="2585323"/>
          </a:xfrm>
          <a:prstGeom prst="rect">
            <a:avLst/>
          </a:prstGeom>
          <a:noFill/>
        </p:spPr>
        <p:txBody>
          <a:bodyPr wrap="square" rtlCol="0">
            <a:spAutoFit/>
          </a:bodyPr>
          <a:lstStyle/>
          <a:p>
            <a:r>
              <a:rPr lang="en-US" sz="2400" b="1" dirty="0">
                <a:solidFill>
                  <a:schemeClr val="tx1">
                    <a:lumMod val="50000"/>
                  </a:schemeClr>
                </a:solidFill>
                <a:latin typeface="Aptos" panose="020B0004020202020204" pitchFamily="34" charset="0"/>
              </a:rPr>
              <a:t>Q1: Which </a:t>
            </a:r>
            <a:r>
              <a:rPr lang="en-US" sz="2400" b="1" dirty="0">
                <a:latin typeface="Aptos" panose="020B0004020202020204" pitchFamily="34" charset="0"/>
              </a:rPr>
              <a:t>of the following documents make up the </a:t>
            </a:r>
            <a:r>
              <a:rPr lang="en-US" sz="2400" b="1" dirty="0">
                <a:solidFill>
                  <a:srgbClr val="FF7B69"/>
                </a:solidFill>
                <a:latin typeface="Aptos" panose="020B0004020202020204" pitchFamily="34" charset="0"/>
              </a:rPr>
              <a:t>FCSS Policy Landscape</a:t>
            </a:r>
            <a:r>
              <a:rPr lang="en-US" sz="2400" b="1" dirty="0">
                <a:latin typeface="Aptos" panose="020B0004020202020204" pitchFamily="34" charset="0"/>
              </a:rPr>
              <a:t>? (</a:t>
            </a:r>
            <a:r>
              <a:rPr lang="en-US" sz="2400" b="1" i="1" dirty="0">
                <a:latin typeface="Aptos" panose="020B0004020202020204" pitchFamily="34" charset="0"/>
              </a:rPr>
              <a:t>select all that apply</a:t>
            </a:r>
            <a:r>
              <a:rPr lang="en-US" sz="2400" b="1" dirty="0">
                <a:latin typeface="Aptos" panose="020B0004020202020204" pitchFamily="34" charset="0"/>
              </a:rPr>
              <a:t>) </a:t>
            </a:r>
          </a:p>
          <a:p>
            <a:endParaRPr lang="en-US" sz="1800" b="1" dirty="0">
              <a:latin typeface="Aptos" panose="020B0004020202020204" pitchFamily="34" charset="0"/>
            </a:endParaRPr>
          </a:p>
          <a:p>
            <a:pPr marL="342900" indent="-342900">
              <a:buAutoNum type="alphaLcParenR"/>
            </a:pPr>
            <a:r>
              <a:rPr lang="en-CA" sz="1800" dirty="0">
                <a:latin typeface="Aptos" panose="020B0004020202020204" pitchFamily="34" charset="0"/>
              </a:rPr>
              <a:t>The </a:t>
            </a:r>
            <a:r>
              <a:rPr lang="en-CA" sz="1800" i="1" dirty="0">
                <a:latin typeface="Aptos" panose="020B0004020202020204" pitchFamily="34" charset="0"/>
              </a:rPr>
              <a:t>FCSS Act </a:t>
            </a:r>
          </a:p>
          <a:p>
            <a:pPr marL="342900" indent="-342900">
              <a:buAutoNum type="alphaLcParenR"/>
            </a:pPr>
            <a:r>
              <a:rPr lang="en-CA" sz="1800" dirty="0">
                <a:latin typeface="Aptos" panose="020B0004020202020204" pitchFamily="34" charset="0"/>
              </a:rPr>
              <a:t>The FCSS Regulation</a:t>
            </a:r>
          </a:p>
          <a:p>
            <a:pPr marL="342900" indent="-342900">
              <a:buAutoNum type="alphaLcParenR"/>
            </a:pPr>
            <a:r>
              <a:rPr lang="en-CA" sz="1800" dirty="0">
                <a:latin typeface="Aptos" panose="020B0004020202020204" pitchFamily="34" charset="0"/>
              </a:rPr>
              <a:t>The FCSS Position Paper</a:t>
            </a:r>
          </a:p>
          <a:p>
            <a:pPr marL="342900" indent="-342900">
              <a:buAutoNum type="alphaLcParenR"/>
            </a:pPr>
            <a:r>
              <a:rPr lang="en-CA" sz="1800" dirty="0">
                <a:latin typeface="Aptos" panose="020B0004020202020204" pitchFamily="34" charset="0"/>
              </a:rPr>
              <a:t>The FCSS Accountability Framework </a:t>
            </a:r>
          </a:p>
        </p:txBody>
      </p:sp>
      <p:pic>
        <p:nvPicPr>
          <p:cNvPr id="3" name="Picture 2" descr="Stack of folders">
            <a:extLst>
              <a:ext uri="{FF2B5EF4-FFF2-40B4-BE49-F238E27FC236}">
                <a16:creationId xmlns:a16="http://schemas.microsoft.com/office/drawing/2014/main" id="{CA3636B5-7700-2210-5231-E995E4692D5E}"/>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saturation sat="0"/>
                    </a14:imgEffect>
                  </a14:imgLayer>
                </a14:imgProps>
              </a:ext>
            </a:extLst>
          </a:blip>
          <a:srcRect l="37861"/>
          <a:stretch/>
        </p:blipFill>
        <p:spPr>
          <a:xfrm>
            <a:off x="223405" y="1690135"/>
            <a:ext cx="2835248" cy="3041855"/>
          </a:xfrm>
          <a:prstGeom prst="roundRect">
            <a:avLst/>
          </a:prstGeom>
        </p:spPr>
      </p:pic>
      <p:grpSp>
        <p:nvGrpSpPr>
          <p:cNvPr id="11" name="Group 10">
            <a:extLst>
              <a:ext uri="{FF2B5EF4-FFF2-40B4-BE49-F238E27FC236}">
                <a16:creationId xmlns:a16="http://schemas.microsoft.com/office/drawing/2014/main" id="{A37ACCD0-C4CC-5CEA-80F1-70977380DFCE}"/>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12" name="Oval 11">
              <a:extLst>
                <a:ext uri="{FF2B5EF4-FFF2-40B4-BE49-F238E27FC236}">
                  <a16:creationId xmlns:a16="http://schemas.microsoft.com/office/drawing/2014/main" id="{715C72E5-6F72-DFA5-7194-51FB39A277EF}"/>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Graphic 12" descr="Folder Search with solid fill">
              <a:extLst>
                <a:ext uri="{FF2B5EF4-FFF2-40B4-BE49-F238E27FC236}">
                  <a16:creationId xmlns:a16="http://schemas.microsoft.com/office/drawing/2014/main" id="{6B160F21-FD0F-D71D-F3BD-AB6D8CC999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9345" y="114722"/>
              <a:ext cx="418882" cy="418882"/>
            </a:xfrm>
            <a:prstGeom prst="rect">
              <a:avLst/>
            </a:prstGeom>
          </p:spPr>
        </p:pic>
      </p:grpSp>
      <p:sp>
        <p:nvSpPr>
          <p:cNvPr id="14" name="TextBox 13">
            <a:extLst>
              <a:ext uri="{FF2B5EF4-FFF2-40B4-BE49-F238E27FC236}">
                <a16:creationId xmlns:a16="http://schemas.microsoft.com/office/drawing/2014/main" id="{79A72BBB-E092-5B40-4BAD-108B52C620B4}"/>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31</a:t>
            </a:r>
          </a:p>
        </p:txBody>
      </p:sp>
      <p:pic>
        <p:nvPicPr>
          <p:cNvPr id="2" name="Picture 1" descr="A pencil in a circle">
            <a:extLst>
              <a:ext uri="{FF2B5EF4-FFF2-40B4-BE49-F238E27FC236}">
                <a16:creationId xmlns:a16="http://schemas.microsoft.com/office/drawing/2014/main" id="{336E7661-F364-B80C-3AB9-5A7A5976C0EB}"/>
              </a:ext>
            </a:extLst>
          </p:cNvPr>
          <p:cNvPicPr>
            <a:picLocks noChangeAspect="1"/>
          </p:cNvPicPr>
          <p:nvPr/>
        </p:nvPicPr>
        <p:blipFill>
          <a:blip r:embed="rId7"/>
          <a:srcRect l="20010" t="34164" r="39178" b="33217"/>
          <a:stretch/>
        </p:blipFill>
        <p:spPr>
          <a:xfrm>
            <a:off x="606218" y="464521"/>
            <a:ext cx="1035463" cy="827586"/>
          </a:xfrm>
          <a:prstGeom prst="rect">
            <a:avLst/>
          </a:prstGeom>
        </p:spPr>
      </p:pic>
    </p:spTree>
    <p:extLst>
      <p:ext uri="{BB962C8B-B14F-4D97-AF65-F5344CB8AC3E}">
        <p14:creationId xmlns:p14="http://schemas.microsoft.com/office/powerpoint/2010/main" val="316205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2" end="2"/>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9">
                                            <p:txEl>
                                              <p:pRg st="3" end="3"/>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9">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5E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860DF07-E948-22E3-66F9-BB33547C9FBF}"/>
              </a:ext>
            </a:extLst>
          </p:cNvPr>
          <p:cNvSpPr txBox="1">
            <a:spLocks noGrp="1"/>
          </p:cNvSpPr>
          <p:nvPr>
            <p:ph type="title" idx="4294967295"/>
          </p:nvPr>
        </p:nvSpPr>
        <p:spPr>
          <a:xfrm>
            <a:off x="1752600" y="278150"/>
            <a:ext cx="6267450"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200" b="1"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Module 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200" b="0"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Knowledge Check – Question 2 </a:t>
            </a:r>
          </a:p>
        </p:txBody>
      </p:sp>
      <p:sp>
        <p:nvSpPr>
          <p:cNvPr id="9" name="TextBox 8">
            <a:extLst>
              <a:ext uri="{FF2B5EF4-FFF2-40B4-BE49-F238E27FC236}">
                <a16:creationId xmlns:a16="http://schemas.microsoft.com/office/drawing/2014/main" id="{CE562779-CC66-661F-5F48-36D273BAE25D}"/>
              </a:ext>
            </a:extLst>
          </p:cNvPr>
          <p:cNvSpPr txBox="1"/>
          <p:nvPr/>
        </p:nvSpPr>
        <p:spPr>
          <a:xfrm>
            <a:off x="479323" y="1716069"/>
            <a:ext cx="4387952" cy="3139321"/>
          </a:xfrm>
          <a:prstGeom prst="rect">
            <a:avLst/>
          </a:prstGeom>
          <a:noFill/>
        </p:spPr>
        <p:txBody>
          <a:bodyPr wrap="square" rtlCol="0">
            <a:spAutoFit/>
          </a:bodyPr>
          <a:lstStyle/>
          <a:p>
            <a:r>
              <a:rPr lang="en-US" sz="2400" b="1" dirty="0">
                <a:latin typeface="Aptos" panose="020B0004020202020204" pitchFamily="34" charset="0"/>
              </a:rPr>
              <a:t>Q2: What is the primary purpose of the six </a:t>
            </a:r>
            <a:r>
              <a:rPr lang="en-US" sz="2400" b="1" dirty="0">
                <a:solidFill>
                  <a:srgbClr val="FF7B69"/>
                </a:solidFill>
                <a:latin typeface="Aptos" panose="020B0004020202020204" pitchFamily="34" charset="0"/>
              </a:rPr>
              <a:t>Prevention Strategies</a:t>
            </a:r>
            <a:r>
              <a:rPr lang="en-US" sz="2400" b="1" dirty="0">
                <a:latin typeface="Aptos" panose="020B0004020202020204" pitchFamily="34" charset="0"/>
              </a:rPr>
              <a:t>? (</a:t>
            </a:r>
            <a:r>
              <a:rPr lang="en-US" sz="2400" b="1" i="1" dirty="0">
                <a:latin typeface="Aptos" panose="020B0004020202020204" pitchFamily="34" charset="0"/>
              </a:rPr>
              <a:t>select one) </a:t>
            </a:r>
            <a:endParaRPr lang="en-US" sz="2400" b="1" dirty="0">
              <a:latin typeface="Aptos" panose="020B0004020202020204" pitchFamily="34" charset="0"/>
            </a:endParaRPr>
          </a:p>
          <a:p>
            <a:endParaRPr lang="en-US" sz="1800" b="1" dirty="0">
              <a:latin typeface="Aptos" panose="020B0004020202020204" pitchFamily="34" charset="0"/>
            </a:endParaRPr>
          </a:p>
          <a:p>
            <a:pPr marL="342900" indent="-342900">
              <a:buAutoNum type="alphaLcParenR"/>
            </a:pPr>
            <a:r>
              <a:rPr lang="en-CA" sz="1800" dirty="0">
                <a:latin typeface="Aptos" panose="020B0004020202020204" pitchFamily="34" charset="0"/>
              </a:rPr>
              <a:t>To eliminate all risk factors </a:t>
            </a:r>
          </a:p>
          <a:p>
            <a:pPr marL="342900" indent="-342900">
              <a:buAutoNum type="alphaLcParenR"/>
            </a:pPr>
            <a:r>
              <a:rPr lang="en-CA" sz="1800" dirty="0">
                <a:latin typeface="Aptos" panose="020B0004020202020204" pitchFamily="34" charset="0"/>
              </a:rPr>
              <a:t>To enhance protective factors </a:t>
            </a:r>
          </a:p>
          <a:p>
            <a:pPr marL="342900" indent="-342900">
              <a:buAutoNum type="alphaLcParenR"/>
            </a:pPr>
            <a:r>
              <a:rPr lang="en-CA" sz="1800" dirty="0">
                <a:latin typeface="Aptos" panose="020B0004020202020204" pitchFamily="34" charset="0"/>
              </a:rPr>
              <a:t>To focus on intervention after issues arise </a:t>
            </a:r>
          </a:p>
          <a:p>
            <a:pPr marL="342900" indent="-342900">
              <a:buAutoNum type="alphaLcParenR"/>
            </a:pPr>
            <a:r>
              <a:rPr lang="en-CA" sz="1800" dirty="0">
                <a:latin typeface="Aptos" panose="020B0004020202020204" pitchFamily="34" charset="0"/>
              </a:rPr>
              <a:t>To reduce the impact of unavoidable risk factors </a:t>
            </a:r>
          </a:p>
        </p:txBody>
      </p:sp>
      <p:pic>
        <p:nvPicPr>
          <p:cNvPr id="5" name="Picture 4" descr="Colorful overlapping people icons">
            <a:extLst>
              <a:ext uri="{FF2B5EF4-FFF2-40B4-BE49-F238E27FC236}">
                <a16:creationId xmlns:a16="http://schemas.microsoft.com/office/drawing/2014/main" id="{B9726CAD-0BEE-0808-CDB6-F5DB719313E7}"/>
              </a:ext>
            </a:extLst>
          </p:cNvPr>
          <p:cNvPicPr>
            <a:picLocks noChangeAspect="1"/>
          </p:cNvPicPr>
          <p:nvPr/>
        </p:nvPicPr>
        <p:blipFill>
          <a:blip r:embed="rId3">
            <a:duotone>
              <a:schemeClr val="bg2">
                <a:shade val="45000"/>
                <a:satMod val="135000"/>
              </a:schemeClr>
              <a:prstClr val="white"/>
            </a:duotone>
          </a:blip>
          <a:srcRect l="47324" t="5406" b="11398"/>
          <a:stretch/>
        </p:blipFill>
        <p:spPr>
          <a:xfrm>
            <a:off x="5051323" y="1639622"/>
            <a:ext cx="2669458" cy="2810678"/>
          </a:xfrm>
          <a:prstGeom prst="roundRect">
            <a:avLst/>
          </a:prstGeom>
        </p:spPr>
      </p:pic>
      <p:pic>
        <p:nvPicPr>
          <p:cNvPr id="2" name="Picture 1" descr="A pencil in a circle">
            <a:extLst>
              <a:ext uri="{FF2B5EF4-FFF2-40B4-BE49-F238E27FC236}">
                <a16:creationId xmlns:a16="http://schemas.microsoft.com/office/drawing/2014/main" id="{8FB84CA2-FAAF-779B-F841-4E6E36D96C01}"/>
              </a:ext>
            </a:extLst>
          </p:cNvPr>
          <p:cNvPicPr>
            <a:picLocks noChangeAspect="1"/>
          </p:cNvPicPr>
          <p:nvPr/>
        </p:nvPicPr>
        <p:blipFill>
          <a:blip r:embed="rId4"/>
          <a:srcRect l="20010" t="34164" r="39178" b="33217"/>
          <a:stretch/>
        </p:blipFill>
        <p:spPr>
          <a:xfrm>
            <a:off x="606218" y="397565"/>
            <a:ext cx="1119237" cy="894542"/>
          </a:xfrm>
          <a:prstGeom prst="rect">
            <a:avLst/>
          </a:prstGeom>
        </p:spPr>
      </p:pic>
      <p:grpSp>
        <p:nvGrpSpPr>
          <p:cNvPr id="3" name="Group 2">
            <a:extLst>
              <a:ext uri="{FF2B5EF4-FFF2-40B4-BE49-F238E27FC236}">
                <a16:creationId xmlns:a16="http://schemas.microsoft.com/office/drawing/2014/main" id="{06C498D3-142F-5B4B-4768-464B605C4777}"/>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6" name="Oval 5">
              <a:extLst>
                <a:ext uri="{FF2B5EF4-FFF2-40B4-BE49-F238E27FC236}">
                  <a16:creationId xmlns:a16="http://schemas.microsoft.com/office/drawing/2014/main" id="{EB0E6A80-77FF-33BE-DBB8-2E9B182AA835}"/>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Graphic 7" descr="Folder Search with solid fill">
              <a:extLst>
                <a:ext uri="{FF2B5EF4-FFF2-40B4-BE49-F238E27FC236}">
                  <a16:creationId xmlns:a16="http://schemas.microsoft.com/office/drawing/2014/main" id="{5E75BB16-4EA9-BA92-9409-19B79FC905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9345" y="114722"/>
              <a:ext cx="418882" cy="418882"/>
            </a:xfrm>
            <a:prstGeom prst="rect">
              <a:avLst/>
            </a:prstGeom>
          </p:spPr>
        </p:pic>
      </p:grpSp>
      <p:sp>
        <p:nvSpPr>
          <p:cNvPr id="10" name="TextBox 9">
            <a:extLst>
              <a:ext uri="{FF2B5EF4-FFF2-40B4-BE49-F238E27FC236}">
                <a16:creationId xmlns:a16="http://schemas.microsoft.com/office/drawing/2014/main" id="{909C2DF8-F07A-BF07-90F4-CF986BD3CD7B}"/>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31</a:t>
            </a:r>
          </a:p>
        </p:txBody>
      </p:sp>
    </p:spTree>
    <p:extLst>
      <p:ext uri="{BB962C8B-B14F-4D97-AF65-F5344CB8AC3E}">
        <p14:creationId xmlns:p14="http://schemas.microsoft.com/office/powerpoint/2010/main" val="1793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5E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860DF07-E948-22E3-66F9-BB33547C9FBF}"/>
              </a:ext>
            </a:extLst>
          </p:cNvPr>
          <p:cNvSpPr txBox="1">
            <a:spLocks noGrp="1"/>
          </p:cNvSpPr>
          <p:nvPr>
            <p:ph type="title" idx="4294967295"/>
          </p:nvPr>
        </p:nvSpPr>
        <p:spPr>
          <a:xfrm>
            <a:off x="1752600" y="278150"/>
            <a:ext cx="626745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Module 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200" b="0"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Knowledge Check – Question 3</a:t>
            </a:r>
            <a:r>
              <a:rPr kumimoji="0" lang="en-CA" sz="3600" b="0"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 </a:t>
            </a:r>
          </a:p>
        </p:txBody>
      </p:sp>
      <p:sp>
        <p:nvSpPr>
          <p:cNvPr id="9" name="TextBox 8">
            <a:extLst>
              <a:ext uri="{FF2B5EF4-FFF2-40B4-BE49-F238E27FC236}">
                <a16:creationId xmlns:a16="http://schemas.microsoft.com/office/drawing/2014/main" id="{CE562779-CC66-661F-5F48-36D273BAE25D}"/>
              </a:ext>
            </a:extLst>
          </p:cNvPr>
          <p:cNvSpPr txBox="1"/>
          <p:nvPr/>
        </p:nvSpPr>
        <p:spPr>
          <a:xfrm>
            <a:off x="3500899" y="1782437"/>
            <a:ext cx="5308125" cy="2959143"/>
          </a:xfrm>
          <a:prstGeom prst="rect">
            <a:avLst/>
          </a:prstGeom>
          <a:noFill/>
        </p:spPr>
        <p:txBody>
          <a:bodyPr wrap="square" rtlCol="0">
            <a:spAutoFit/>
          </a:bodyPr>
          <a:lstStyle/>
          <a:p>
            <a:r>
              <a:rPr lang="en-US" sz="2400" b="1" dirty="0">
                <a:latin typeface="Aptos" panose="020B0004020202020204" pitchFamily="34" charset="0"/>
              </a:rPr>
              <a:t>Q3: What is the primary purpose of the </a:t>
            </a:r>
            <a:r>
              <a:rPr lang="en-US" sz="2400" b="1" dirty="0">
                <a:solidFill>
                  <a:srgbClr val="FF7B69"/>
                </a:solidFill>
                <a:latin typeface="Aptos" panose="020B0004020202020204" pitchFamily="34" charset="0"/>
              </a:rPr>
              <a:t>5</a:t>
            </a:r>
            <a:r>
              <a:rPr lang="en-US" sz="2400" b="1" dirty="0">
                <a:latin typeface="Aptos" panose="020B0004020202020204" pitchFamily="34" charset="0"/>
              </a:rPr>
              <a:t> </a:t>
            </a:r>
            <a:r>
              <a:rPr lang="en-US" sz="2400" b="1" dirty="0">
                <a:solidFill>
                  <a:srgbClr val="FF7B69"/>
                </a:solidFill>
                <a:latin typeface="Aptos" panose="020B0004020202020204" pitchFamily="34" charset="0"/>
              </a:rPr>
              <a:t>Provincial Prevention Priorities</a:t>
            </a:r>
            <a:r>
              <a:rPr lang="en-US" sz="2400" b="1" dirty="0">
                <a:latin typeface="Aptos" panose="020B0004020202020204" pitchFamily="34" charset="0"/>
              </a:rPr>
              <a:t>? (</a:t>
            </a:r>
            <a:r>
              <a:rPr lang="en-US" sz="2400" b="1" i="1" dirty="0">
                <a:latin typeface="Aptos" panose="020B0004020202020204" pitchFamily="34" charset="0"/>
              </a:rPr>
              <a:t>select one)</a:t>
            </a:r>
            <a:endParaRPr lang="en-US" sz="2400" b="1" dirty="0">
              <a:latin typeface="Aptos" panose="020B0004020202020204" pitchFamily="34" charset="0"/>
            </a:endParaRPr>
          </a:p>
          <a:p>
            <a:pPr marL="342900" lvl="0" indent="-342900">
              <a:lnSpc>
                <a:spcPct val="107000"/>
              </a:lnSpc>
              <a:buFont typeface="+mj-lt"/>
              <a:buAutoNum type="alphaLcParen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To describe risk factors </a:t>
            </a:r>
          </a:p>
          <a:p>
            <a:pPr marL="342900" indent="-342900">
              <a:lnSpc>
                <a:spcPct val="107000"/>
              </a:lnSpc>
              <a:buFont typeface="+mj-lt"/>
              <a:buAutoNum type="alphaLcParen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To describe the outcomes of FCSS programming </a:t>
            </a:r>
          </a:p>
          <a:p>
            <a:pPr marL="342900" lvl="0" indent="-342900">
              <a:lnSpc>
                <a:spcPct val="107000"/>
              </a:lnSpc>
              <a:buFont typeface="+mj-lt"/>
              <a:buAutoNum type="alphaLcParen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To describe protective factors </a:t>
            </a:r>
          </a:p>
          <a:p>
            <a:pPr marL="342900" lvl="0" indent="-342900">
              <a:lnSpc>
                <a:spcPct val="107000"/>
              </a:lnSpc>
              <a:buFont typeface="+mj-lt"/>
              <a:buAutoNum type="alphaLcParenR"/>
            </a:pPr>
            <a:r>
              <a:rPr lang="en-CA" sz="1800" kern="100" dirty="0">
                <a:latin typeface="Aptos" panose="020B0004020202020204" pitchFamily="34" charset="0"/>
                <a:ea typeface="Aptos" panose="020B0004020202020204" pitchFamily="34" charset="0"/>
                <a:cs typeface="Times New Roman" panose="02020603050405020304" pitchFamily="18" charset="0"/>
              </a:rPr>
              <a:t>T</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o describe key social issues impacting Albertans  </a:t>
            </a:r>
          </a:p>
          <a:p>
            <a:endParaRPr lang="en-US" sz="1800" b="1" dirty="0">
              <a:latin typeface="Aptos" panose="020B0004020202020204" pitchFamily="34" charset="0"/>
            </a:endParaRPr>
          </a:p>
        </p:txBody>
      </p:sp>
      <p:pic>
        <p:nvPicPr>
          <p:cNvPr id="12" name="Picture 11" descr="Five stars in speech bubble">
            <a:extLst>
              <a:ext uri="{FF2B5EF4-FFF2-40B4-BE49-F238E27FC236}">
                <a16:creationId xmlns:a16="http://schemas.microsoft.com/office/drawing/2014/main" id="{0FB5DFE3-ACB7-38CC-C732-0936915AE42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17473" r="18989"/>
          <a:stretch/>
        </p:blipFill>
        <p:spPr>
          <a:xfrm>
            <a:off x="527197" y="1784982"/>
            <a:ext cx="2450805" cy="2571750"/>
          </a:xfrm>
          <a:prstGeom prst="roundRect">
            <a:avLst/>
          </a:prstGeom>
        </p:spPr>
      </p:pic>
      <p:pic>
        <p:nvPicPr>
          <p:cNvPr id="2" name="Picture 1" descr="A pencil in a circle">
            <a:extLst>
              <a:ext uri="{FF2B5EF4-FFF2-40B4-BE49-F238E27FC236}">
                <a16:creationId xmlns:a16="http://schemas.microsoft.com/office/drawing/2014/main" id="{490AF41B-A95D-A48A-9666-D8ED87758519}"/>
              </a:ext>
            </a:extLst>
          </p:cNvPr>
          <p:cNvPicPr>
            <a:picLocks noChangeAspect="1"/>
          </p:cNvPicPr>
          <p:nvPr/>
        </p:nvPicPr>
        <p:blipFill>
          <a:blip r:embed="rId5"/>
          <a:srcRect l="20010" t="34164" r="39178" b="33217"/>
          <a:stretch/>
        </p:blipFill>
        <p:spPr>
          <a:xfrm>
            <a:off x="606218" y="397565"/>
            <a:ext cx="1119237" cy="894542"/>
          </a:xfrm>
          <a:prstGeom prst="rect">
            <a:avLst/>
          </a:prstGeom>
        </p:spPr>
      </p:pic>
      <p:grpSp>
        <p:nvGrpSpPr>
          <p:cNvPr id="3" name="Group 2">
            <a:extLst>
              <a:ext uri="{FF2B5EF4-FFF2-40B4-BE49-F238E27FC236}">
                <a16:creationId xmlns:a16="http://schemas.microsoft.com/office/drawing/2014/main" id="{BB917BE4-8CEE-9741-8FEA-E539CDF78519}"/>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5" name="Oval 4">
              <a:extLst>
                <a:ext uri="{FF2B5EF4-FFF2-40B4-BE49-F238E27FC236}">
                  <a16:creationId xmlns:a16="http://schemas.microsoft.com/office/drawing/2014/main" id="{0CD40B59-63B5-47A7-0F04-69A4AEC05B88}"/>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Graphic 5" descr="Folder Search with solid fill">
              <a:extLst>
                <a:ext uri="{FF2B5EF4-FFF2-40B4-BE49-F238E27FC236}">
                  <a16:creationId xmlns:a16="http://schemas.microsoft.com/office/drawing/2014/main" id="{F064E874-988D-A053-90E7-8D1C4C65C1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69345" y="114722"/>
              <a:ext cx="418882" cy="418882"/>
            </a:xfrm>
            <a:prstGeom prst="rect">
              <a:avLst/>
            </a:prstGeom>
          </p:spPr>
        </p:pic>
      </p:grpSp>
      <p:sp>
        <p:nvSpPr>
          <p:cNvPr id="8" name="TextBox 7">
            <a:extLst>
              <a:ext uri="{FF2B5EF4-FFF2-40B4-BE49-F238E27FC236}">
                <a16:creationId xmlns:a16="http://schemas.microsoft.com/office/drawing/2014/main" id="{68B43B1B-AF41-6653-C223-17471BB7FB03}"/>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31</a:t>
            </a:r>
          </a:p>
        </p:txBody>
      </p:sp>
    </p:spTree>
    <p:extLst>
      <p:ext uri="{BB962C8B-B14F-4D97-AF65-F5344CB8AC3E}">
        <p14:creationId xmlns:p14="http://schemas.microsoft.com/office/powerpoint/2010/main" val="216933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5E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FE83FA-CBFA-E680-921D-9D7D0199423C}"/>
              </a:ext>
            </a:extLst>
          </p:cNvPr>
          <p:cNvSpPr txBox="1"/>
          <p:nvPr/>
        </p:nvSpPr>
        <p:spPr>
          <a:xfrm>
            <a:off x="1752600" y="780842"/>
            <a:ext cx="4806820" cy="2031325"/>
          </a:xfrm>
          <a:prstGeom prst="rect">
            <a:avLst/>
          </a:prstGeom>
          <a:noFill/>
        </p:spPr>
        <p:txBody>
          <a:bodyPr wrap="square" rtlCol="0">
            <a:spAutoFit/>
          </a:bodyPr>
          <a:lstStyle/>
          <a:p>
            <a:endParaRPr lang="en-CA" sz="5400" b="1" dirty="0">
              <a:solidFill>
                <a:srgbClr val="FF7B69"/>
              </a:solidFill>
              <a:latin typeface="Aptos" panose="020B0004020202020204" pitchFamily="34" charset="0"/>
            </a:endParaRPr>
          </a:p>
          <a:p>
            <a:r>
              <a:rPr lang="en-CA" sz="2400" b="1" dirty="0">
                <a:latin typeface="Aptos" panose="020B0004020202020204" pitchFamily="34" charset="0"/>
              </a:rPr>
              <a:t>Q4: How many </a:t>
            </a:r>
            <a:r>
              <a:rPr lang="en-CA" sz="2400" b="1" dirty="0">
                <a:solidFill>
                  <a:srgbClr val="FF7B69"/>
                </a:solidFill>
                <a:latin typeface="Aptos" panose="020B0004020202020204" pitchFamily="34" charset="0"/>
              </a:rPr>
              <a:t>Key Performance Measures </a:t>
            </a:r>
            <a:r>
              <a:rPr lang="en-CA" sz="2400" b="1" dirty="0">
                <a:latin typeface="Aptos" panose="020B0004020202020204" pitchFamily="34" charset="0"/>
              </a:rPr>
              <a:t>will FCSS Programs report on? </a:t>
            </a:r>
            <a:r>
              <a:rPr lang="en-US" sz="2400" b="1" dirty="0">
                <a:latin typeface="Aptos" panose="020B0004020202020204" pitchFamily="34" charset="0"/>
              </a:rPr>
              <a:t>(</a:t>
            </a:r>
            <a:r>
              <a:rPr lang="en-US" sz="2400" b="1" i="1" dirty="0">
                <a:latin typeface="Aptos" panose="020B0004020202020204" pitchFamily="34" charset="0"/>
              </a:rPr>
              <a:t>select one)</a:t>
            </a:r>
            <a:endParaRPr lang="en-CA" sz="2400" b="1" dirty="0">
              <a:latin typeface="Aptos" panose="020B0004020202020204" pitchFamily="34" charset="0"/>
            </a:endParaRPr>
          </a:p>
        </p:txBody>
      </p:sp>
      <p:sp>
        <p:nvSpPr>
          <p:cNvPr id="5" name="TextBox 4">
            <a:extLst>
              <a:ext uri="{FF2B5EF4-FFF2-40B4-BE49-F238E27FC236}">
                <a16:creationId xmlns:a16="http://schemas.microsoft.com/office/drawing/2014/main" id="{1AB05F88-9AD7-2501-BC4D-8435E90276B5}"/>
              </a:ext>
            </a:extLst>
          </p:cNvPr>
          <p:cNvSpPr txBox="1"/>
          <p:nvPr/>
        </p:nvSpPr>
        <p:spPr>
          <a:xfrm>
            <a:off x="1752600" y="2798137"/>
            <a:ext cx="2925336" cy="1200329"/>
          </a:xfrm>
          <a:prstGeom prst="rect">
            <a:avLst/>
          </a:prstGeom>
          <a:noFill/>
        </p:spPr>
        <p:txBody>
          <a:bodyPr wrap="square" rtlCol="0">
            <a:spAutoFit/>
          </a:bodyPr>
          <a:lstStyle/>
          <a:p>
            <a:pPr marL="514350" indent="-514350">
              <a:buClrTx/>
              <a:buFont typeface="+mj-lt"/>
              <a:buAutoNum type="alphaLcParenR"/>
            </a:pPr>
            <a:r>
              <a:rPr lang="en-CA" sz="1800" dirty="0">
                <a:solidFill>
                  <a:schemeClr val="tx1"/>
                </a:solidFill>
                <a:latin typeface="Aptos" panose="020B0004020202020204" pitchFamily="34" charset="0"/>
              </a:rPr>
              <a:t>13</a:t>
            </a:r>
          </a:p>
          <a:p>
            <a:pPr marL="514350" indent="-514350">
              <a:buClrTx/>
              <a:buFont typeface="+mj-lt"/>
              <a:buAutoNum type="alphaLcParenR"/>
            </a:pPr>
            <a:r>
              <a:rPr lang="en-CA" sz="1800" dirty="0">
                <a:solidFill>
                  <a:schemeClr val="tx1"/>
                </a:solidFill>
                <a:latin typeface="Aptos" panose="020B0004020202020204" pitchFamily="34" charset="0"/>
              </a:rPr>
              <a:t>11</a:t>
            </a:r>
          </a:p>
          <a:p>
            <a:pPr marL="514350" indent="-514350">
              <a:buClrTx/>
              <a:buFont typeface="+mj-lt"/>
              <a:buAutoNum type="alphaLcParenR"/>
            </a:pPr>
            <a:r>
              <a:rPr lang="en-CA" sz="1800" dirty="0">
                <a:solidFill>
                  <a:schemeClr val="tx1"/>
                </a:solidFill>
                <a:latin typeface="Aptos" panose="020B0004020202020204" pitchFamily="34" charset="0"/>
              </a:rPr>
              <a:t>9</a:t>
            </a:r>
          </a:p>
          <a:p>
            <a:pPr marL="514350" indent="-514350">
              <a:buClrTx/>
              <a:buFont typeface="+mj-lt"/>
              <a:buAutoNum type="alphaLcParenR"/>
            </a:pPr>
            <a:r>
              <a:rPr lang="en-CA" sz="1800" dirty="0">
                <a:solidFill>
                  <a:schemeClr val="tx1"/>
                </a:solidFill>
                <a:latin typeface="Aptos" panose="020B0004020202020204" pitchFamily="34" charset="0"/>
              </a:rPr>
              <a:t>10 </a:t>
            </a:r>
          </a:p>
        </p:txBody>
      </p:sp>
      <p:pic>
        <p:nvPicPr>
          <p:cNvPr id="8" name="Picture 7" descr="Close up of checklist">
            <a:extLst>
              <a:ext uri="{FF2B5EF4-FFF2-40B4-BE49-F238E27FC236}">
                <a16:creationId xmlns:a16="http://schemas.microsoft.com/office/drawing/2014/main" id="{A60C4B7B-67D1-3B80-EE99-14C19BEFF99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17061" r="10597"/>
          <a:stretch/>
        </p:blipFill>
        <p:spPr>
          <a:xfrm>
            <a:off x="6456784" y="2035441"/>
            <a:ext cx="2395502" cy="2207566"/>
          </a:xfrm>
          <a:prstGeom prst="roundRect">
            <a:avLst/>
          </a:prstGeom>
        </p:spPr>
      </p:pic>
      <p:sp>
        <p:nvSpPr>
          <p:cNvPr id="9" name="Title 8">
            <a:extLst>
              <a:ext uri="{FF2B5EF4-FFF2-40B4-BE49-F238E27FC236}">
                <a16:creationId xmlns:a16="http://schemas.microsoft.com/office/drawing/2014/main" id="{5DC43BC3-DAF3-A7F9-C5EC-4D6EFE6B48A0}"/>
              </a:ext>
            </a:extLst>
          </p:cNvPr>
          <p:cNvSpPr txBox="1">
            <a:spLocks noGrp="1"/>
          </p:cNvSpPr>
          <p:nvPr>
            <p:ph type="title" idx="4294967295"/>
          </p:nvPr>
        </p:nvSpPr>
        <p:spPr>
          <a:xfrm>
            <a:off x="1752600" y="180677"/>
            <a:ext cx="626745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Module 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200" b="0"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Knowledge Check – Question 4</a:t>
            </a:r>
            <a:r>
              <a:rPr kumimoji="0" lang="en-CA" sz="3600" b="0"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 </a:t>
            </a:r>
          </a:p>
        </p:txBody>
      </p:sp>
      <p:pic>
        <p:nvPicPr>
          <p:cNvPr id="6" name="Picture 5" descr="A pencil in a circle">
            <a:extLst>
              <a:ext uri="{FF2B5EF4-FFF2-40B4-BE49-F238E27FC236}">
                <a16:creationId xmlns:a16="http://schemas.microsoft.com/office/drawing/2014/main" id="{66550E28-C886-6ED8-EB65-8FDA7356EE70}"/>
              </a:ext>
            </a:extLst>
          </p:cNvPr>
          <p:cNvPicPr>
            <a:picLocks noChangeAspect="1"/>
          </p:cNvPicPr>
          <p:nvPr/>
        </p:nvPicPr>
        <p:blipFill>
          <a:blip r:embed="rId5"/>
          <a:srcRect l="20010" t="34164" r="39178" b="33217"/>
          <a:stretch/>
        </p:blipFill>
        <p:spPr>
          <a:xfrm>
            <a:off x="606218" y="397565"/>
            <a:ext cx="1119237" cy="894542"/>
          </a:xfrm>
          <a:prstGeom prst="rect">
            <a:avLst/>
          </a:prstGeom>
        </p:spPr>
      </p:pic>
      <p:grpSp>
        <p:nvGrpSpPr>
          <p:cNvPr id="3" name="Group 2">
            <a:extLst>
              <a:ext uri="{FF2B5EF4-FFF2-40B4-BE49-F238E27FC236}">
                <a16:creationId xmlns:a16="http://schemas.microsoft.com/office/drawing/2014/main" id="{DBC133F6-9EB5-1D14-B1CF-D4DD192D1298}"/>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7" name="Oval 6">
              <a:extLst>
                <a:ext uri="{FF2B5EF4-FFF2-40B4-BE49-F238E27FC236}">
                  <a16:creationId xmlns:a16="http://schemas.microsoft.com/office/drawing/2014/main" id="{DC1FC8A2-11D9-AEBC-AAFF-F78108955A78}"/>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Graphic 9" descr="Folder Search with solid fill">
              <a:extLst>
                <a:ext uri="{FF2B5EF4-FFF2-40B4-BE49-F238E27FC236}">
                  <a16:creationId xmlns:a16="http://schemas.microsoft.com/office/drawing/2014/main" id="{ECA701BC-14CB-697D-06A2-3202739E11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69345" y="114722"/>
              <a:ext cx="418882" cy="418882"/>
            </a:xfrm>
            <a:prstGeom prst="rect">
              <a:avLst/>
            </a:prstGeom>
          </p:spPr>
        </p:pic>
      </p:grpSp>
      <p:sp>
        <p:nvSpPr>
          <p:cNvPr id="11" name="TextBox 10">
            <a:extLst>
              <a:ext uri="{FF2B5EF4-FFF2-40B4-BE49-F238E27FC236}">
                <a16:creationId xmlns:a16="http://schemas.microsoft.com/office/drawing/2014/main" id="{07D1706F-84B1-0F67-18DA-7C42A3DA0BA1}"/>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31</a:t>
            </a:r>
          </a:p>
        </p:txBody>
      </p:sp>
    </p:spTree>
    <p:extLst>
      <p:ext uri="{BB962C8B-B14F-4D97-AF65-F5344CB8AC3E}">
        <p14:creationId xmlns:p14="http://schemas.microsoft.com/office/powerpoint/2010/main" val="312843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8556B-2F9B-05D6-444E-33114DBA57A6}"/>
              </a:ext>
            </a:extLst>
          </p:cNvPr>
          <p:cNvSpPr>
            <a:spLocks noGrp="1"/>
          </p:cNvSpPr>
          <p:nvPr>
            <p:ph type="ctrTitle"/>
          </p:nvPr>
        </p:nvSpPr>
        <p:spPr/>
        <p:txBody>
          <a:bodyPr/>
          <a:lstStyle/>
          <a:p>
            <a:r>
              <a:rPr lang="en-CA" sz="8000" b="1">
                <a:latin typeface="Aptos" panose="020B0004020202020204" pitchFamily="34" charset="0"/>
              </a:rPr>
              <a:t>Module 3</a:t>
            </a:r>
          </a:p>
        </p:txBody>
      </p:sp>
      <p:sp>
        <p:nvSpPr>
          <p:cNvPr id="3" name="Subtitle 2">
            <a:extLst>
              <a:ext uri="{FF2B5EF4-FFF2-40B4-BE49-F238E27FC236}">
                <a16:creationId xmlns:a16="http://schemas.microsoft.com/office/drawing/2014/main" id="{DD417CEB-C3AE-A6CB-31F7-92771AB35123}"/>
              </a:ext>
            </a:extLst>
          </p:cNvPr>
          <p:cNvSpPr>
            <a:spLocks noGrp="1"/>
          </p:cNvSpPr>
          <p:nvPr>
            <p:ph type="subTitle" idx="1"/>
          </p:nvPr>
        </p:nvSpPr>
        <p:spPr>
          <a:xfrm>
            <a:off x="1371600" y="2821176"/>
            <a:ext cx="6400800" cy="1314003"/>
          </a:xfrm>
        </p:spPr>
        <p:txBody>
          <a:bodyPr/>
          <a:lstStyle/>
          <a:p>
            <a:pPr marL="0" indent="0" algn="ctr"/>
            <a:r>
              <a:rPr lang="en-CA" sz="4400" dirty="0">
                <a:latin typeface="Aptos" panose="020B0004020202020204" pitchFamily="34" charset="0"/>
              </a:rPr>
              <a:t>Activity Categorization</a:t>
            </a:r>
          </a:p>
        </p:txBody>
      </p:sp>
    </p:spTree>
    <p:extLst>
      <p:ext uri="{BB962C8B-B14F-4D97-AF65-F5344CB8AC3E}">
        <p14:creationId xmlns:p14="http://schemas.microsoft.com/office/powerpoint/2010/main" val="3084560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F5CCC9-C95E-C948-6757-D8230FCAA1A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29</a:t>
            </a:fld>
            <a:endParaRPr lang="en-US"/>
          </a:p>
        </p:txBody>
      </p:sp>
      <p:sp>
        <p:nvSpPr>
          <p:cNvPr id="5" name="Title 4">
            <a:extLst>
              <a:ext uri="{FF2B5EF4-FFF2-40B4-BE49-F238E27FC236}">
                <a16:creationId xmlns:a16="http://schemas.microsoft.com/office/drawing/2014/main" id="{9807C4BC-36DF-3EFF-AC3E-3AD2FAF0D61C}"/>
              </a:ext>
            </a:extLst>
          </p:cNvPr>
          <p:cNvSpPr txBox="1">
            <a:spLocks noGrp="1"/>
          </p:cNvSpPr>
          <p:nvPr>
            <p:ph type="title" idx="4294967295"/>
          </p:nvPr>
        </p:nvSpPr>
        <p:spPr>
          <a:xfrm>
            <a:off x="282837" y="318775"/>
            <a:ext cx="922311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Activity Categorization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Service Types </a:t>
            </a:r>
            <a:endParaRPr kumimoji="0" lang="en-CA" sz="32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endParaRPr>
          </a:p>
        </p:txBody>
      </p:sp>
      <p:pic>
        <p:nvPicPr>
          <p:cNvPr id="6" name="Picture 5">
            <a:extLst>
              <a:ext uri="{FF2B5EF4-FFF2-40B4-BE49-F238E27FC236}">
                <a16:creationId xmlns:a16="http://schemas.microsoft.com/office/drawing/2014/main" id="{488633DD-FB7C-3C08-1C28-0A4EF2C079C5}"/>
              </a:ext>
              <a:ext uri="{C183D7F6-B498-43B3-948B-1728B52AA6E4}">
                <adec:decorative xmlns:adec="http://schemas.microsoft.com/office/drawing/2017/decorative" val="1"/>
              </a:ext>
            </a:extLst>
          </p:cNvPr>
          <p:cNvPicPr>
            <a:picLocks noChangeAspect="1"/>
          </p:cNvPicPr>
          <p:nvPr/>
        </p:nvPicPr>
        <p:blipFill>
          <a:blip r:embed="rId3"/>
          <a:srcRect t="3824" b="3824"/>
          <a:stretch/>
        </p:blipFill>
        <p:spPr>
          <a:xfrm>
            <a:off x="381689" y="1942938"/>
            <a:ext cx="4679409" cy="601476"/>
          </a:xfrm>
          <a:prstGeom prst="rect">
            <a:avLst/>
          </a:prstGeom>
        </p:spPr>
      </p:pic>
      <p:sp>
        <p:nvSpPr>
          <p:cNvPr id="7" name="TextBox 6">
            <a:extLst>
              <a:ext uri="{FF2B5EF4-FFF2-40B4-BE49-F238E27FC236}">
                <a16:creationId xmlns:a16="http://schemas.microsoft.com/office/drawing/2014/main" id="{DDE0A288-B182-18F4-0E33-3547A994C0A4}"/>
              </a:ext>
            </a:extLst>
          </p:cNvPr>
          <p:cNvSpPr txBox="1"/>
          <p:nvPr/>
        </p:nvSpPr>
        <p:spPr>
          <a:xfrm>
            <a:off x="282837" y="2891361"/>
            <a:ext cx="4983101" cy="2031325"/>
          </a:xfrm>
          <a:prstGeom prst="rect">
            <a:avLst/>
          </a:prstGeom>
          <a:noFill/>
        </p:spPr>
        <p:txBody>
          <a:bodyPr wrap="square" rtlCol="0">
            <a:spAutoFit/>
          </a:bodyPr>
          <a:lstStyle/>
          <a:p>
            <a:pPr marL="285750" indent="-285750">
              <a:buFont typeface="Arial" panose="020B0604020202020204" pitchFamily="34" charset="0"/>
              <a:buChar char="•"/>
            </a:pPr>
            <a:r>
              <a:rPr lang="en-CA" dirty="0">
                <a:latin typeface="Aptos" panose="020B0004020202020204" pitchFamily="34" charset="0"/>
              </a:rPr>
              <a:t>The above are the </a:t>
            </a:r>
            <a:r>
              <a:rPr lang="en-CA" b="1" dirty="0">
                <a:latin typeface="Aptos" panose="020B0004020202020204" pitchFamily="34" charset="0"/>
              </a:rPr>
              <a:t>four (4)</a:t>
            </a:r>
            <a:r>
              <a:rPr lang="en-CA" dirty="0">
                <a:latin typeface="Aptos" panose="020B0004020202020204" pitchFamily="34" charset="0"/>
              </a:rPr>
              <a:t> service types, based on the types of activities that FCSS programs already do.</a:t>
            </a:r>
          </a:p>
          <a:p>
            <a:pPr marL="285750" lvl="5" indent="-285750">
              <a:buFont typeface="Arial" panose="020B0604020202020204" pitchFamily="34" charset="0"/>
              <a:buChar char="•"/>
            </a:pPr>
            <a:r>
              <a:rPr lang="en-CA" dirty="0">
                <a:latin typeface="Aptos" panose="020B0004020202020204" pitchFamily="34" charset="0"/>
              </a:rPr>
              <a:t>The service types sort FCSS work into a few major categories, based on their focus and format. </a:t>
            </a:r>
          </a:p>
          <a:p>
            <a:pPr marL="285750" lvl="3" indent="-285750">
              <a:buFont typeface="Arial" panose="020B0604020202020204" pitchFamily="34" charset="0"/>
              <a:buChar char="•"/>
            </a:pPr>
            <a:r>
              <a:rPr lang="en-CA" dirty="0">
                <a:latin typeface="Aptos" panose="020B0004020202020204" pitchFamily="34" charset="0"/>
              </a:rPr>
              <a:t>Some service types also have types and subtypes to help further categorize them.</a:t>
            </a:r>
          </a:p>
          <a:p>
            <a:pPr marL="285750" lvl="3" indent="-285750">
              <a:buFont typeface="Arial" panose="020B0604020202020204" pitchFamily="34" charset="0"/>
              <a:buChar char="•"/>
            </a:pPr>
            <a:r>
              <a:rPr lang="en-CA" dirty="0">
                <a:latin typeface="Aptos" panose="020B0004020202020204" pitchFamily="34" charset="0"/>
              </a:rPr>
              <a:t>In addition, a fifth service type exists for “direct assistance” for emergencies only. Communities will require permission to report on this service type.</a:t>
            </a:r>
          </a:p>
        </p:txBody>
      </p:sp>
      <p:sp>
        <p:nvSpPr>
          <p:cNvPr id="8" name="Right Brace 7">
            <a:extLst>
              <a:ext uri="{FF2B5EF4-FFF2-40B4-BE49-F238E27FC236}">
                <a16:creationId xmlns:a16="http://schemas.microsoft.com/office/drawing/2014/main" id="{24DAE9F9-4CFA-28AC-6623-EC62B9B9C4CD}"/>
              </a:ext>
              <a:ext uri="{C183D7F6-B498-43B3-948B-1728B52AA6E4}">
                <adec:decorative xmlns:adec="http://schemas.microsoft.com/office/drawing/2017/decorative" val="1"/>
              </a:ext>
            </a:extLst>
          </p:cNvPr>
          <p:cNvSpPr/>
          <p:nvPr/>
        </p:nvSpPr>
        <p:spPr>
          <a:xfrm rot="5400000">
            <a:off x="2584153" y="421670"/>
            <a:ext cx="274482" cy="46794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nvGrpSpPr>
          <p:cNvPr id="2" name="Group 1">
            <a:extLst>
              <a:ext uri="{FF2B5EF4-FFF2-40B4-BE49-F238E27FC236}">
                <a16:creationId xmlns:a16="http://schemas.microsoft.com/office/drawing/2014/main" id="{95B18686-50C5-69B2-ED4D-0AA62538330F}"/>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3" name="Oval 2">
              <a:extLst>
                <a:ext uri="{FF2B5EF4-FFF2-40B4-BE49-F238E27FC236}">
                  <a16:creationId xmlns:a16="http://schemas.microsoft.com/office/drawing/2014/main" id="{1BF2CA1D-FA88-AD86-1F8F-2A8E39240E95}"/>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Graphic 12" descr="Folder Search with solid fill">
              <a:extLst>
                <a:ext uri="{FF2B5EF4-FFF2-40B4-BE49-F238E27FC236}">
                  <a16:creationId xmlns:a16="http://schemas.microsoft.com/office/drawing/2014/main" id="{2DA65D03-7C59-1123-1D67-65FFA03DE6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69345" y="114722"/>
              <a:ext cx="418882" cy="418882"/>
            </a:xfrm>
            <a:prstGeom prst="rect">
              <a:avLst/>
            </a:prstGeom>
          </p:spPr>
        </p:pic>
      </p:grpSp>
      <p:sp>
        <p:nvSpPr>
          <p:cNvPr id="14" name="TextBox 13">
            <a:extLst>
              <a:ext uri="{FF2B5EF4-FFF2-40B4-BE49-F238E27FC236}">
                <a16:creationId xmlns:a16="http://schemas.microsoft.com/office/drawing/2014/main" id="{C32F4683-5881-F56A-DC77-4467A854DBED}"/>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14 - 21</a:t>
            </a:r>
          </a:p>
        </p:txBody>
      </p:sp>
      <p:sp>
        <p:nvSpPr>
          <p:cNvPr id="9" name="Rectangle 8">
            <a:extLst>
              <a:ext uri="{FF2B5EF4-FFF2-40B4-BE49-F238E27FC236}">
                <a16:creationId xmlns:a16="http://schemas.microsoft.com/office/drawing/2014/main" id="{06126FE9-C400-7A01-AE12-2953F2467706}"/>
              </a:ext>
              <a:ext uri="{C183D7F6-B498-43B3-948B-1728B52AA6E4}">
                <adec:decorative xmlns:adec="http://schemas.microsoft.com/office/drawing/2017/decorative" val="1"/>
              </a:ext>
            </a:extLst>
          </p:cNvPr>
          <p:cNvSpPr/>
          <p:nvPr/>
        </p:nvSpPr>
        <p:spPr>
          <a:xfrm>
            <a:off x="7189804" y="4327190"/>
            <a:ext cx="1954196" cy="746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66821AC8-88BD-C2B5-6FEF-E083972F53DA}"/>
              </a:ext>
              <a:ext uri="{C183D7F6-B498-43B3-948B-1728B52AA6E4}">
                <adec:decorative xmlns:adec="http://schemas.microsoft.com/office/drawing/2017/decorative" val="1"/>
              </a:ext>
            </a:extLst>
          </p:cNvPr>
          <p:cNvSpPr/>
          <p:nvPr/>
        </p:nvSpPr>
        <p:spPr>
          <a:xfrm>
            <a:off x="5234430" y="1354144"/>
            <a:ext cx="3604221" cy="3434052"/>
          </a:xfrm>
          <a:prstGeom prst="rect">
            <a:avLst/>
          </a:prstGeom>
          <a:solidFill>
            <a:srgbClr val="B8E6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CDF46483-BE99-5793-76BA-0A17C5D84528}"/>
              </a:ext>
            </a:extLst>
          </p:cNvPr>
          <p:cNvSpPr txBox="1"/>
          <p:nvPr/>
        </p:nvSpPr>
        <p:spPr>
          <a:xfrm>
            <a:off x="5439270" y="1544410"/>
            <a:ext cx="3367612" cy="2663037"/>
          </a:xfrm>
          <a:prstGeom prst="rect">
            <a:avLst/>
          </a:prstGeom>
          <a:noFill/>
        </p:spPr>
        <p:txBody>
          <a:bodyPr wrap="square" rtlCol="0">
            <a:spAutoFit/>
          </a:bodyPr>
          <a:lstStyle/>
          <a:p>
            <a:r>
              <a:rPr lang="en-US" sz="2400" b="1" cap="none" dirty="0">
                <a:solidFill>
                  <a:schemeClr val="accent3">
                    <a:lumMod val="75000"/>
                  </a:schemeClr>
                </a:solidFill>
                <a:latin typeface="Aptos" panose="020B0004020202020204" pitchFamily="34" charset="0"/>
                <a:ea typeface="Batang" panose="02030600000101010101" pitchFamily="18" charset="-127"/>
              </a:rPr>
              <a:t>KPMs:</a:t>
            </a:r>
          </a:p>
          <a:p>
            <a:pPr marL="285750" indent="-285750">
              <a:lnSpc>
                <a:spcPct val="107000"/>
              </a:lnSpc>
              <a:spcAft>
                <a:spcPts val="800"/>
              </a:spcAft>
              <a:buFont typeface="Arial" panose="020B0604020202020204" pitchFamily="34" charset="0"/>
              <a:buChar char="•"/>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Number of programs funded through local FCSS programs by delivery </a:t>
            </a:r>
            <a:r>
              <a:rPr lang="en-CA" sz="1600" b="1" kern="100" dirty="0">
                <a:effectLst/>
                <a:latin typeface="Aptos" panose="020B0004020202020204" pitchFamily="34" charset="0"/>
                <a:ea typeface="Aptos" panose="020B0004020202020204" pitchFamily="34" charset="0"/>
                <a:cs typeface="Times New Roman" panose="02020603050405020304" pitchFamily="18" charset="0"/>
              </a:rPr>
              <a:t>type</a:t>
            </a:r>
            <a:r>
              <a:rPr lang="en-CA" sz="1600" kern="100" dirty="0">
                <a:effectLst/>
                <a:latin typeface="Aptos" panose="020B0004020202020204" pitchFamily="34" charset="0"/>
                <a:ea typeface="Aptos" panose="020B0004020202020204" pitchFamily="34" charset="0"/>
                <a:cs typeface="Times New Roman" panose="02020603050405020304" pitchFamily="18" charset="0"/>
              </a:rPr>
              <a:t>, population group, priority and strategy </a:t>
            </a:r>
          </a:p>
          <a:p>
            <a:pPr marL="285750" indent="-285750">
              <a:lnSpc>
                <a:spcPct val="107000"/>
              </a:lnSpc>
              <a:spcAft>
                <a:spcPts val="800"/>
              </a:spcAft>
              <a:buFont typeface="Arial" panose="020B0604020202020204" pitchFamily="34" charset="0"/>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Amount and percentage of funding by delivery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type</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population group, priority &amp; strategy</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F4A36EC4-AA69-7A7F-4ACE-A838F2E9F5E4}"/>
              </a:ext>
              <a:ext uri="{C183D7F6-B498-43B3-948B-1728B52AA6E4}">
                <adec:decorative xmlns:adec="http://schemas.microsoft.com/office/drawing/2017/decorative" val="1"/>
              </a:ext>
            </a:extLst>
          </p:cNvPr>
          <p:cNvGrpSpPr/>
          <p:nvPr/>
        </p:nvGrpSpPr>
        <p:grpSpPr>
          <a:xfrm>
            <a:off x="7906785" y="3871742"/>
            <a:ext cx="900097" cy="794465"/>
            <a:chOff x="7793033" y="3667279"/>
            <a:chExt cx="1350967" cy="1192422"/>
          </a:xfrm>
        </p:grpSpPr>
        <p:pic>
          <p:nvPicPr>
            <p:cNvPr id="15" name="Graphic 14" descr="Clipboard Checked outline">
              <a:extLst>
                <a:ext uri="{FF2B5EF4-FFF2-40B4-BE49-F238E27FC236}">
                  <a16:creationId xmlns:a16="http://schemas.microsoft.com/office/drawing/2014/main" id="{06A07FC5-47A6-9680-74B6-E16FDC1463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46592" y="3667279"/>
              <a:ext cx="1097408" cy="1097408"/>
            </a:xfrm>
            <a:prstGeom prst="rect">
              <a:avLst/>
            </a:prstGeom>
          </p:spPr>
        </p:pic>
        <p:pic>
          <p:nvPicPr>
            <p:cNvPr id="16" name="Graphic 15" descr="Gears outline">
              <a:extLst>
                <a:ext uri="{FF2B5EF4-FFF2-40B4-BE49-F238E27FC236}">
                  <a16:creationId xmlns:a16="http://schemas.microsoft.com/office/drawing/2014/main" id="{78245442-85AE-3B6C-B731-C4C01A3A24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9655083">
              <a:off x="7793033" y="4281139"/>
              <a:ext cx="578562" cy="578562"/>
            </a:xfrm>
            <a:prstGeom prst="rect">
              <a:avLst/>
            </a:prstGeom>
          </p:spPr>
        </p:pic>
      </p:grpSp>
    </p:spTree>
    <p:extLst>
      <p:ext uri="{BB962C8B-B14F-4D97-AF65-F5344CB8AC3E}">
        <p14:creationId xmlns:p14="http://schemas.microsoft.com/office/powerpoint/2010/main" val="607132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B90B2-0F4D-55A2-E477-22E7D8570454}"/>
              </a:ext>
            </a:extLst>
          </p:cNvPr>
          <p:cNvSpPr txBox="1">
            <a:spLocks noGrp="1"/>
          </p:cNvSpPr>
          <p:nvPr>
            <p:ph type="title" idx="4294967295"/>
          </p:nvPr>
        </p:nvSpPr>
        <p:spPr>
          <a:xfrm>
            <a:off x="231983" y="159864"/>
            <a:ext cx="804424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Training at-a Glance </a:t>
            </a:r>
          </a:p>
        </p:txBody>
      </p:sp>
      <p:sp>
        <p:nvSpPr>
          <p:cNvPr id="7" name="Rectangle 6">
            <a:extLst>
              <a:ext uri="{FF2B5EF4-FFF2-40B4-BE49-F238E27FC236}">
                <a16:creationId xmlns:a16="http://schemas.microsoft.com/office/drawing/2014/main" id="{AF442875-AFF8-CF1C-E99D-128E83115A27}"/>
              </a:ext>
            </a:extLst>
          </p:cNvPr>
          <p:cNvSpPr/>
          <p:nvPr/>
        </p:nvSpPr>
        <p:spPr>
          <a:xfrm>
            <a:off x="538936" y="893411"/>
            <a:ext cx="3069958" cy="3627233"/>
          </a:xfrm>
          <a:prstGeom prst="rect">
            <a:avLst/>
          </a:prstGeom>
          <a:solidFill>
            <a:srgbClr val="EAF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accent2"/>
                </a:solidFill>
                <a:latin typeface="Aptos" panose="020B0004020202020204" pitchFamily="34" charset="0"/>
              </a:rPr>
              <a:t>Module 1</a:t>
            </a:r>
          </a:p>
          <a:p>
            <a:pPr algn="ctr"/>
            <a:r>
              <a:rPr lang="en-CA" b="1" dirty="0">
                <a:solidFill>
                  <a:srgbClr val="000000"/>
                </a:solidFill>
                <a:latin typeface="Aptos" panose="020B0004020202020204" pitchFamily="34" charset="0"/>
              </a:rPr>
              <a:t>Context Setting </a:t>
            </a:r>
          </a:p>
          <a:p>
            <a:pPr algn="ctr"/>
            <a:endParaRPr lang="en-CA" b="1" dirty="0">
              <a:latin typeface="Aptos" panose="020B0004020202020204" pitchFamily="34" charset="0"/>
            </a:endParaRPr>
          </a:p>
          <a:p>
            <a:pPr algn="ctr"/>
            <a:r>
              <a:rPr lang="en-CA" b="1" dirty="0">
                <a:solidFill>
                  <a:schemeClr val="accent2"/>
                </a:solidFill>
                <a:latin typeface="Aptos" panose="020B0004020202020204" pitchFamily="34" charset="0"/>
              </a:rPr>
              <a:t>Module 2</a:t>
            </a:r>
          </a:p>
          <a:p>
            <a:pPr algn="ctr"/>
            <a:r>
              <a:rPr lang="en-US" b="1" dirty="0">
                <a:solidFill>
                  <a:srgbClr val="000000"/>
                </a:solidFill>
                <a:latin typeface="Aptos" panose="020B0004020202020204" pitchFamily="34" charset="0"/>
              </a:rPr>
              <a:t>The FCSS Policy Landscape &amp; Reporting Updates </a:t>
            </a:r>
          </a:p>
          <a:p>
            <a:pPr algn="ctr"/>
            <a:endParaRPr lang="en-CA" b="1" dirty="0">
              <a:latin typeface="Aptos" panose="020B0004020202020204" pitchFamily="34" charset="0"/>
            </a:endParaRPr>
          </a:p>
          <a:p>
            <a:pPr algn="ctr"/>
            <a:r>
              <a:rPr lang="en-CA" b="1" dirty="0">
                <a:solidFill>
                  <a:schemeClr val="accent2"/>
                </a:solidFill>
                <a:latin typeface="Aptos" panose="020B0004020202020204" pitchFamily="34" charset="0"/>
              </a:rPr>
              <a:t>Module 3</a:t>
            </a:r>
          </a:p>
          <a:p>
            <a:pPr algn="ctr"/>
            <a:r>
              <a:rPr lang="en-CA" b="1" dirty="0">
                <a:solidFill>
                  <a:srgbClr val="000000"/>
                </a:solidFill>
                <a:latin typeface="Aptos" panose="020B0004020202020204" pitchFamily="34" charset="0"/>
              </a:rPr>
              <a:t>Activity Categorization &amp; Prevention Continuum</a:t>
            </a:r>
          </a:p>
          <a:p>
            <a:pPr algn="ctr"/>
            <a:endParaRPr lang="en-CA" b="1" dirty="0">
              <a:latin typeface="Aptos" panose="020B0004020202020204" pitchFamily="34" charset="0"/>
            </a:endParaRPr>
          </a:p>
          <a:p>
            <a:pPr algn="ctr"/>
            <a:r>
              <a:rPr lang="en-CA" b="1" dirty="0">
                <a:solidFill>
                  <a:schemeClr val="accent2"/>
                </a:solidFill>
                <a:latin typeface="Aptos" panose="020B0004020202020204" pitchFamily="34" charset="0"/>
              </a:rPr>
              <a:t>Module 4</a:t>
            </a:r>
          </a:p>
          <a:p>
            <a:pPr algn="ctr"/>
            <a:r>
              <a:rPr lang="en-CA" b="1" dirty="0">
                <a:solidFill>
                  <a:srgbClr val="000000"/>
                </a:solidFill>
                <a:latin typeface="Aptos" panose="020B0004020202020204" pitchFamily="34" charset="0"/>
              </a:rPr>
              <a:t>Prevention Strategies </a:t>
            </a:r>
          </a:p>
          <a:p>
            <a:pPr algn="ctr"/>
            <a:endParaRPr lang="en-CA" b="1" dirty="0">
              <a:latin typeface="Aptos" panose="020B0004020202020204" pitchFamily="34" charset="0"/>
            </a:endParaRPr>
          </a:p>
          <a:p>
            <a:pPr algn="ctr"/>
            <a:r>
              <a:rPr lang="en-CA" b="1" dirty="0">
                <a:solidFill>
                  <a:schemeClr val="accent2"/>
                </a:solidFill>
                <a:latin typeface="Aptos" panose="020B0004020202020204" pitchFamily="34" charset="0"/>
              </a:rPr>
              <a:t>Module 5</a:t>
            </a:r>
          </a:p>
          <a:p>
            <a:pPr algn="ctr"/>
            <a:r>
              <a:rPr lang="en-CA" b="1" dirty="0">
                <a:solidFill>
                  <a:srgbClr val="000000"/>
                </a:solidFill>
                <a:latin typeface="Aptos" panose="020B0004020202020204" pitchFamily="34" charset="0"/>
              </a:rPr>
              <a:t>Provincial Prevention Priorities </a:t>
            </a:r>
          </a:p>
        </p:txBody>
      </p:sp>
      <p:sp>
        <p:nvSpPr>
          <p:cNvPr id="25" name="Rectangle 24">
            <a:extLst>
              <a:ext uri="{FF2B5EF4-FFF2-40B4-BE49-F238E27FC236}">
                <a16:creationId xmlns:a16="http://schemas.microsoft.com/office/drawing/2014/main" id="{1AC64193-29D8-7452-0180-FE224BD2E1C2}"/>
              </a:ext>
              <a:ext uri="{C183D7F6-B498-43B3-948B-1728B52AA6E4}">
                <adec:decorative xmlns:adec="http://schemas.microsoft.com/office/drawing/2017/decorative" val="0"/>
              </a:ext>
            </a:extLst>
          </p:cNvPr>
          <p:cNvSpPr/>
          <p:nvPr/>
        </p:nvSpPr>
        <p:spPr>
          <a:xfrm>
            <a:off x="3734414" y="861500"/>
            <a:ext cx="1287558" cy="3627233"/>
          </a:xfrm>
          <a:prstGeom prst="rect">
            <a:avLst/>
          </a:prstGeom>
          <a:solidFill>
            <a:srgbClr val="EEE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b="1" dirty="0">
              <a:solidFill>
                <a:srgbClr val="000000"/>
              </a:solidFill>
              <a:latin typeface="Aptos" panose="020B0004020202020204" pitchFamily="34" charset="0"/>
            </a:endParaRPr>
          </a:p>
          <a:p>
            <a:pPr algn="ctr"/>
            <a:endParaRPr lang="en-CA" b="1" dirty="0">
              <a:solidFill>
                <a:srgbClr val="000000"/>
              </a:solidFill>
              <a:latin typeface="Aptos" panose="020B0004020202020204" pitchFamily="34" charset="0"/>
            </a:endParaRPr>
          </a:p>
          <a:p>
            <a:pPr algn="ctr"/>
            <a:endParaRPr lang="en-CA" b="1" dirty="0">
              <a:solidFill>
                <a:srgbClr val="000000"/>
              </a:solidFill>
              <a:latin typeface="Aptos" panose="020B0004020202020204" pitchFamily="34" charset="0"/>
            </a:endParaRPr>
          </a:p>
          <a:p>
            <a:pPr algn="ctr"/>
            <a:endParaRPr lang="en-CA" b="1" dirty="0">
              <a:solidFill>
                <a:srgbClr val="000000"/>
              </a:solidFill>
              <a:latin typeface="Aptos" panose="020B0004020202020204" pitchFamily="34" charset="0"/>
            </a:endParaRPr>
          </a:p>
          <a:p>
            <a:pPr algn="ctr"/>
            <a:endParaRPr lang="en-CA" b="1" dirty="0">
              <a:solidFill>
                <a:srgbClr val="000000"/>
              </a:solidFill>
              <a:latin typeface="Aptos" panose="020B0004020202020204" pitchFamily="34" charset="0"/>
            </a:endParaRPr>
          </a:p>
          <a:p>
            <a:pPr algn="ctr"/>
            <a:r>
              <a:rPr lang="en-CA" b="1" dirty="0">
                <a:solidFill>
                  <a:srgbClr val="000000"/>
                </a:solidFill>
                <a:latin typeface="Aptos" panose="020B0004020202020204" pitchFamily="34" charset="0"/>
              </a:rPr>
              <a:t>Applied Learning Exercise</a:t>
            </a:r>
          </a:p>
          <a:p>
            <a:pPr algn="ctr"/>
            <a:endParaRPr lang="en-CA" b="1" dirty="0">
              <a:solidFill>
                <a:srgbClr val="000000"/>
              </a:solidFill>
              <a:latin typeface="Aptos" panose="020B0004020202020204" pitchFamily="34" charset="0"/>
            </a:endParaRPr>
          </a:p>
          <a:p>
            <a:pPr algn="ctr"/>
            <a:r>
              <a:rPr lang="en-CA" b="1" dirty="0">
                <a:solidFill>
                  <a:srgbClr val="000000"/>
                </a:solidFill>
                <a:latin typeface="Aptos" panose="020B0004020202020204" pitchFamily="34" charset="0"/>
              </a:rPr>
              <a:t>Aligning Programs to Provincial Prevention Priorities</a:t>
            </a:r>
          </a:p>
        </p:txBody>
      </p:sp>
      <p:sp>
        <p:nvSpPr>
          <p:cNvPr id="9" name="Rectangle 8">
            <a:extLst>
              <a:ext uri="{FF2B5EF4-FFF2-40B4-BE49-F238E27FC236}">
                <a16:creationId xmlns:a16="http://schemas.microsoft.com/office/drawing/2014/main" id="{8F4FA29D-BB1D-9A93-9524-60683189266F}"/>
              </a:ext>
            </a:extLst>
          </p:cNvPr>
          <p:cNvSpPr/>
          <p:nvPr/>
        </p:nvSpPr>
        <p:spPr>
          <a:xfrm>
            <a:off x="5206793" y="850319"/>
            <a:ext cx="3069958" cy="3627232"/>
          </a:xfrm>
          <a:prstGeom prst="rect">
            <a:avLst/>
          </a:prstGeom>
          <a:solidFill>
            <a:srgbClr val="FDEB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rgbClr val="BC7C00"/>
                </a:solidFill>
                <a:latin typeface="Aptos" panose="020B0004020202020204" pitchFamily="34" charset="0"/>
              </a:rPr>
              <a:t>Module 6</a:t>
            </a:r>
          </a:p>
          <a:p>
            <a:pPr algn="ctr"/>
            <a:r>
              <a:rPr lang="en-CA" b="1" dirty="0">
                <a:solidFill>
                  <a:srgbClr val="000000"/>
                </a:solidFill>
                <a:latin typeface="Aptos" panose="020B0004020202020204" pitchFamily="34" charset="0"/>
              </a:rPr>
              <a:t>Counting</a:t>
            </a:r>
          </a:p>
          <a:p>
            <a:pPr algn="ctr"/>
            <a:endParaRPr lang="en-CA" b="1" dirty="0">
              <a:solidFill>
                <a:srgbClr val="F7A961"/>
              </a:solidFill>
              <a:latin typeface="Aptos" panose="020B0004020202020204" pitchFamily="34" charset="0"/>
            </a:endParaRPr>
          </a:p>
          <a:p>
            <a:pPr algn="ctr"/>
            <a:r>
              <a:rPr lang="en-CA" b="1" dirty="0">
                <a:solidFill>
                  <a:srgbClr val="BC7C00"/>
                </a:solidFill>
                <a:latin typeface="Aptos" panose="020B0004020202020204" pitchFamily="34" charset="0"/>
              </a:rPr>
              <a:t>Module 7</a:t>
            </a:r>
          </a:p>
          <a:p>
            <a:pPr algn="ctr"/>
            <a:r>
              <a:rPr lang="en-CA" b="1" dirty="0">
                <a:solidFill>
                  <a:srgbClr val="000000"/>
                </a:solidFill>
                <a:latin typeface="Aptos" panose="020B0004020202020204" pitchFamily="34" charset="0"/>
              </a:rPr>
              <a:t>Choosing Categories  </a:t>
            </a:r>
          </a:p>
          <a:p>
            <a:pPr algn="ctr"/>
            <a:endParaRPr lang="en-CA" b="1" dirty="0">
              <a:solidFill>
                <a:schemeClr val="tx1"/>
              </a:solidFill>
              <a:latin typeface="Aptos" panose="020B0004020202020204" pitchFamily="34" charset="0"/>
            </a:endParaRPr>
          </a:p>
          <a:p>
            <a:pPr algn="ctr"/>
            <a:r>
              <a:rPr lang="en-CA" b="1" dirty="0">
                <a:solidFill>
                  <a:srgbClr val="BC7C00"/>
                </a:solidFill>
                <a:latin typeface="Aptos" panose="020B0004020202020204" pitchFamily="34" charset="0"/>
              </a:rPr>
              <a:t>Module 8</a:t>
            </a:r>
          </a:p>
          <a:p>
            <a:pPr algn="ctr"/>
            <a:r>
              <a:rPr lang="en-CA" b="1" dirty="0">
                <a:solidFill>
                  <a:srgbClr val="000000"/>
                </a:solidFill>
                <a:latin typeface="Aptos" panose="020B0004020202020204" pitchFamily="34" charset="0"/>
              </a:rPr>
              <a:t>Surveying </a:t>
            </a:r>
          </a:p>
          <a:p>
            <a:pPr algn="ctr"/>
            <a:endParaRPr lang="en-CA" b="1" dirty="0">
              <a:solidFill>
                <a:schemeClr val="tx1"/>
              </a:solidFill>
              <a:latin typeface="Aptos" panose="020B0004020202020204" pitchFamily="34" charset="0"/>
            </a:endParaRPr>
          </a:p>
          <a:p>
            <a:pPr algn="ctr"/>
            <a:r>
              <a:rPr lang="en-CA" b="1" dirty="0">
                <a:solidFill>
                  <a:srgbClr val="BC7C00"/>
                </a:solidFill>
                <a:latin typeface="Aptos" panose="020B0004020202020204" pitchFamily="34" charset="0"/>
              </a:rPr>
              <a:t>Module 9</a:t>
            </a:r>
          </a:p>
          <a:p>
            <a:pPr algn="ctr"/>
            <a:r>
              <a:rPr lang="en-CA" b="1" dirty="0">
                <a:solidFill>
                  <a:srgbClr val="000000"/>
                </a:solidFill>
                <a:latin typeface="Aptos" panose="020B0004020202020204" pitchFamily="34" charset="0"/>
              </a:rPr>
              <a:t>Impact Narratives </a:t>
            </a:r>
          </a:p>
          <a:p>
            <a:pPr algn="ctr"/>
            <a:endParaRPr lang="en-CA" b="1" dirty="0">
              <a:solidFill>
                <a:schemeClr val="tx1"/>
              </a:solidFill>
              <a:latin typeface="Aptos" panose="020B0004020202020204" pitchFamily="34" charset="0"/>
            </a:endParaRPr>
          </a:p>
          <a:p>
            <a:pPr algn="ctr"/>
            <a:r>
              <a:rPr lang="en-CA" b="1" dirty="0">
                <a:solidFill>
                  <a:srgbClr val="BC7C00"/>
                </a:solidFill>
                <a:latin typeface="Aptos" panose="020B0004020202020204" pitchFamily="34" charset="0"/>
              </a:rPr>
              <a:t>Module 10</a:t>
            </a:r>
          </a:p>
          <a:p>
            <a:pPr algn="ctr"/>
            <a:r>
              <a:rPr lang="en-CA" b="1" dirty="0">
                <a:solidFill>
                  <a:srgbClr val="000000"/>
                </a:solidFill>
                <a:latin typeface="Aptos" panose="020B0004020202020204" pitchFamily="34" charset="0"/>
              </a:rPr>
              <a:t>Conclusions &amp; Next Steps </a:t>
            </a:r>
          </a:p>
        </p:txBody>
      </p:sp>
      <p:pic>
        <p:nvPicPr>
          <p:cNvPr id="3" name="Graphic 2">
            <a:extLst>
              <a:ext uri="{FF2B5EF4-FFF2-40B4-BE49-F238E27FC236}">
                <a16:creationId xmlns:a16="http://schemas.microsoft.com/office/drawing/2014/main" id="{6A790E7B-CD3C-56C9-1478-2664546B6D9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24690" y="1182433"/>
            <a:ext cx="914400" cy="914400"/>
          </a:xfrm>
          <a:prstGeom prst="rect">
            <a:avLst/>
          </a:prstGeom>
        </p:spPr>
      </p:pic>
    </p:spTree>
    <p:extLst>
      <p:ext uri="{BB962C8B-B14F-4D97-AF65-F5344CB8AC3E}">
        <p14:creationId xmlns:p14="http://schemas.microsoft.com/office/powerpoint/2010/main" val="676612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F5CCC9-C95E-C948-6757-D8230FCAA1A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30</a:t>
            </a:fld>
            <a:endParaRPr lang="en-US"/>
          </a:p>
        </p:txBody>
      </p:sp>
      <p:sp>
        <p:nvSpPr>
          <p:cNvPr id="5" name="Title 4">
            <a:extLst>
              <a:ext uri="{FF2B5EF4-FFF2-40B4-BE49-F238E27FC236}">
                <a16:creationId xmlns:a16="http://schemas.microsoft.com/office/drawing/2014/main" id="{9807C4BC-36DF-3EFF-AC3E-3AD2FAF0D61C}"/>
              </a:ext>
            </a:extLst>
          </p:cNvPr>
          <p:cNvSpPr txBox="1">
            <a:spLocks noGrp="1"/>
          </p:cNvSpPr>
          <p:nvPr>
            <p:ph type="title" idx="4294967295"/>
          </p:nvPr>
        </p:nvSpPr>
        <p:spPr>
          <a:xfrm>
            <a:off x="282837" y="318775"/>
            <a:ext cx="922311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Activity Categorization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Programs </a:t>
            </a:r>
            <a:endParaRPr kumimoji="0" lang="en-CA" sz="32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endParaRPr>
          </a:p>
        </p:txBody>
      </p:sp>
      <p:pic>
        <p:nvPicPr>
          <p:cNvPr id="3" name="Content Placeholder 3">
            <a:extLst>
              <a:ext uri="{FF2B5EF4-FFF2-40B4-BE49-F238E27FC236}">
                <a16:creationId xmlns:a16="http://schemas.microsoft.com/office/drawing/2014/main" id="{DFFB735E-9859-D5F6-5D83-D653F215364A}"/>
              </a:ext>
              <a:ext uri="{C183D7F6-B498-43B3-948B-1728B52AA6E4}">
                <adec:decorative xmlns:adec="http://schemas.microsoft.com/office/drawing/2017/decorative" val="1"/>
              </a:ext>
            </a:extLst>
          </p:cNvPr>
          <p:cNvPicPr>
            <a:picLocks noChangeAspect="1"/>
          </p:cNvPicPr>
          <p:nvPr/>
        </p:nvPicPr>
        <p:blipFill>
          <a:blip r:embed="rId3"/>
          <a:srcRect l="431" t="1082" r="-41"/>
          <a:stretch/>
        </p:blipFill>
        <p:spPr>
          <a:xfrm>
            <a:off x="4708480" y="1529803"/>
            <a:ext cx="4435520" cy="3335997"/>
          </a:xfrm>
          <a:prstGeom prst="rect">
            <a:avLst/>
          </a:prstGeom>
        </p:spPr>
      </p:pic>
      <p:sp>
        <p:nvSpPr>
          <p:cNvPr id="14" name="Rectangle 13">
            <a:extLst>
              <a:ext uri="{FF2B5EF4-FFF2-40B4-BE49-F238E27FC236}">
                <a16:creationId xmlns:a16="http://schemas.microsoft.com/office/drawing/2014/main" id="{B1F29815-34DE-501E-31B8-6D7170EDFBD1}"/>
              </a:ext>
              <a:ext uri="{C183D7F6-B498-43B3-948B-1728B52AA6E4}">
                <adec:decorative xmlns:adec="http://schemas.microsoft.com/office/drawing/2017/decorative" val="1"/>
              </a:ext>
            </a:extLst>
          </p:cNvPr>
          <p:cNvSpPr/>
          <p:nvPr/>
        </p:nvSpPr>
        <p:spPr>
          <a:xfrm>
            <a:off x="445477" y="1533311"/>
            <a:ext cx="4126523" cy="3335997"/>
          </a:xfrm>
          <a:prstGeom prst="rect">
            <a:avLst/>
          </a:prstGeom>
          <a:solidFill>
            <a:srgbClr val="FFE5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1185C759-79A6-9887-4109-0BA7DEFF1CC0}"/>
              </a:ext>
            </a:extLst>
          </p:cNvPr>
          <p:cNvSpPr txBox="1"/>
          <p:nvPr/>
        </p:nvSpPr>
        <p:spPr>
          <a:xfrm>
            <a:off x="504092" y="1735015"/>
            <a:ext cx="4126523" cy="3016210"/>
          </a:xfrm>
          <a:prstGeom prst="rect">
            <a:avLst/>
          </a:prstGeom>
          <a:noFill/>
        </p:spPr>
        <p:txBody>
          <a:bodyPr wrap="square" rtlCol="0">
            <a:spAutoFit/>
          </a:bodyPr>
          <a:lstStyle/>
          <a:p>
            <a:pPr marL="0" indent="0">
              <a:buNone/>
            </a:pPr>
            <a:r>
              <a:rPr lang="en-US" sz="1600" cap="none" dirty="0">
                <a:latin typeface="Aptos" panose="020B0004020202020204" pitchFamily="34" charset="0"/>
              </a:rPr>
              <a:t>A </a:t>
            </a:r>
            <a:r>
              <a:rPr lang="en-US" sz="1600" b="1" cap="none" dirty="0">
                <a:solidFill>
                  <a:srgbClr val="FF7B69"/>
                </a:solidFill>
                <a:latin typeface="Aptos" panose="020B0004020202020204" pitchFamily="34" charset="0"/>
              </a:rPr>
              <a:t>Program </a:t>
            </a:r>
            <a:r>
              <a:rPr lang="en-US" sz="1600" cap="none" dirty="0">
                <a:latin typeface="Aptos" panose="020B0004020202020204" pitchFamily="34" charset="0"/>
              </a:rPr>
              <a:t>is a service offering intended to support community members as </a:t>
            </a:r>
            <a:r>
              <a:rPr lang="en-US" sz="1600" b="1" cap="none" dirty="0">
                <a:solidFill>
                  <a:srgbClr val="FF7B69"/>
                </a:solidFill>
                <a:latin typeface="Aptos" panose="020B0004020202020204" pitchFamily="34" charset="0"/>
              </a:rPr>
              <a:t>participants</a:t>
            </a:r>
            <a:r>
              <a:rPr lang="en-US" sz="1600" cap="none" dirty="0">
                <a:solidFill>
                  <a:srgbClr val="FF7B69"/>
                </a:solidFill>
                <a:latin typeface="Aptos" panose="020B0004020202020204" pitchFamily="34" charset="0"/>
              </a:rPr>
              <a:t>. </a:t>
            </a:r>
          </a:p>
          <a:p>
            <a:pPr marL="0" indent="0">
              <a:buNone/>
            </a:pPr>
            <a:endParaRPr lang="en-US" sz="1600" cap="none" dirty="0">
              <a:latin typeface="Aptos" panose="020B0004020202020204" pitchFamily="34" charset="0"/>
            </a:endParaRPr>
          </a:p>
          <a:p>
            <a:pPr marL="0" indent="0">
              <a:buNone/>
            </a:pPr>
            <a:r>
              <a:rPr lang="en-US" sz="1600" dirty="0">
                <a:latin typeface="Aptos" panose="020B0004020202020204" pitchFamily="34" charset="0"/>
              </a:rPr>
              <a:t>Participation is typically recurrent or ongoing, where participants attend more than once. </a:t>
            </a:r>
          </a:p>
          <a:p>
            <a:pPr marL="285750" indent="-285750">
              <a:buFont typeface="Arial" panose="020B0604020202020204" pitchFamily="34" charset="0"/>
              <a:buChar char="•"/>
            </a:pPr>
            <a:r>
              <a:rPr lang="en-US" sz="1600" dirty="0">
                <a:latin typeface="Aptos" panose="020B0004020202020204" pitchFamily="34" charset="0"/>
              </a:rPr>
              <a:t>Programs can be further categorized into </a:t>
            </a:r>
            <a:r>
              <a:rPr lang="en-US" sz="1600" b="1" dirty="0">
                <a:latin typeface="Aptos" panose="020B0004020202020204" pitchFamily="34" charset="0"/>
              </a:rPr>
              <a:t>8</a:t>
            </a:r>
            <a:r>
              <a:rPr lang="en-US" sz="1600" dirty="0">
                <a:latin typeface="Aptos" panose="020B0004020202020204" pitchFamily="34" charset="0"/>
              </a:rPr>
              <a:t> Program Types. </a:t>
            </a:r>
          </a:p>
          <a:p>
            <a:pPr marL="285750" indent="-285750">
              <a:buFont typeface="Arial" panose="020B0604020202020204" pitchFamily="34" charset="0"/>
              <a:buChar char="•"/>
            </a:pPr>
            <a:r>
              <a:rPr lang="en-US" sz="1600" dirty="0">
                <a:latin typeface="Aptos" panose="020B0004020202020204" pitchFamily="34" charset="0"/>
              </a:rPr>
              <a:t>Select the best fit – there are no “right” or “wrong” answers.</a:t>
            </a:r>
          </a:p>
          <a:p>
            <a:endParaRPr lang="en-CA" dirty="0"/>
          </a:p>
        </p:txBody>
      </p:sp>
      <p:grpSp>
        <p:nvGrpSpPr>
          <p:cNvPr id="2" name="Group 1">
            <a:extLst>
              <a:ext uri="{FF2B5EF4-FFF2-40B4-BE49-F238E27FC236}">
                <a16:creationId xmlns:a16="http://schemas.microsoft.com/office/drawing/2014/main" id="{96786847-4599-D742-B7C0-B34FE6561247}"/>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6" name="Oval 5">
              <a:extLst>
                <a:ext uri="{FF2B5EF4-FFF2-40B4-BE49-F238E27FC236}">
                  <a16:creationId xmlns:a16="http://schemas.microsoft.com/office/drawing/2014/main" id="{E026108D-A709-1B67-72EA-F47FBC94F3E2}"/>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Graphic 6" descr="Folder Search with solid fill">
              <a:extLst>
                <a:ext uri="{FF2B5EF4-FFF2-40B4-BE49-F238E27FC236}">
                  <a16:creationId xmlns:a16="http://schemas.microsoft.com/office/drawing/2014/main" id="{80F28F52-6DE3-E04B-FF60-4ED6D5CB0E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69345" y="114722"/>
              <a:ext cx="418882" cy="418882"/>
            </a:xfrm>
            <a:prstGeom prst="rect">
              <a:avLst/>
            </a:prstGeom>
          </p:spPr>
        </p:pic>
      </p:grpSp>
      <p:sp>
        <p:nvSpPr>
          <p:cNvPr id="8" name="TextBox 7">
            <a:extLst>
              <a:ext uri="{FF2B5EF4-FFF2-40B4-BE49-F238E27FC236}">
                <a16:creationId xmlns:a16="http://schemas.microsoft.com/office/drawing/2014/main" id="{0709E9C8-50C4-A7D9-D7C7-30B73C27D213}"/>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15 -18</a:t>
            </a:r>
          </a:p>
        </p:txBody>
      </p:sp>
    </p:spTree>
    <p:extLst>
      <p:ext uri="{BB962C8B-B14F-4D97-AF65-F5344CB8AC3E}">
        <p14:creationId xmlns:p14="http://schemas.microsoft.com/office/powerpoint/2010/main" val="1067928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F5CCC9-C95E-C948-6757-D8230FCAA1A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31</a:t>
            </a:fld>
            <a:endParaRPr lang="en-US"/>
          </a:p>
        </p:txBody>
      </p:sp>
      <p:sp>
        <p:nvSpPr>
          <p:cNvPr id="5" name="Title 4">
            <a:extLst>
              <a:ext uri="{FF2B5EF4-FFF2-40B4-BE49-F238E27FC236}">
                <a16:creationId xmlns:a16="http://schemas.microsoft.com/office/drawing/2014/main" id="{9807C4BC-36DF-3EFF-AC3E-3AD2FAF0D61C}"/>
              </a:ext>
            </a:extLst>
          </p:cNvPr>
          <p:cNvSpPr txBox="1">
            <a:spLocks noGrp="1"/>
          </p:cNvSpPr>
          <p:nvPr>
            <p:ph type="title" idx="4294967295"/>
          </p:nvPr>
        </p:nvSpPr>
        <p:spPr>
          <a:xfrm>
            <a:off x="282837" y="318775"/>
            <a:ext cx="922311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Activity Categorization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Programs - Example</a:t>
            </a:r>
            <a:endParaRPr kumimoji="0" lang="en-CA" sz="32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endParaRPr>
          </a:p>
        </p:txBody>
      </p:sp>
      <p:sp>
        <p:nvSpPr>
          <p:cNvPr id="14" name="Rectangle 13">
            <a:extLst>
              <a:ext uri="{FF2B5EF4-FFF2-40B4-BE49-F238E27FC236}">
                <a16:creationId xmlns:a16="http://schemas.microsoft.com/office/drawing/2014/main" id="{B1F29815-34DE-501E-31B8-6D7170EDFBD1}"/>
              </a:ext>
              <a:ext uri="{C183D7F6-B498-43B3-948B-1728B52AA6E4}">
                <adec:decorative xmlns:adec="http://schemas.microsoft.com/office/drawing/2017/decorative" val="1"/>
              </a:ext>
            </a:extLst>
          </p:cNvPr>
          <p:cNvSpPr/>
          <p:nvPr/>
        </p:nvSpPr>
        <p:spPr>
          <a:xfrm>
            <a:off x="445477" y="1533311"/>
            <a:ext cx="4126523" cy="3335997"/>
          </a:xfrm>
          <a:prstGeom prst="rect">
            <a:avLst/>
          </a:prstGeom>
          <a:solidFill>
            <a:srgbClr val="FFE5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BE1078BF-DD38-BCA0-8926-B82BF7E9D057}"/>
              </a:ext>
            </a:extLst>
          </p:cNvPr>
          <p:cNvSpPr txBox="1"/>
          <p:nvPr/>
        </p:nvSpPr>
        <p:spPr>
          <a:xfrm>
            <a:off x="597877" y="1688123"/>
            <a:ext cx="3645877" cy="2523768"/>
          </a:xfrm>
          <a:prstGeom prst="rect">
            <a:avLst/>
          </a:prstGeom>
          <a:noFill/>
        </p:spPr>
        <p:txBody>
          <a:bodyPr wrap="square" rtlCol="0">
            <a:spAutoFit/>
          </a:bodyPr>
          <a:lstStyle/>
          <a:p>
            <a:r>
              <a:rPr lang="en-US" sz="1800" b="1" dirty="0">
                <a:latin typeface="Aptos" panose="020B0004020202020204" pitchFamily="34" charset="0"/>
              </a:rPr>
              <a:t>Example</a:t>
            </a:r>
            <a:r>
              <a:rPr lang="en-US" sz="1800" dirty="0">
                <a:latin typeface="Aptos" panose="020B0004020202020204" pitchFamily="34" charset="0"/>
              </a:rPr>
              <a:t>:  A meal delivery service for seniors residing at home. Your FCSS supports the coordination of the service.</a:t>
            </a:r>
          </a:p>
          <a:p>
            <a:endParaRPr lang="en-US" sz="1800" dirty="0">
              <a:latin typeface="Aptos" panose="020B0004020202020204" pitchFamily="34" charset="0"/>
            </a:endParaRPr>
          </a:p>
          <a:p>
            <a:r>
              <a:rPr lang="en-US" sz="1800" b="1" dirty="0">
                <a:latin typeface="Aptos" panose="020B0004020202020204" pitchFamily="34" charset="0"/>
              </a:rPr>
              <a:t>Which type is the best fit?</a:t>
            </a:r>
          </a:p>
          <a:p>
            <a:endParaRPr lang="en-US" sz="1800" b="1" dirty="0">
              <a:latin typeface="Aptos" panose="020B0004020202020204" pitchFamily="34" charset="0"/>
            </a:endParaRPr>
          </a:p>
          <a:p>
            <a:r>
              <a:rPr lang="en-US" sz="1800" b="1" dirty="0">
                <a:latin typeface="Aptos" panose="020B0004020202020204" pitchFamily="34" charset="0"/>
              </a:rPr>
              <a:t>Which subtype is the best fit?</a:t>
            </a:r>
          </a:p>
          <a:p>
            <a:endParaRPr lang="en-CA" dirty="0"/>
          </a:p>
        </p:txBody>
      </p:sp>
      <p:pic>
        <p:nvPicPr>
          <p:cNvPr id="6" name="Content Placeholder 3">
            <a:extLst>
              <a:ext uri="{FF2B5EF4-FFF2-40B4-BE49-F238E27FC236}">
                <a16:creationId xmlns:a16="http://schemas.microsoft.com/office/drawing/2014/main" id="{935106DC-FB68-E5A2-8C79-BB62DC994AC4}"/>
              </a:ext>
              <a:ext uri="{C183D7F6-B498-43B3-948B-1728B52AA6E4}">
                <adec:decorative xmlns:adec="http://schemas.microsoft.com/office/drawing/2017/decorative" val="1"/>
              </a:ext>
            </a:extLst>
          </p:cNvPr>
          <p:cNvPicPr>
            <a:picLocks noChangeAspect="1"/>
          </p:cNvPicPr>
          <p:nvPr/>
        </p:nvPicPr>
        <p:blipFill>
          <a:blip r:embed="rId3"/>
          <a:srcRect l="-47" r="-241"/>
          <a:stretch/>
        </p:blipFill>
        <p:spPr>
          <a:xfrm>
            <a:off x="4728468" y="982845"/>
            <a:ext cx="4341198" cy="3975690"/>
          </a:xfrm>
          <a:prstGeom prst="rect">
            <a:avLst/>
          </a:prstGeom>
        </p:spPr>
      </p:pic>
      <p:grpSp>
        <p:nvGrpSpPr>
          <p:cNvPr id="3" name="Group 2">
            <a:extLst>
              <a:ext uri="{FF2B5EF4-FFF2-40B4-BE49-F238E27FC236}">
                <a16:creationId xmlns:a16="http://schemas.microsoft.com/office/drawing/2014/main" id="{51FE9BAA-BC3F-80AC-E478-A33DF8A803C0}"/>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7" name="Oval 6">
              <a:extLst>
                <a:ext uri="{FF2B5EF4-FFF2-40B4-BE49-F238E27FC236}">
                  <a16:creationId xmlns:a16="http://schemas.microsoft.com/office/drawing/2014/main" id="{3B9A13E7-FD91-A87B-32EC-6F3878C02345}"/>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Graphic 7" descr="Folder Search with solid fill">
              <a:extLst>
                <a:ext uri="{FF2B5EF4-FFF2-40B4-BE49-F238E27FC236}">
                  <a16:creationId xmlns:a16="http://schemas.microsoft.com/office/drawing/2014/main" id="{D0DC4561-06B3-8B68-10AD-FE8800FF61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69345" y="114722"/>
              <a:ext cx="418882" cy="418882"/>
            </a:xfrm>
            <a:prstGeom prst="rect">
              <a:avLst/>
            </a:prstGeom>
          </p:spPr>
        </p:pic>
      </p:grpSp>
      <p:sp>
        <p:nvSpPr>
          <p:cNvPr id="13" name="TextBox 12">
            <a:extLst>
              <a:ext uri="{FF2B5EF4-FFF2-40B4-BE49-F238E27FC236}">
                <a16:creationId xmlns:a16="http://schemas.microsoft.com/office/drawing/2014/main" id="{9CF11A65-7827-2D0A-0ACE-CEBF0BB4625C}"/>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15 -18</a:t>
            </a:r>
          </a:p>
        </p:txBody>
      </p:sp>
    </p:spTree>
    <p:extLst>
      <p:ext uri="{BB962C8B-B14F-4D97-AF65-F5344CB8AC3E}">
        <p14:creationId xmlns:p14="http://schemas.microsoft.com/office/powerpoint/2010/main" val="1263314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F5CCC9-C95E-C948-6757-D8230FCAA1A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32</a:t>
            </a:fld>
            <a:endParaRPr lang="en-US"/>
          </a:p>
        </p:txBody>
      </p:sp>
      <p:sp>
        <p:nvSpPr>
          <p:cNvPr id="14" name="Rectangle 13">
            <a:extLst>
              <a:ext uri="{FF2B5EF4-FFF2-40B4-BE49-F238E27FC236}">
                <a16:creationId xmlns:a16="http://schemas.microsoft.com/office/drawing/2014/main" id="{B1F29815-34DE-501E-31B8-6D7170EDFBD1}"/>
              </a:ext>
              <a:ext uri="{C183D7F6-B498-43B3-948B-1728B52AA6E4}">
                <adec:decorative xmlns:adec="http://schemas.microsoft.com/office/drawing/2017/decorative" val="1"/>
              </a:ext>
            </a:extLst>
          </p:cNvPr>
          <p:cNvSpPr/>
          <p:nvPr/>
        </p:nvSpPr>
        <p:spPr>
          <a:xfrm>
            <a:off x="445477" y="1533311"/>
            <a:ext cx="4126523" cy="3335997"/>
          </a:xfrm>
          <a:prstGeom prst="rect">
            <a:avLst/>
          </a:prstGeom>
          <a:solidFill>
            <a:srgbClr val="FFE5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BE1078BF-DD38-BCA0-8926-B82BF7E9D057}"/>
              </a:ext>
            </a:extLst>
          </p:cNvPr>
          <p:cNvSpPr txBox="1"/>
          <p:nvPr/>
        </p:nvSpPr>
        <p:spPr>
          <a:xfrm>
            <a:off x="597877" y="1688123"/>
            <a:ext cx="3645877" cy="2523768"/>
          </a:xfrm>
          <a:prstGeom prst="rect">
            <a:avLst/>
          </a:prstGeom>
          <a:noFill/>
        </p:spPr>
        <p:txBody>
          <a:bodyPr wrap="square" rtlCol="0">
            <a:spAutoFit/>
          </a:bodyPr>
          <a:lstStyle/>
          <a:p>
            <a:r>
              <a:rPr lang="en-US" sz="1800" b="1" dirty="0">
                <a:latin typeface="Aptos" panose="020B0004020202020204" pitchFamily="34" charset="0"/>
              </a:rPr>
              <a:t>Example</a:t>
            </a:r>
            <a:r>
              <a:rPr lang="en-US" sz="1800" dirty="0">
                <a:latin typeface="Aptos" panose="020B0004020202020204" pitchFamily="34" charset="0"/>
              </a:rPr>
              <a:t>:  A meal delivery service for seniors residing at home. Your FCSS supports the coordination of the service.</a:t>
            </a:r>
          </a:p>
          <a:p>
            <a:endParaRPr lang="en-US" sz="1800" dirty="0">
              <a:latin typeface="Aptos" panose="020B0004020202020204" pitchFamily="34" charset="0"/>
            </a:endParaRPr>
          </a:p>
          <a:p>
            <a:r>
              <a:rPr lang="en-US" sz="1800" b="1" dirty="0">
                <a:latin typeface="Aptos" panose="020B0004020202020204" pitchFamily="34" charset="0"/>
              </a:rPr>
              <a:t>Which type is the best fit?</a:t>
            </a:r>
          </a:p>
          <a:p>
            <a:endParaRPr lang="en-US" sz="1800" b="1" dirty="0">
              <a:latin typeface="Aptos" panose="020B0004020202020204" pitchFamily="34" charset="0"/>
            </a:endParaRPr>
          </a:p>
          <a:p>
            <a:r>
              <a:rPr lang="en-US" sz="1800" b="1" dirty="0">
                <a:latin typeface="Aptos" panose="020B0004020202020204" pitchFamily="34" charset="0"/>
              </a:rPr>
              <a:t>Which subtype is the best fit?</a:t>
            </a:r>
          </a:p>
          <a:p>
            <a:endParaRPr lang="en-CA" dirty="0"/>
          </a:p>
        </p:txBody>
      </p:sp>
      <p:pic>
        <p:nvPicPr>
          <p:cNvPr id="7" name="Content Placeholder 3">
            <a:extLst>
              <a:ext uri="{FF2B5EF4-FFF2-40B4-BE49-F238E27FC236}">
                <a16:creationId xmlns:a16="http://schemas.microsoft.com/office/drawing/2014/main" id="{A146B07D-1B47-69CD-B3E9-F1E7B7611889}"/>
              </a:ext>
              <a:ext uri="{C183D7F6-B498-43B3-948B-1728B52AA6E4}">
                <adec:decorative xmlns:adec="http://schemas.microsoft.com/office/drawing/2017/decorative" val="1"/>
              </a:ext>
            </a:extLst>
          </p:cNvPr>
          <p:cNvPicPr>
            <a:picLocks noChangeAspect="1"/>
          </p:cNvPicPr>
          <p:nvPr/>
        </p:nvPicPr>
        <p:blipFill>
          <a:blip r:embed="rId3"/>
          <a:srcRect l="905" t="1158" r="838" b="426"/>
          <a:stretch/>
        </p:blipFill>
        <p:spPr>
          <a:xfrm>
            <a:off x="4724400" y="1046043"/>
            <a:ext cx="4289163" cy="3945873"/>
          </a:xfrm>
          <a:prstGeom prst="rect">
            <a:avLst/>
          </a:prstGeom>
        </p:spPr>
      </p:pic>
      <p:sp>
        <p:nvSpPr>
          <p:cNvPr id="8" name="Rectangle 7">
            <a:extLst>
              <a:ext uri="{FF2B5EF4-FFF2-40B4-BE49-F238E27FC236}">
                <a16:creationId xmlns:a16="http://schemas.microsoft.com/office/drawing/2014/main" id="{DC2164A1-B9E0-92CA-81C2-C42E74058362}"/>
              </a:ext>
              <a:ext uri="{C183D7F6-B498-43B3-948B-1728B52AA6E4}">
                <adec:decorative xmlns:adec="http://schemas.microsoft.com/office/drawing/2017/decorative" val="1"/>
              </a:ext>
            </a:extLst>
          </p:cNvPr>
          <p:cNvSpPr/>
          <p:nvPr/>
        </p:nvSpPr>
        <p:spPr>
          <a:xfrm>
            <a:off x="5844684" y="1814116"/>
            <a:ext cx="1040837" cy="363466"/>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Rounded Corners 12">
            <a:extLst>
              <a:ext uri="{FF2B5EF4-FFF2-40B4-BE49-F238E27FC236}">
                <a16:creationId xmlns:a16="http://schemas.microsoft.com/office/drawing/2014/main" id="{5CBD6069-90B9-8798-5172-DF70215F04EB}"/>
              </a:ext>
              <a:ext uri="{C183D7F6-B498-43B3-948B-1728B52AA6E4}">
                <adec:decorative xmlns:adec="http://schemas.microsoft.com/office/drawing/2017/decorative" val="1"/>
              </a:ext>
            </a:extLst>
          </p:cNvPr>
          <p:cNvSpPr/>
          <p:nvPr/>
        </p:nvSpPr>
        <p:spPr>
          <a:xfrm>
            <a:off x="5792064" y="2257008"/>
            <a:ext cx="935114" cy="189370"/>
          </a:xfrm>
          <a:prstGeom prst="roundRect">
            <a:avLst>
              <a:gd name="adj" fmla="val 50000"/>
            </a:avLst>
          </a:prstGeom>
          <a:noFill/>
          <a:ln w="381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Rounded Corners 14">
            <a:extLst>
              <a:ext uri="{FF2B5EF4-FFF2-40B4-BE49-F238E27FC236}">
                <a16:creationId xmlns:a16="http://schemas.microsoft.com/office/drawing/2014/main" id="{E9BFC1FA-876A-DF8A-17A4-895C93260894}"/>
              </a:ext>
              <a:ext uri="{C183D7F6-B498-43B3-948B-1728B52AA6E4}">
                <adec:decorative xmlns:adec="http://schemas.microsoft.com/office/drawing/2017/decorative" val="1"/>
              </a:ext>
            </a:extLst>
          </p:cNvPr>
          <p:cNvSpPr/>
          <p:nvPr/>
        </p:nvSpPr>
        <p:spPr>
          <a:xfrm>
            <a:off x="5792064" y="2525804"/>
            <a:ext cx="935114" cy="189370"/>
          </a:xfrm>
          <a:prstGeom prst="roundRect">
            <a:avLst>
              <a:gd name="adj" fmla="val 50000"/>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 name="Group 2">
            <a:extLst>
              <a:ext uri="{FF2B5EF4-FFF2-40B4-BE49-F238E27FC236}">
                <a16:creationId xmlns:a16="http://schemas.microsoft.com/office/drawing/2014/main" id="{EFB16BBA-53FD-EB18-B4CD-12FF74E5EF04}"/>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6" name="Oval 5">
              <a:extLst>
                <a:ext uri="{FF2B5EF4-FFF2-40B4-BE49-F238E27FC236}">
                  <a16:creationId xmlns:a16="http://schemas.microsoft.com/office/drawing/2014/main" id="{068CDC3A-EE45-D7F1-A391-33A38A7F6B70}"/>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Graphic 15" descr="Folder Search with solid fill">
              <a:extLst>
                <a:ext uri="{FF2B5EF4-FFF2-40B4-BE49-F238E27FC236}">
                  <a16:creationId xmlns:a16="http://schemas.microsoft.com/office/drawing/2014/main" id="{3EAC1F63-3A67-25CE-6ADE-218CD90B10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69345" y="114722"/>
              <a:ext cx="418882" cy="418882"/>
            </a:xfrm>
            <a:prstGeom prst="rect">
              <a:avLst/>
            </a:prstGeom>
          </p:spPr>
        </p:pic>
      </p:grpSp>
      <p:sp>
        <p:nvSpPr>
          <p:cNvPr id="17" name="TextBox 16">
            <a:extLst>
              <a:ext uri="{FF2B5EF4-FFF2-40B4-BE49-F238E27FC236}">
                <a16:creationId xmlns:a16="http://schemas.microsoft.com/office/drawing/2014/main" id="{4FBAFC8C-B36A-6BFB-3076-FF214F81EFFF}"/>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15 -18</a:t>
            </a:r>
          </a:p>
        </p:txBody>
      </p:sp>
      <p:sp>
        <p:nvSpPr>
          <p:cNvPr id="9" name="Title 8">
            <a:extLst>
              <a:ext uri="{FF2B5EF4-FFF2-40B4-BE49-F238E27FC236}">
                <a16:creationId xmlns:a16="http://schemas.microsoft.com/office/drawing/2014/main" id="{08FA189D-8A44-C911-86CB-996B2E9F2FB4}"/>
              </a:ext>
            </a:extLst>
          </p:cNvPr>
          <p:cNvSpPr txBox="1">
            <a:spLocks noGrp="1"/>
          </p:cNvSpPr>
          <p:nvPr>
            <p:ph type="title" idx="4294967295"/>
          </p:nvPr>
        </p:nvSpPr>
        <p:spPr>
          <a:xfrm>
            <a:off x="282837" y="318775"/>
            <a:ext cx="9223113"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Activity Categorization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Programs – Example (Answer)</a:t>
            </a:r>
            <a:r>
              <a:rPr kumimoji="0" lang="en-CA" sz="28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 </a:t>
            </a:r>
            <a:endParaRPr kumimoji="0" lang="en-CA" sz="36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endParaRPr>
          </a:p>
        </p:txBody>
      </p:sp>
    </p:spTree>
    <p:extLst>
      <p:ext uri="{BB962C8B-B14F-4D97-AF65-F5344CB8AC3E}">
        <p14:creationId xmlns:p14="http://schemas.microsoft.com/office/powerpoint/2010/main" val="26484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F5CCC9-C95E-C948-6757-D8230FCAA1A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33</a:t>
            </a:fld>
            <a:endParaRPr lang="en-US"/>
          </a:p>
        </p:txBody>
      </p:sp>
      <p:sp>
        <p:nvSpPr>
          <p:cNvPr id="5" name="Title 4">
            <a:extLst>
              <a:ext uri="{FF2B5EF4-FFF2-40B4-BE49-F238E27FC236}">
                <a16:creationId xmlns:a16="http://schemas.microsoft.com/office/drawing/2014/main" id="{9807C4BC-36DF-3EFF-AC3E-3AD2FAF0D61C}"/>
              </a:ext>
            </a:extLst>
          </p:cNvPr>
          <p:cNvSpPr txBox="1">
            <a:spLocks noGrp="1"/>
          </p:cNvSpPr>
          <p:nvPr>
            <p:ph type="title" idx="4294967295"/>
          </p:nvPr>
        </p:nvSpPr>
        <p:spPr>
          <a:xfrm>
            <a:off x="282837" y="318775"/>
            <a:ext cx="922311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Activity Categorization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Information &amp; Referrals  </a:t>
            </a:r>
            <a:endParaRPr kumimoji="0" lang="en-CA" sz="32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endParaRPr>
          </a:p>
        </p:txBody>
      </p:sp>
      <p:sp>
        <p:nvSpPr>
          <p:cNvPr id="14" name="Rectangle 13">
            <a:extLst>
              <a:ext uri="{FF2B5EF4-FFF2-40B4-BE49-F238E27FC236}">
                <a16:creationId xmlns:a16="http://schemas.microsoft.com/office/drawing/2014/main" id="{B1F29815-34DE-501E-31B8-6D7170EDFBD1}"/>
              </a:ext>
              <a:ext uri="{C183D7F6-B498-43B3-948B-1728B52AA6E4}">
                <adec:decorative xmlns:adec="http://schemas.microsoft.com/office/drawing/2017/decorative" val="1"/>
              </a:ext>
            </a:extLst>
          </p:cNvPr>
          <p:cNvSpPr/>
          <p:nvPr/>
        </p:nvSpPr>
        <p:spPr>
          <a:xfrm>
            <a:off x="445477" y="1533311"/>
            <a:ext cx="4126523" cy="3335997"/>
          </a:xfrm>
          <a:prstGeom prst="rect">
            <a:avLst/>
          </a:prstGeom>
          <a:solidFill>
            <a:srgbClr val="FBD3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1185C759-79A6-9887-4109-0BA7DEFF1CC0}"/>
              </a:ext>
            </a:extLst>
          </p:cNvPr>
          <p:cNvSpPr txBox="1"/>
          <p:nvPr/>
        </p:nvSpPr>
        <p:spPr>
          <a:xfrm>
            <a:off x="504092" y="1735015"/>
            <a:ext cx="4126523" cy="3016210"/>
          </a:xfrm>
          <a:prstGeom prst="rect">
            <a:avLst/>
          </a:prstGeom>
          <a:noFill/>
        </p:spPr>
        <p:txBody>
          <a:bodyPr wrap="square" rtlCol="0">
            <a:spAutoFit/>
          </a:bodyPr>
          <a:lstStyle/>
          <a:p>
            <a:pPr marL="0" indent="0">
              <a:buNone/>
            </a:pPr>
            <a:r>
              <a:rPr lang="en-US" sz="1600" b="1" cap="none" dirty="0">
                <a:solidFill>
                  <a:srgbClr val="C8640A"/>
                </a:solidFill>
                <a:latin typeface="Aptos" panose="020B0004020202020204" pitchFamily="34" charset="0"/>
              </a:rPr>
              <a:t>Information &amp; Referrals </a:t>
            </a:r>
            <a:r>
              <a:rPr lang="en-US" sz="1600" cap="none" dirty="0">
                <a:latin typeface="Aptos" panose="020B0004020202020204" pitchFamily="34" charset="0"/>
              </a:rPr>
              <a:t>are activities or services that involve staff or volunteers informing community members about available services or making referrals. </a:t>
            </a:r>
          </a:p>
          <a:p>
            <a:pPr marL="285750" indent="-285750">
              <a:buFont typeface="Arial" panose="020B0604020202020204" pitchFamily="34" charset="0"/>
              <a:buChar char="•"/>
            </a:pPr>
            <a:r>
              <a:rPr lang="en-US" sz="1600" cap="none" dirty="0">
                <a:latin typeface="Aptos" panose="020B0004020202020204" pitchFamily="34" charset="0"/>
              </a:rPr>
              <a:t>These interactions are </a:t>
            </a:r>
            <a:r>
              <a:rPr lang="en-US" sz="1600" i="1" cap="none" dirty="0">
                <a:latin typeface="Aptos" panose="020B0004020202020204" pitchFamily="34" charset="0"/>
              </a:rPr>
              <a:t>generally</a:t>
            </a:r>
            <a:r>
              <a:rPr lang="en-US" sz="1600" cap="none" dirty="0">
                <a:latin typeface="Aptos" panose="020B0004020202020204" pitchFamily="34" charset="0"/>
              </a:rPr>
              <a:t> transactional, one-time interactions.  </a:t>
            </a:r>
          </a:p>
          <a:p>
            <a:pPr marL="285750" indent="-285750">
              <a:buFont typeface="Arial" panose="020B0604020202020204" pitchFamily="34" charset="0"/>
              <a:buChar char="•"/>
            </a:pPr>
            <a:r>
              <a:rPr lang="en-US" sz="1600" cap="none" dirty="0">
                <a:latin typeface="Aptos" panose="020B0004020202020204" pitchFamily="34" charset="0"/>
              </a:rPr>
              <a:t>The purpose is to capture the interactions that FCSS programs have with Albertans that are not participating in an FCSS program, including walk-ins and telephone calls. </a:t>
            </a:r>
          </a:p>
          <a:p>
            <a:endParaRPr lang="en-CA" dirty="0"/>
          </a:p>
        </p:txBody>
      </p:sp>
      <p:pic>
        <p:nvPicPr>
          <p:cNvPr id="2" name="Picture 1" descr="A diagram of a company">
            <a:extLst>
              <a:ext uri="{FF2B5EF4-FFF2-40B4-BE49-F238E27FC236}">
                <a16:creationId xmlns:a16="http://schemas.microsoft.com/office/drawing/2014/main" id="{BA6F4D54-90B0-C148-D933-046D7FB2BD0A}"/>
              </a:ext>
            </a:extLst>
          </p:cNvPr>
          <p:cNvPicPr>
            <a:picLocks noChangeAspect="1"/>
          </p:cNvPicPr>
          <p:nvPr/>
        </p:nvPicPr>
        <p:blipFill>
          <a:blip r:embed="rId3"/>
          <a:srcRect l="54931" r="29959" b="58267"/>
          <a:stretch/>
        </p:blipFill>
        <p:spPr>
          <a:xfrm>
            <a:off x="5511814" y="1131218"/>
            <a:ext cx="2430728" cy="3428732"/>
          </a:xfrm>
          <a:prstGeom prst="rect">
            <a:avLst/>
          </a:prstGeom>
        </p:spPr>
      </p:pic>
      <p:grpSp>
        <p:nvGrpSpPr>
          <p:cNvPr id="3" name="Group 2">
            <a:extLst>
              <a:ext uri="{FF2B5EF4-FFF2-40B4-BE49-F238E27FC236}">
                <a16:creationId xmlns:a16="http://schemas.microsoft.com/office/drawing/2014/main" id="{FBB7A39F-2542-39CB-A9D3-66D442B80A4F}"/>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6" name="Oval 5">
              <a:extLst>
                <a:ext uri="{FF2B5EF4-FFF2-40B4-BE49-F238E27FC236}">
                  <a16:creationId xmlns:a16="http://schemas.microsoft.com/office/drawing/2014/main" id="{F629886B-54C1-D7C2-172F-1F2126D9567E}"/>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Graphic 6" descr="Folder Search with solid fill">
              <a:extLst>
                <a:ext uri="{FF2B5EF4-FFF2-40B4-BE49-F238E27FC236}">
                  <a16:creationId xmlns:a16="http://schemas.microsoft.com/office/drawing/2014/main" id="{54A2AFCC-8769-D24A-8926-43EBB8477A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69345" y="114722"/>
              <a:ext cx="418882" cy="418882"/>
            </a:xfrm>
            <a:prstGeom prst="rect">
              <a:avLst/>
            </a:prstGeom>
          </p:spPr>
        </p:pic>
      </p:grpSp>
      <p:sp>
        <p:nvSpPr>
          <p:cNvPr id="8" name="TextBox 7">
            <a:extLst>
              <a:ext uri="{FF2B5EF4-FFF2-40B4-BE49-F238E27FC236}">
                <a16:creationId xmlns:a16="http://schemas.microsoft.com/office/drawing/2014/main" id="{E6090407-79E2-3D50-38D2-BA80A5AC6E20}"/>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19</a:t>
            </a:r>
          </a:p>
        </p:txBody>
      </p:sp>
    </p:spTree>
    <p:extLst>
      <p:ext uri="{BB962C8B-B14F-4D97-AF65-F5344CB8AC3E}">
        <p14:creationId xmlns:p14="http://schemas.microsoft.com/office/powerpoint/2010/main" val="926298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F5CCC9-C95E-C948-6757-D8230FCAA1AB}"/>
              </a:ext>
            </a:extLst>
          </p:cNvPr>
          <p:cNvSpPr>
            <a:spLocks noGrp="1"/>
          </p:cNvSpPr>
          <p:nvPr>
            <p:ph type="sldNum" idx="12"/>
          </p:nvPr>
        </p:nvSpPr>
        <p:spPr>
          <a:xfrm>
            <a:off x="107504" y="4592506"/>
            <a:ext cx="2057400" cy="274637"/>
          </a:xfrm>
        </p:spPr>
        <p:txBody>
          <a:bodyPr/>
          <a:lstStyle/>
          <a:p>
            <a:pPr marL="0" lvl="0" indent="0" algn="l" rtl="0">
              <a:spcBef>
                <a:spcPts val="0"/>
              </a:spcBef>
              <a:spcAft>
                <a:spcPts val="0"/>
              </a:spcAft>
              <a:buNone/>
            </a:pPr>
            <a:fld id="{00000000-1234-1234-1234-123412341234}" type="slidenum">
              <a:rPr lang="en-US" smtClean="0"/>
              <a:t>34</a:t>
            </a:fld>
            <a:endParaRPr lang="en-US"/>
          </a:p>
        </p:txBody>
      </p:sp>
      <p:sp>
        <p:nvSpPr>
          <p:cNvPr id="14" name="Rectangle 13">
            <a:extLst>
              <a:ext uri="{FF2B5EF4-FFF2-40B4-BE49-F238E27FC236}">
                <a16:creationId xmlns:a16="http://schemas.microsoft.com/office/drawing/2014/main" id="{B1F29815-34DE-501E-31B8-6D7170EDFBD1}"/>
              </a:ext>
              <a:ext uri="{C183D7F6-B498-43B3-948B-1728B52AA6E4}">
                <adec:decorative xmlns:adec="http://schemas.microsoft.com/office/drawing/2017/decorative" val="1"/>
              </a:ext>
            </a:extLst>
          </p:cNvPr>
          <p:cNvSpPr/>
          <p:nvPr/>
        </p:nvSpPr>
        <p:spPr>
          <a:xfrm>
            <a:off x="445477" y="1393827"/>
            <a:ext cx="4126523" cy="3473316"/>
          </a:xfrm>
          <a:prstGeom prst="rect">
            <a:avLst/>
          </a:prstGeom>
          <a:solidFill>
            <a:srgbClr val="FBD3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1185C759-79A6-9887-4109-0BA7DEFF1CC0}"/>
              </a:ext>
            </a:extLst>
          </p:cNvPr>
          <p:cNvSpPr txBox="1"/>
          <p:nvPr/>
        </p:nvSpPr>
        <p:spPr>
          <a:xfrm>
            <a:off x="539916" y="1464953"/>
            <a:ext cx="4126523" cy="615553"/>
          </a:xfrm>
          <a:prstGeom prst="rect">
            <a:avLst/>
          </a:prstGeom>
          <a:noFill/>
        </p:spPr>
        <p:txBody>
          <a:bodyPr wrap="square" rtlCol="0">
            <a:spAutoFit/>
          </a:bodyPr>
          <a:lstStyle/>
          <a:p>
            <a:pPr marL="0" indent="0">
              <a:buNone/>
            </a:pPr>
            <a:r>
              <a:rPr lang="en-US" sz="2000" b="1" dirty="0">
                <a:solidFill>
                  <a:srgbClr val="C8640A"/>
                </a:solidFill>
                <a:latin typeface="Aptos" panose="020B0004020202020204" pitchFamily="34" charset="0"/>
              </a:rPr>
              <a:t>T</a:t>
            </a:r>
            <a:r>
              <a:rPr lang="en-US" sz="2000" b="1" cap="none" dirty="0">
                <a:solidFill>
                  <a:srgbClr val="C8640A"/>
                </a:solidFill>
                <a:latin typeface="Aptos" panose="020B0004020202020204" pitchFamily="34" charset="0"/>
              </a:rPr>
              <a:t>ype: Information Services </a:t>
            </a:r>
            <a:endParaRPr lang="en-US" sz="2000" cap="none" dirty="0">
              <a:latin typeface="Aptos" panose="020B0004020202020204" pitchFamily="34" charset="0"/>
            </a:endParaRPr>
          </a:p>
          <a:p>
            <a:endParaRPr lang="en-CA" dirty="0"/>
          </a:p>
        </p:txBody>
      </p:sp>
      <p:sp>
        <p:nvSpPr>
          <p:cNvPr id="3" name="Rectangle 2">
            <a:extLst>
              <a:ext uri="{FF2B5EF4-FFF2-40B4-BE49-F238E27FC236}">
                <a16:creationId xmlns:a16="http://schemas.microsoft.com/office/drawing/2014/main" id="{D64C7863-254E-26F3-9EC9-77C997318B24}"/>
              </a:ext>
              <a:ext uri="{C183D7F6-B498-43B3-948B-1728B52AA6E4}">
                <adec:decorative xmlns:adec="http://schemas.microsoft.com/office/drawing/2017/decorative" val="1"/>
              </a:ext>
            </a:extLst>
          </p:cNvPr>
          <p:cNvSpPr/>
          <p:nvPr/>
        </p:nvSpPr>
        <p:spPr>
          <a:xfrm>
            <a:off x="4859712" y="1390319"/>
            <a:ext cx="4126523" cy="3473316"/>
          </a:xfrm>
          <a:prstGeom prst="rect">
            <a:avLst/>
          </a:prstGeom>
          <a:solidFill>
            <a:srgbClr val="FBD3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E747B054-3DB9-AD15-4854-AEE6B71928DB}"/>
              </a:ext>
            </a:extLst>
          </p:cNvPr>
          <p:cNvSpPr txBox="1"/>
          <p:nvPr/>
        </p:nvSpPr>
        <p:spPr>
          <a:xfrm>
            <a:off x="4918326" y="1454548"/>
            <a:ext cx="4126523" cy="615553"/>
          </a:xfrm>
          <a:prstGeom prst="rect">
            <a:avLst/>
          </a:prstGeom>
          <a:noFill/>
        </p:spPr>
        <p:txBody>
          <a:bodyPr wrap="square" rtlCol="0">
            <a:spAutoFit/>
          </a:bodyPr>
          <a:lstStyle/>
          <a:p>
            <a:pPr marL="0" indent="0">
              <a:buNone/>
            </a:pPr>
            <a:r>
              <a:rPr lang="en-US" sz="2000" b="1">
                <a:solidFill>
                  <a:srgbClr val="C8640A"/>
                </a:solidFill>
                <a:latin typeface="Aptos" panose="020B0004020202020204" pitchFamily="34" charset="0"/>
              </a:rPr>
              <a:t>T</a:t>
            </a:r>
            <a:r>
              <a:rPr lang="en-US" sz="2000" b="1" cap="none">
                <a:solidFill>
                  <a:srgbClr val="C8640A"/>
                </a:solidFill>
                <a:latin typeface="Aptos" panose="020B0004020202020204" pitchFamily="34" charset="0"/>
              </a:rPr>
              <a:t>ype: Referral Services </a:t>
            </a:r>
            <a:endParaRPr lang="en-US" sz="2000" cap="none">
              <a:latin typeface="Aptos" panose="020B0004020202020204" pitchFamily="34" charset="0"/>
            </a:endParaRPr>
          </a:p>
          <a:p>
            <a:endParaRPr lang="en-CA"/>
          </a:p>
        </p:txBody>
      </p:sp>
      <p:sp>
        <p:nvSpPr>
          <p:cNvPr id="7" name="TextBox 6">
            <a:extLst>
              <a:ext uri="{FF2B5EF4-FFF2-40B4-BE49-F238E27FC236}">
                <a16:creationId xmlns:a16="http://schemas.microsoft.com/office/drawing/2014/main" id="{DD28FE1B-888E-53C3-C004-88A14E384389}"/>
              </a:ext>
            </a:extLst>
          </p:cNvPr>
          <p:cNvSpPr txBox="1"/>
          <p:nvPr/>
        </p:nvSpPr>
        <p:spPr>
          <a:xfrm>
            <a:off x="504092" y="1936983"/>
            <a:ext cx="4067908" cy="2831544"/>
          </a:xfrm>
          <a:prstGeom prst="rect">
            <a:avLst/>
          </a:prstGeom>
          <a:noFill/>
        </p:spPr>
        <p:txBody>
          <a:bodyPr wrap="square" rtlCol="0">
            <a:spAutoFit/>
          </a:bodyPr>
          <a:lstStyle/>
          <a:p>
            <a:pPr marL="0" indent="0">
              <a:buNone/>
            </a:pPr>
            <a:r>
              <a:rPr lang="en-US" dirty="0">
                <a:latin typeface="Aptos" panose="020B0004020202020204" pitchFamily="34" charset="0"/>
              </a:rPr>
              <a:t>W</a:t>
            </a:r>
            <a:r>
              <a:rPr lang="en-US" cap="none" dirty="0">
                <a:latin typeface="Aptos" panose="020B0004020202020204" pitchFamily="34" charset="0"/>
              </a:rPr>
              <a:t>hen staff or volunteers </a:t>
            </a:r>
            <a:r>
              <a:rPr lang="en-US" b="1" cap="none" dirty="0">
                <a:latin typeface="Aptos" panose="020B0004020202020204" pitchFamily="34" charset="0"/>
              </a:rPr>
              <a:t>provide community members with information</a:t>
            </a:r>
            <a:r>
              <a:rPr lang="en-US" cap="none" dirty="0">
                <a:latin typeface="Aptos" panose="020B0004020202020204" pitchFamily="34" charset="0"/>
              </a:rPr>
              <a:t> about local programs and services. </a:t>
            </a:r>
          </a:p>
          <a:p>
            <a:pPr marL="0" indent="0">
              <a:buNone/>
            </a:pPr>
            <a:endParaRPr lang="en-US" sz="500" cap="none" dirty="0">
              <a:latin typeface="Aptos" panose="020B0004020202020204" pitchFamily="34" charset="0"/>
            </a:endParaRPr>
          </a:p>
          <a:p>
            <a:pPr marL="0" indent="0">
              <a:buNone/>
            </a:pPr>
            <a:r>
              <a:rPr lang="en-US" cap="none" dirty="0">
                <a:latin typeface="Aptos" panose="020B0004020202020204" pitchFamily="34" charset="0"/>
              </a:rPr>
              <a:t>These are usually one-time</a:t>
            </a:r>
            <a:r>
              <a:rPr lang="en-US" b="1" cap="none" dirty="0">
                <a:latin typeface="Aptos" panose="020B0004020202020204" pitchFamily="34" charset="0"/>
              </a:rPr>
              <a:t> </a:t>
            </a:r>
            <a:r>
              <a:rPr lang="en-US" cap="none" dirty="0">
                <a:latin typeface="Aptos" panose="020B0004020202020204" pitchFamily="34" charset="0"/>
              </a:rPr>
              <a:t>interactions that do not typically involve active support.</a:t>
            </a:r>
          </a:p>
          <a:p>
            <a:pPr marL="0" indent="0">
              <a:buNone/>
            </a:pPr>
            <a:endParaRPr lang="en-US" sz="500" cap="none" dirty="0">
              <a:latin typeface="Aptos" panose="020B0004020202020204" pitchFamily="34" charset="0"/>
            </a:endParaRPr>
          </a:p>
          <a:p>
            <a:pPr marL="0" indent="0">
              <a:buNone/>
            </a:pPr>
            <a:r>
              <a:rPr lang="en-US" dirty="0">
                <a:latin typeface="Aptos" panose="020B0004020202020204" pitchFamily="34" charset="0"/>
              </a:rPr>
              <a:t>Examples include:</a:t>
            </a:r>
            <a:endParaRPr lang="en-US" cap="none" dirty="0">
              <a:latin typeface="Aptos" panose="020B0004020202020204" pitchFamily="34" charset="0"/>
            </a:endParaRPr>
          </a:p>
          <a:p>
            <a:pPr marL="268288" lvl="1" indent="-268288">
              <a:buFont typeface="Arial" panose="020B0604020202020204" pitchFamily="34" charset="0"/>
              <a:buChar char="•"/>
            </a:pPr>
            <a:r>
              <a:rPr lang="en-US" dirty="0">
                <a:latin typeface="Aptos" panose="020B0004020202020204" pitchFamily="34" charset="0"/>
              </a:rPr>
              <a:t>A</a:t>
            </a:r>
            <a:r>
              <a:rPr lang="en-US" cap="none" dirty="0">
                <a:latin typeface="Aptos" panose="020B0004020202020204" pitchFamily="34" charset="0"/>
              </a:rPr>
              <a:t> booth or venue at a non-FCSS event to hand             out information</a:t>
            </a:r>
          </a:p>
          <a:p>
            <a:pPr marL="268288" lvl="1" indent="-268288">
              <a:buFont typeface="Arial" panose="020B0604020202020204" pitchFamily="34" charset="0"/>
              <a:buChar char="•"/>
            </a:pPr>
            <a:r>
              <a:rPr lang="en-US" cap="none" dirty="0">
                <a:latin typeface="Aptos" panose="020B0004020202020204" pitchFamily="34" charset="0"/>
              </a:rPr>
              <a:t>Maintaining community directories</a:t>
            </a:r>
          </a:p>
          <a:p>
            <a:pPr marL="268288" lvl="1" indent="-268288">
              <a:buFont typeface="Arial" panose="020B0604020202020204" pitchFamily="34" charset="0"/>
              <a:buChar char="•"/>
            </a:pPr>
            <a:r>
              <a:rPr lang="en-US" dirty="0">
                <a:latin typeface="Aptos" panose="020B0004020202020204" pitchFamily="34" charset="0"/>
              </a:rPr>
              <a:t>Welcome kits for new residents</a:t>
            </a:r>
          </a:p>
          <a:p>
            <a:pPr marL="268288" lvl="1" indent="-268288">
              <a:buFont typeface="Arial" panose="020B0604020202020204" pitchFamily="34" charset="0"/>
              <a:buChar char="•"/>
            </a:pPr>
            <a:r>
              <a:rPr lang="en-US" cap="none" dirty="0">
                <a:latin typeface="Aptos" panose="020B0004020202020204" pitchFamily="34" charset="0"/>
              </a:rPr>
              <a:t>Community mail-outs</a:t>
            </a:r>
          </a:p>
          <a:p>
            <a:endParaRPr lang="en-CA" dirty="0"/>
          </a:p>
        </p:txBody>
      </p:sp>
      <p:sp>
        <p:nvSpPr>
          <p:cNvPr id="8" name="TextBox 7">
            <a:extLst>
              <a:ext uri="{FF2B5EF4-FFF2-40B4-BE49-F238E27FC236}">
                <a16:creationId xmlns:a16="http://schemas.microsoft.com/office/drawing/2014/main" id="{4FF6D858-D6BC-5C5A-1D9C-C2A619ADB634}"/>
              </a:ext>
            </a:extLst>
          </p:cNvPr>
          <p:cNvSpPr txBox="1"/>
          <p:nvPr/>
        </p:nvSpPr>
        <p:spPr>
          <a:xfrm>
            <a:off x="4900330" y="1873184"/>
            <a:ext cx="4067908" cy="2908489"/>
          </a:xfrm>
          <a:prstGeom prst="rect">
            <a:avLst/>
          </a:prstGeom>
          <a:noFill/>
        </p:spPr>
        <p:txBody>
          <a:bodyPr wrap="square" rtlCol="0">
            <a:spAutoFit/>
          </a:bodyPr>
          <a:lstStyle/>
          <a:p>
            <a:r>
              <a:rPr lang="en-CA" cap="none" dirty="0">
                <a:latin typeface="Aptos" panose="020B0004020202020204" pitchFamily="34" charset="0"/>
              </a:rPr>
              <a:t>When staff or volunteers connect individuals or families with other services. </a:t>
            </a:r>
          </a:p>
          <a:p>
            <a:endParaRPr lang="en-CA" sz="500" cap="none" dirty="0">
              <a:latin typeface="Aptos" panose="020B0004020202020204" pitchFamily="34" charset="0"/>
            </a:endParaRPr>
          </a:p>
          <a:p>
            <a:r>
              <a:rPr lang="en-US" cap="none" dirty="0">
                <a:latin typeface="Aptos" panose="020B0004020202020204" pitchFamily="34" charset="0"/>
              </a:rPr>
              <a:t>Referrals involve </a:t>
            </a:r>
            <a:r>
              <a:rPr lang="en-US" b="1" cap="none" dirty="0">
                <a:latin typeface="Aptos" panose="020B0004020202020204" pitchFamily="34" charset="0"/>
              </a:rPr>
              <a:t>actively bridging to another service</a:t>
            </a:r>
            <a:r>
              <a:rPr lang="en-US" cap="none" dirty="0">
                <a:latin typeface="Aptos" panose="020B0004020202020204" pitchFamily="34" charset="0"/>
              </a:rPr>
              <a:t> by providing targeted resources, supporting an individual in booking an appointment or doing a "warm handoff".</a:t>
            </a:r>
          </a:p>
          <a:p>
            <a:endParaRPr lang="en-CA" sz="500" cap="none" dirty="0">
              <a:latin typeface="Aptos" panose="020B0004020202020204" pitchFamily="34" charset="0"/>
            </a:endParaRPr>
          </a:p>
          <a:p>
            <a:r>
              <a:rPr lang="en-CA" cap="none" dirty="0">
                <a:latin typeface="Aptos" panose="020B0004020202020204" pitchFamily="34" charset="0"/>
              </a:rPr>
              <a:t>They are generally one-time interactions but may have follow-ups. </a:t>
            </a:r>
          </a:p>
          <a:p>
            <a:endParaRPr lang="en-CA" sz="500" cap="none" dirty="0">
              <a:latin typeface="Aptos" panose="020B0004020202020204" pitchFamily="34" charset="0"/>
            </a:endParaRPr>
          </a:p>
          <a:p>
            <a:r>
              <a:rPr lang="en-CA" cap="none" dirty="0">
                <a:latin typeface="Aptos" panose="020B0004020202020204" pitchFamily="34" charset="0"/>
              </a:rPr>
              <a:t>Examples include: </a:t>
            </a:r>
          </a:p>
          <a:p>
            <a:pPr marL="285750" indent="-285750">
              <a:buFont typeface="Arial" panose="020B0604020202020204" pitchFamily="34" charset="0"/>
              <a:buChar char="•"/>
            </a:pPr>
            <a:r>
              <a:rPr lang="en-CA" cap="none" dirty="0">
                <a:latin typeface="Aptos" panose="020B0004020202020204" pitchFamily="34" charset="0"/>
              </a:rPr>
              <a:t>In-person referrals</a:t>
            </a:r>
          </a:p>
          <a:p>
            <a:pPr marL="285750" indent="-285750">
              <a:buFont typeface="Arial" panose="020B0604020202020204" pitchFamily="34" charset="0"/>
              <a:buChar char="•"/>
            </a:pPr>
            <a:r>
              <a:rPr lang="en-CA" cap="none" dirty="0">
                <a:latin typeface="Aptos" panose="020B0004020202020204" pitchFamily="34" charset="0"/>
              </a:rPr>
              <a:t>Referrals over the phone</a:t>
            </a:r>
          </a:p>
          <a:p>
            <a:endParaRPr lang="en-CA" dirty="0"/>
          </a:p>
        </p:txBody>
      </p:sp>
      <p:grpSp>
        <p:nvGrpSpPr>
          <p:cNvPr id="2" name="Group 1">
            <a:extLst>
              <a:ext uri="{FF2B5EF4-FFF2-40B4-BE49-F238E27FC236}">
                <a16:creationId xmlns:a16="http://schemas.microsoft.com/office/drawing/2014/main" id="{BC7A57D4-2F77-FBD6-2905-F9127A376BD7}"/>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13" name="Oval 12">
              <a:extLst>
                <a:ext uri="{FF2B5EF4-FFF2-40B4-BE49-F238E27FC236}">
                  <a16:creationId xmlns:a16="http://schemas.microsoft.com/office/drawing/2014/main" id="{C972632C-D083-4782-D0BD-ADD34BD1CF21}"/>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Graphic 15" descr="Folder Search with solid fill">
              <a:extLst>
                <a:ext uri="{FF2B5EF4-FFF2-40B4-BE49-F238E27FC236}">
                  <a16:creationId xmlns:a16="http://schemas.microsoft.com/office/drawing/2014/main" id="{704A4C44-1ADF-35D4-9AA3-A2AE602C93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17" name="TextBox 16">
            <a:extLst>
              <a:ext uri="{FF2B5EF4-FFF2-40B4-BE49-F238E27FC236}">
                <a16:creationId xmlns:a16="http://schemas.microsoft.com/office/drawing/2014/main" id="{63819C7F-F516-7568-424D-6FA3BD6EC9E3}"/>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19</a:t>
            </a:r>
          </a:p>
        </p:txBody>
      </p:sp>
      <p:sp>
        <p:nvSpPr>
          <p:cNvPr id="9" name="Title 8">
            <a:extLst>
              <a:ext uri="{FF2B5EF4-FFF2-40B4-BE49-F238E27FC236}">
                <a16:creationId xmlns:a16="http://schemas.microsoft.com/office/drawing/2014/main" id="{895E25C7-E220-9443-506D-0E7552A2C35B}"/>
              </a:ext>
            </a:extLst>
          </p:cNvPr>
          <p:cNvSpPr txBox="1">
            <a:spLocks noGrp="1"/>
          </p:cNvSpPr>
          <p:nvPr>
            <p:ph type="title" idx="4294967295"/>
          </p:nvPr>
        </p:nvSpPr>
        <p:spPr>
          <a:xfrm>
            <a:off x="282837" y="318775"/>
            <a:ext cx="922311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Activity Categorization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Information Services &amp; Referral Services </a:t>
            </a:r>
            <a:endParaRPr kumimoji="0" lang="en-CA" sz="32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endParaRPr>
          </a:p>
        </p:txBody>
      </p:sp>
    </p:spTree>
    <p:extLst>
      <p:ext uri="{BB962C8B-B14F-4D97-AF65-F5344CB8AC3E}">
        <p14:creationId xmlns:p14="http://schemas.microsoft.com/office/powerpoint/2010/main" val="650295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82AD96-4DB3-FB26-2F69-D7AEB9807D1D}"/>
              </a:ext>
              <a:ext uri="{C183D7F6-B498-43B3-948B-1728B52AA6E4}">
                <adec:decorative xmlns:adec="http://schemas.microsoft.com/office/drawing/2017/decorative" val="1"/>
              </a:ext>
            </a:extLst>
          </p:cNvPr>
          <p:cNvSpPr/>
          <p:nvPr/>
        </p:nvSpPr>
        <p:spPr>
          <a:xfrm>
            <a:off x="7134726" y="3831045"/>
            <a:ext cx="1888958" cy="11755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61F5CCC9-C95E-C948-6757-D8230FCAA1A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35</a:t>
            </a:fld>
            <a:endParaRPr lang="en-US"/>
          </a:p>
        </p:txBody>
      </p:sp>
      <p:sp>
        <p:nvSpPr>
          <p:cNvPr id="14" name="Rectangle 13">
            <a:extLst>
              <a:ext uri="{FF2B5EF4-FFF2-40B4-BE49-F238E27FC236}">
                <a16:creationId xmlns:a16="http://schemas.microsoft.com/office/drawing/2014/main" id="{B1F29815-34DE-501E-31B8-6D7170EDFBD1}"/>
              </a:ext>
              <a:ext uri="{C183D7F6-B498-43B3-948B-1728B52AA6E4}">
                <adec:decorative xmlns:adec="http://schemas.microsoft.com/office/drawing/2017/decorative" val="1"/>
              </a:ext>
            </a:extLst>
          </p:cNvPr>
          <p:cNvSpPr/>
          <p:nvPr/>
        </p:nvSpPr>
        <p:spPr>
          <a:xfrm>
            <a:off x="445476" y="1533311"/>
            <a:ext cx="5220805" cy="3335997"/>
          </a:xfrm>
          <a:prstGeom prst="rect">
            <a:avLst/>
          </a:prstGeom>
          <a:solidFill>
            <a:srgbClr val="FCDA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BE1078BF-DD38-BCA0-8926-B82BF7E9D057}"/>
              </a:ext>
            </a:extLst>
          </p:cNvPr>
          <p:cNvSpPr txBox="1"/>
          <p:nvPr/>
        </p:nvSpPr>
        <p:spPr>
          <a:xfrm>
            <a:off x="445476" y="1663504"/>
            <a:ext cx="5220805" cy="3077766"/>
          </a:xfrm>
          <a:prstGeom prst="rect">
            <a:avLst/>
          </a:prstGeom>
          <a:noFill/>
        </p:spPr>
        <p:txBody>
          <a:bodyPr wrap="square" rtlCol="0">
            <a:spAutoFit/>
          </a:bodyPr>
          <a:lstStyle/>
          <a:p>
            <a:r>
              <a:rPr lang="en-US" sz="1500" b="1" dirty="0">
                <a:latin typeface="Aptos" panose="020B0004020202020204" pitchFamily="34" charset="0"/>
              </a:rPr>
              <a:t>Example: </a:t>
            </a:r>
            <a:r>
              <a:rPr lang="en-US" sz="1500" b="0" i="0" dirty="0">
                <a:effectLst/>
                <a:latin typeface="Aptos" panose="020B0004020202020204" pitchFamily="34" charset="0"/>
              </a:rPr>
              <a:t>An individual </a:t>
            </a:r>
            <a:r>
              <a:rPr lang="en-US" sz="1500" dirty="0">
                <a:latin typeface="Aptos" panose="020B0004020202020204" pitchFamily="34" charset="0"/>
              </a:rPr>
              <a:t>came into your FCSS </a:t>
            </a:r>
            <a:r>
              <a:rPr lang="en-US" sz="1500" b="0" i="0" dirty="0">
                <a:effectLst/>
                <a:latin typeface="Aptos" panose="020B0004020202020204" pitchFamily="34" charset="0"/>
              </a:rPr>
              <a:t>seeking information about food security resources in the community</a:t>
            </a:r>
            <a:r>
              <a:rPr lang="en-US" sz="1500" dirty="0">
                <a:latin typeface="Aptos" panose="020B0004020202020204" pitchFamily="34" charset="0"/>
              </a:rPr>
              <a:t>. The </a:t>
            </a:r>
            <a:r>
              <a:rPr lang="en-US" sz="1500" b="0" i="0" dirty="0">
                <a:effectLst/>
                <a:latin typeface="Aptos" panose="020B0004020202020204" pitchFamily="34" charset="0"/>
              </a:rPr>
              <a:t>front desk staff pointed them to a local food bank. A </a:t>
            </a:r>
            <a:r>
              <a:rPr lang="en-US" sz="1500" b="1" i="0" dirty="0">
                <a:effectLst/>
                <a:latin typeface="Aptos" panose="020B0004020202020204" pitchFamily="34" charset="0"/>
              </a:rPr>
              <a:t>warm handoff</a:t>
            </a:r>
            <a:r>
              <a:rPr lang="en-US" sz="1500" b="0" i="0" dirty="0">
                <a:effectLst/>
                <a:latin typeface="Aptos" panose="020B0004020202020204" pitchFamily="34" charset="0"/>
              </a:rPr>
              <a:t> was conducted to ensure the individual was </a:t>
            </a:r>
            <a:r>
              <a:rPr lang="en-US" sz="1500" b="1" i="0" dirty="0">
                <a:effectLst/>
                <a:latin typeface="Aptos" panose="020B0004020202020204" pitchFamily="34" charset="0"/>
              </a:rPr>
              <a:t>actively bridged</a:t>
            </a:r>
            <a:r>
              <a:rPr lang="en-US" sz="1500" b="0" i="0" dirty="0">
                <a:effectLst/>
                <a:latin typeface="Aptos" panose="020B0004020202020204" pitchFamily="34" charset="0"/>
              </a:rPr>
              <a:t> to the food bank. No personal information was collected, and there was no follow-up or ongoing engagement. This was a </a:t>
            </a:r>
            <a:r>
              <a:rPr lang="en-US" sz="1500" b="1" i="0" dirty="0">
                <a:effectLst/>
                <a:latin typeface="Aptos" panose="020B0004020202020204" pitchFamily="34" charset="0"/>
              </a:rPr>
              <a:t>single, one-time interaction</a:t>
            </a:r>
            <a:r>
              <a:rPr lang="en-US" sz="1500" b="0" i="0" dirty="0">
                <a:effectLst/>
                <a:latin typeface="Aptos" panose="020B0004020202020204" pitchFamily="34" charset="0"/>
              </a:rPr>
              <a:t>.</a:t>
            </a:r>
          </a:p>
          <a:p>
            <a:pPr algn="l"/>
            <a:endParaRPr lang="en-US" sz="1500" dirty="0">
              <a:solidFill>
                <a:schemeClr val="tx1"/>
              </a:solidFill>
              <a:latin typeface="Aptos" panose="020B0004020202020204" pitchFamily="34" charset="0"/>
            </a:endParaRPr>
          </a:p>
          <a:p>
            <a:r>
              <a:rPr lang="en-US" sz="1500" b="1" dirty="0">
                <a:latin typeface="Aptos" panose="020B0004020202020204" pitchFamily="34" charset="0"/>
              </a:rPr>
              <a:t>Which type is the best fit?</a:t>
            </a:r>
          </a:p>
          <a:p>
            <a:endParaRPr lang="en-US" sz="1500" b="1" dirty="0">
              <a:latin typeface="Aptos" panose="020B0004020202020204" pitchFamily="34" charset="0"/>
            </a:endParaRPr>
          </a:p>
          <a:p>
            <a:r>
              <a:rPr lang="en-US" sz="1500" b="1" dirty="0">
                <a:latin typeface="Aptos" panose="020B0004020202020204" pitchFamily="34" charset="0"/>
              </a:rPr>
              <a:t>Which subtype is the best fit?</a:t>
            </a:r>
          </a:p>
          <a:p>
            <a:endParaRPr lang="en-CA" dirty="0"/>
          </a:p>
        </p:txBody>
      </p:sp>
      <p:grpSp>
        <p:nvGrpSpPr>
          <p:cNvPr id="3" name="Group 2">
            <a:extLst>
              <a:ext uri="{FF2B5EF4-FFF2-40B4-BE49-F238E27FC236}">
                <a16:creationId xmlns:a16="http://schemas.microsoft.com/office/drawing/2014/main" id="{EFB16BBA-53FD-EB18-B4CD-12FF74E5EF04}"/>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6" name="Oval 5">
              <a:extLst>
                <a:ext uri="{FF2B5EF4-FFF2-40B4-BE49-F238E27FC236}">
                  <a16:creationId xmlns:a16="http://schemas.microsoft.com/office/drawing/2014/main" id="{068CDC3A-EE45-D7F1-A391-33A38A7F6B70}"/>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Graphic 15" descr="Folder Search with solid fill">
              <a:extLst>
                <a:ext uri="{FF2B5EF4-FFF2-40B4-BE49-F238E27FC236}">
                  <a16:creationId xmlns:a16="http://schemas.microsoft.com/office/drawing/2014/main" id="{3EAC1F63-3A67-25CE-6ADE-218CD90B10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17" name="TextBox 16">
            <a:extLst>
              <a:ext uri="{FF2B5EF4-FFF2-40B4-BE49-F238E27FC236}">
                <a16:creationId xmlns:a16="http://schemas.microsoft.com/office/drawing/2014/main" id="{4FBAFC8C-B36A-6BFB-3076-FF214F81EFFF}"/>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19</a:t>
            </a:r>
          </a:p>
        </p:txBody>
      </p:sp>
      <p:pic>
        <p:nvPicPr>
          <p:cNvPr id="9" name="Picture 8" descr="A diagram of a company">
            <a:extLst>
              <a:ext uri="{FF2B5EF4-FFF2-40B4-BE49-F238E27FC236}">
                <a16:creationId xmlns:a16="http://schemas.microsoft.com/office/drawing/2014/main" id="{6EAE97AA-6EC9-994F-1B0F-D7F8DF0DD7B6}"/>
              </a:ext>
            </a:extLst>
          </p:cNvPr>
          <p:cNvPicPr>
            <a:picLocks noChangeAspect="1"/>
          </p:cNvPicPr>
          <p:nvPr/>
        </p:nvPicPr>
        <p:blipFill>
          <a:blip r:embed="rId5"/>
          <a:srcRect l="54931" r="29959" b="58267"/>
          <a:stretch/>
        </p:blipFill>
        <p:spPr>
          <a:xfrm>
            <a:off x="5895817" y="1312455"/>
            <a:ext cx="2477818" cy="3495155"/>
          </a:xfrm>
          <a:prstGeom prst="rect">
            <a:avLst/>
          </a:prstGeom>
        </p:spPr>
      </p:pic>
      <p:sp>
        <p:nvSpPr>
          <p:cNvPr id="7" name="Title 6">
            <a:extLst>
              <a:ext uri="{FF2B5EF4-FFF2-40B4-BE49-F238E27FC236}">
                <a16:creationId xmlns:a16="http://schemas.microsoft.com/office/drawing/2014/main" id="{5C6D64EA-C94D-8365-1AEC-101A459E34AA}"/>
              </a:ext>
            </a:extLst>
          </p:cNvPr>
          <p:cNvSpPr txBox="1">
            <a:spLocks noGrp="1"/>
          </p:cNvSpPr>
          <p:nvPr>
            <p:ph type="title" idx="4294967295"/>
          </p:nvPr>
        </p:nvSpPr>
        <p:spPr>
          <a:xfrm>
            <a:off x="282837" y="318775"/>
            <a:ext cx="922311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Activity Categorization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Information &amp; Referrals - Example  </a:t>
            </a:r>
            <a:endParaRPr kumimoji="0" lang="en-CA" sz="32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endParaRPr>
          </a:p>
        </p:txBody>
      </p:sp>
    </p:spTree>
    <p:extLst>
      <p:ext uri="{BB962C8B-B14F-4D97-AF65-F5344CB8AC3E}">
        <p14:creationId xmlns:p14="http://schemas.microsoft.com/office/powerpoint/2010/main" val="2603828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F5CCC9-C95E-C948-6757-D8230FCAA1A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36</a:t>
            </a:fld>
            <a:endParaRPr lang="en-US"/>
          </a:p>
        </p:txBody>
      </p:sp>
      <p:sp>
        <p:nvSpPr>
          <p:cNvPr id="5" name="Title 4">
            <a:extLst>
              <a:ext uri="{FF2B5EF4-FFF2-40B4-BE49-F238E27FC236}">
                <a16:creationId xmlns:a16="http://schemas.microsoft.com/office/drawing/2014/main" id="{9807C4BC-36DF-3EFF-AC3E-3AD2FAF0D61C}"/>
              </a:ext>
            </a:extLst>
          </p:cNvPr>
          <p:cNvSpPr txBox="1">
            <a:spLocks noGrp="1"/>
          </p:cNvSpPr>
          <p:nvPr>
            <p:ph type="title" idx="4294967295"/>
          </p:nvPr>
        </p:nvSpPr>
        <p:spPr>
          <a:xfrm>
            <a:off x="282837" y="318775"/>
            <a:ext cx="922311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Activity Categorization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Community Events  </a:t>
            </a:r>
            <a:endParaRPr kumimoji="0" lang="en-CA" sz="32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endParaRPr>
          </a:p>
        </p:txBody>
      </p:sp>
      <p:sp>
        <p:nvSpPr>
          <p:cNvPr id="2" name="Rectangle 1">
            <a:extLst>
              <a:ext uri="{FF2B5EF4-FFF2-40B4-BE49-F238E27FC236}">
                <a16:creationId xmlns:a16="http://schemas.microsoft.com/office/drawing/2014/main" id="{A0B394E6-A7D0-C623-657E-1D482E6A4F8C}"/>
              </a:ext>
              <a:ext uri="{C183D7F6-B498-43B3-948B-1728B52AA6E4}">
                <adec:decorative xmlns:adec="http://schemas.microsoft.com/office/drawing/2017/decorative" val="1"/>
              </a:ext>
            </a:extLst>
          </p:cNvPr>
          <p:cNvSpPr/>
          <p:nvPr/>
        </p:nvSpPr>
        <p:spPr>
          <a:xfrm>
            <a:off x="445477" y="1533311"/>
            <a:ext cx="6440044" cy="3335997"/>
          </a:xfrm>
          <a:prstGeom prst="rect">
            <a:avLst/>
          </a:prstGeom>
          <a:solidFill>
            <a:srgbClr val="B8E6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A </a:t>
            </a:r>
            <a:r>
              <a:rPr kumimoji="0" lang="en-US" sz="1400" b="1" i="0" u="none" strike="noStrike" kern="0" cap="none" spc="0" normalizeH="0" baseline="0" noProof="0" dirty="0">
                <a:ln>
                  <a:noFill/>
                </a:ln>
                <a:solidFill>
                  <a:srgbClr val="268D9E"/>
                </a:solidFill>
                <a:effectLst/>
                <a:uLnTx/>
                <a:uFillTx/>
                <a:latin typeface="Aptos" panose="020B0004020202020204" pitchFamily="34" charset="0"/>
                <a:cs typeface="Arial"/>
                <a:sym typeface="Arial"/>
              </a:rPr>
              <a:t>Community Event </a:t>
            </a:r>
            <a:r>
              <a:rPr kumimoji="0" lang="en-US"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is an organized occurrence that has a focus on prevention by promoting engagement and belonging for community members. This is typically a one-time activity. </a:t>
            </a:r>
          </a:p>
          <a:p>
            <a:pPr marL="365125" marR="0" lvl="0" indent="-18256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Often marks a specific time of year or specific day (like a holiday or a day of remembrance)</a:t>
            </a:r>
          </a:p>
          <a:p>
            <a:pPr marL="365125" marR="0" lvl="0" indent="-18256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It may be associated with seasonal activities or a theme that is meaningful to the community</a:t>
            </a:r>
          </a:p>
          <a:p>
            <a:pPr marL="365125" marR="0" lvl="0" indent="-18256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Has “attendees” rather than “participants”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Some examples include: </a:t>
            </a:r>
          </a:p>
          <a:p>
            <a:pPr marL="285750" lvl="1" indent="-285750">
              <a:buFont typeface="Arial" panose="020B0604020202020204" pitchFamily="34" charset="0"/>
              <a:buChar char="•"/>
              <a:defRPr/>
            </a:pPr>
            <a:r>
              <a:rPr kumimoji="0" lang="en-US" sz="135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Community Connection Cinema</a:t>
            </a:r>
          </a:p>
          <a:p>
            <a:pPr marL="285750" lvl="1" indent="284400">
              <a:buFont typeface="Arial" panose="020B0604020202020204" pitchFamily="34" charset="0"/>
              <a:buChar char="•"/>
              <a:defRPr/>
            </a:pPr>
            <a:r>
              <a:rPr lang="en-US" sz="1350" i="1" dirty="0">
                <a:solidFill>
                  <a:srgbClr val="000000"/>
                </a:solidFill>
                <a:latin typeface="Aptos" panose="020B0004020202020204" pitchFamily="34" charset="0"/>
                <a:cs typeface="Arial"/>
              </a:rPr>
              <a:t>Connection-building</a:t>
            </a:r>
            <a:r>
              <a:rPr kumimoji="0" lang="en-US" sz="1350" b="0" i="1"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activities and group discussions while watching a movie</a:t>
            </a:r>
          </a:p>
          <a:p>
            <a:pPr marL="285750" lvl="1" indent="-285750" defTabSz="914400" eaLnBrk="1" fontAlgn="auto" latinLnBrk="0" hangingPunct="1">
              <a:buSzTx/>
              <a:buFont typeface="Arial" panose="020B0604020202020204" pitchFamily="34" charset="0"/>
              <a:buChar char="•"/>
              <a:tabLst/>
              <a:defRPr/>
            </a:pPr>
            <a:r>
              <a:rPr lang="en-US" sz="1350" dirty="0">
                <a:solidFill>
                  <a:srgbClr val="000000"/>
                </a:solidFill>
                <a:latin typeface="Aptos" panose="020B0004020202020204" pitchFamily="34" charset="0"/>
                <a:cs typeface="Arial"/>
              </a:rPr>
              <a:t>Stronger Together: Celebrating and Connecting Seniors</a:t>
            </a:r>
          </a:p>
          <a:p>
            <a:pPr marL="285750" lvl="1" indent="284400" defTabSz="914400" eaLnBrk="1" fontAlgn="auto" latinLnBrk="0" hangingPunct="1">
              <a:buSzTx/>
              <a:buFont typeface="Arial" panose="020B0604020202020204" pitchFamily="34" charset="0"/>
              <a:buChar char="•"/>
              <a:tabLst/>
              <a:defRPr/>
            </a:pPr>
            <a:r>
              <a:rPr lang="en-US" sz="1350" i="1" dirty="0">
                <a:solidFill>
                  <a:srgbClr val="000000"/>
                </a:solidFill>
                <a:latin typeface="Aptos" panose="020B0004020202020204" pitchFamily="34" charset="0"/>
                <a:cs typeface="Arial"/>
              </a:rPr>
              <a:t>Intergenerational activities to foster social connections and celebrate seniors’ contributions to the community</a:t>
            </a:r>
          </a:p>
        </p:txBody>
      </p:sp>
      <p:grpSp>
        <p:nvGrpSpPr>
          <p:cNvPr id="3" name="Group 2">
            <a:extLst>
              <a:ext uri="{FF2B5EF4-FFF2-40B4-BE49-F238E27FC236}">
                <a16:creationId xmlns:a16="http://schemas.microsoft.com/office/drawing/2014/main" id="{FF9D3DE6-DBC9-566B-6E1D-68B4D1CF5B64}"/>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6" name="Oval 5">
              <a:extLst>
                <a:ext uri="{FF2B5EF4-FFF2-40B4-BE49-F238E27FC236}">
                  <a16:creationId xmlns:a16="http://schemas.microsoft.com/office/drawing/2014/main" id="{1D2A6F4B-FD10-1184-6DFB-5936F31FEF21}"/>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Graphic 12" descr="Folder Search with solid fill">
              <a:extLst>
                <a:ext uri="{FF2B5EF4-FFF2-40B4-BE49-F238E27FC236}">
                  <a16:creationId xmlns:a16="http://schemas.microsoft.com/office/drawing/2014/main" id="{AC2765F7-8636-9508-439C-41D67D93F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14" name="TextBox 13">
            <a:extLst>
              <a:ext uri="{FF2B5EF4-FFF2-40B4-BE49-F238E27FC236}">
                <a16:creationId xmlns:a16="http://schemas.microsoft.com/office/drawing/2014/main" id="{1CAA72FD-83B3-B3E4-CA82-67D90B2399C0}"/>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20</a:t>
            </a:r>
          </a:p>
        </p:txBody>
      </p:sp>
      <p:sp>
        <p:nvSpPr>
          <p:cNvPr id="9" name="Rectangle 8">
            <a:extLst>
              <a:ext uri="{FF2B5EF4-FFF2-40B4-BE49-F238E27FC236}">
                <a16:creationId xmlns:a16="http://schemas.microsoft.com/office/drawing/2014/main" id="{6826CDAB-5CCF-E4EF-3465-7F195663D38A}"/>
              </a:ext>
            </a:extLst>
          </p:cNvPr>
          <p:cNvSpPr/>
          <p:nvPr/>
        </p:nvSpPr>
        <p:spPr>
          <a:xfrm>
            <a:off x="7115436" y="1533311"/>
            <a:ext cx="1800000" cy="954000"/>
          </a:xfrm>
          <a:prstGeom prst="rect">
            <a:avLst/>
          </a:prstGeom>
          <a:solidFill>
            <a:srgbClr val="30B1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rgbClr val="000000"/>
                </a:solidFill>
              </a:rPr>
              <a:t>Community Event</a:t>
            </a:r>
          </a:p>
        </p:txBody>
      </p:sp>
    </p:spTree>
    <p:extLst>
      <p:ext uri="{BB962C8B-B14F-4D97-AF65-F5344CB8AC3E}">
        <p14:creationId xmlns:p14="http://schemas.microsoft.com/office/powerpoint/2010/main" val="3801941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F5CCC9-C95E-C948-6757-D8230FCAA1A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37</a:t>
            </a:fld>
            <a:endParaRPr lang="en-US"/>
          </a:p>
        </p:txBody>
      </p:sp>
      <p:sp>
        <p:nvSpPr>
          <p:cNvPr id="5" name="Title 4">
            <a:extLst>
              <a:ext uri="{FF2B5EF4-FFF2-40B4-BE49-F238E27FC236}">
                <a16:creationId xmlns:a16="http://schemas.microsoft.com/office/drawing/2014/main" id="{9807C4BC-36DF-3EFF-AC3E-3AD2FAF0D61C}"/>
              </a:ext>
            </a:extLst>
          </p:cNvPr>
          <p:cNvSpPr txBox="1">
            <a:spLocks noGrp="1"/>
          </p:cNvSpPr>
          <p:nvPr>
            <p:ph type="title" idx="4294967295"/>
          </p:nvPr>
        </p:nvSpPr>
        <p:spPr>
          <a:xfrm>
            <a:off x="282837" y="318775"/>
            <a:ext cx="922311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Activity Categorization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Community Development &amp; Capacity Building</a:t>
            </a:r>
            <a:endParaRPr kumimoji="0" lang="en-CA" sz="32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endParaRPr>
          </a:p>
        </p:txBody>
      </p:sp>
      <p:sp>
        <p:nvSpPr>
          <p:cNvPr id="2" name="Rectangle 1">
            <a:extLst>
              <a:ext uri="{FF2B5EF4-FFF2-40B4-BE49-F238E27FC236}">
                <a16:creationId xmlns:a16="http://schemas.microsoft.com/office/drawing/2014/main" id="{A0B394E6-A7D0-C623-657E-1D482E6A4F8C}"/>
              </a:ext>
              <a:ext uri="{C183D7F6-B498-43B3-948B-1728B52AA6E4}">
                <adec:decorative xmlns:adec="http://schemas.microsoft.com/office/drawing/2017/decorative" val="1"/>
              </a:ext>
            </a:extLst>
          </p:cNvPr>
          <p:cNvSpPr/>
          <p:nvPr/>
        </p:nvSpPr>
        <p:spPr>
          <a:xfrm>
            <a:off x="445477" y="1533311"/>
            <a:ext cx="6440044" cy="3335997"/>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30B0C5"/>
              </a:solidFill>
            </a:endParaRPr>
          </a:p>
        </p:txBody>
      </p:sp>
      <p:sp>
        <p:nvSpPr>
          <p:cNvPr id="7" name="TextBox 6">
            <a:extLst>
              <a:ext uri="{FF2B5EF4-FFF2-40B4-BE49-F238E27FC236}">
                <a16:creationId xmlns:a16="http://schemas.microsoft.com/office/drawing/2014/main" id="{340450A0-77FE-F27A-C7B0-C40753F03F3A}"/>
              </a:ext>
            </a:extLst>
          </p:cNvPr>
          <p:cNvSpPr txBox="1"/>
          <p:nvPr/>
        </p:nvSpPr>
        <p:spPr>
          <a:xfrm>
            <a:off x="534960" y="1640016"/>
            <a:ext cx="6261077" cy="2954655"/>
          </a:xfrm>
          <a:prstGeom prst="rect">
            <a:avLst/>
          </a:prstGeom>
          <a:noFill/>
        </p:spPr>
        <p:txBody>
          <a:bodyPr wrap="square" rtlCol="0">
            <a:spAutoFit/>
          </a:bodyPr>
          <a:lstStyle/>
          <a:p>
            <a:r>
              <a:rPr lang="en-CA" sz="1600" b="1" cap="none" dirty="0">
                <a:solidFill>
                  <a:srgbClr val="1A79AE"/>
                </a:solidFill>
                <a:latin typeface="Aptos" panose="020B0004020202020204" pitchFamily="34" charset="0"/>
              </a:rPr>
              <a:t>Community Development and Capacity Building </a:t>
            </a:r>
            <a:r>
              <a:rPr lang="en-CA" sz="1600" cap="none" dirty="0">
                <a:solidFill>
                  <a:schemeClr val="tx1"/>
                </a:solidFill>
                <a:latin typeface="Aptos" panose="020B0004020202020204" pitchFamily="34" charset="0"/>
              </a:rPr>
              <a:t>includes activities that promote, encourage, and facilitate the development of stronger communities through the strengthening of FCSS programs. These activities typically involve volunteers and/or staff.</a:t>
            </a:r>
          </a:p>
          <a:p>
            <a:endParaRPr lang="en-CA" sz="500" cap="none" dirty="0">
              <a:latin typeface="Aptos" panose="020B0004020202020204" pitchFamily="34" charset="0"/>
            </a:endParaRPr>
          </a:p>
          <a:p>
            <a:r>
              <a:rPr lang="en-CA" sz="1600" cap="none" dirty="0">
                <a:latin typeface="Aptos" panose="020B0004020202020204" pitchFamily="34" charset="0"/>
              </a:rPr>
              <a:t>Examples include: </a:t>
            </a:r>
          </a:p>
          <a:p>
            <a:pPr marL="216000" indent="-216000">
              <a:buFont typeface="Arial" panose="020B0604020202020204" pitchFamily="34" charset="0"/>
              <a:buChar char="•"/>
            </a:pPr>
            <a:r>
              <a:rPr lang="en-CA" sz="1600" cap="none" dirty="0">
                <a:latin typeface="Aptos" panose="020B0004020202020204" pitchFamily="34" charset="0"/>
              </a:rPr>
              <a:t>volunteer recruitment, training, coordination, recognition</a:t>
            </a:r>
          </a:p>
          <a:p>
            <a:pPr marL="216000" indent="-216000">
              <a:buFont typeface="Arial" panose="020B0604020202020204" pitchFamily="34" charset="0"/>
              <a:buChar char="•"/>
            </a:pPr>
            <a:r>
              <a:rPr lang="en-CA" sz="1600" cap="none" dirty="0">
                <a:latin typeface="Aptos" panose="020B0004020202020204" pitchFamily="34" charset="0"/>
              </a:rPr>
              <a:t>staff training, leadership development </a:t>
            </a:r>
          </a:p>
          <a:p>
            <a:pPr marL="216000" indent="-216000">
              <a:buFont typeface="Arial" panose="020B0604020202020204" pitchFamily="34" charset="0"/>
              <a:buChar char="•"/>
            </a:pPr>
            <a:r>
              <a:rPr lang="en-CA" sz="1600" cap="none" dirty="0">
                <a:latin typeface="Aptos" panose="020B0004020202020204" pitchFamily="34" charset="0"/>
              </a:rPr>
              <a:t>strategic planning, needs assessments, evaluation</a:t>
            </a:r>
          </a:p>
          <a:p>
            <a:pPr marL="216000" indent="-216000">
              <a:buFont typeface="Arial" panose="020B0604020202020204" pitchFamily="34" charset="0"/>
              <a:buChar char="•"/>
            </a:pPr>
            <a:r>
              <a:rPr lang="en-CA" sz="1600" cap="none" dirty="0">
                <a:latin typeface="Aptos" panose="020B0004020202020204" pitchFamily="34" charset="0"/>
              </a:rPr>
              <a:t>partnership building, interagency work, boards/committees</a:t>
            </a:r>
          </a:p>
          <a:p>
            <a:pPr marL="216000" indent="-216000">
              <a:buFont typeface="Arial" panose="020B0604020202020204" pitchFamily="34" charset="0"/>
              <a:buChar char="•"/>
            </a:pPr>
            <a:r>
              <a:rPr lang="en-CA" sz="1600" cap="none" dirty="0">
                <a:latin typeface="Aptos" panose="020B0004020202020204" pitchFamily="34" charset="0"/>
              </a:rPr>
              <a:t>partner or public engagement</a:t>
            </a:r>
          </a:p>
          <a:p>
            <a:pPr marL="216000" indent="-216000">
              <a:buFont typeface="Arial" panose="020B0604020202020204" pitchFamily="34" charset="0"/>
              <a:buChar char="•"/>
            </a:pPr>
            <a:r>
              <a:rPr lang="en-CA" sz="1600" dirty="0">
                <a:latin typeface="Aptos" panose="020B0004020202020204" pitchFamily="34" charset="0"/>
              </a:rPr>
              <a:t>community capacity building</a:t>
            </a:r>
            <a:endParaRPr lang="en-CA" sz="1600" cap="none" dirty="0">
              <a:latin typeface="Aptos" panose="020B0004020202020204" pitchFamily="34" charset="0"/>
            </a:endParaRPr>
          </a:p>
        </p:txBody>
      </p:sp>
      <p:grpSp>
        <p:nvGrpSpPr>
          <p:cNvPr id="6" name="Group 5">
            <a:extLst>
              <a:ext uri="{FF2B5EF4-FFF2-40B4-BE49-F238E27FC236}">
                <a16:creationId xmlns:a16="http://schemas.microsoft.com/office/drawing/2014/main" id="{B121B2EC-0134-7EC5-4171-6BCDB94239C0}"/>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8" name="Oval 7">
              <a:extLst>
                <a:ext uri="{FF2B5EF4-FFF2-40B4-BE49-F238E27FC236}">
                  <a16:creationId xmlns:a16="http://schemas.microsoft.com/office/drawing/2014/main" id="{4BA735FB-4C8D-D9FA-F6F2-EBCC7E3DFE69}"/>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Graphic 12" descr="Folder Search with solid fill">
              <a:extLst>
                <a:ext uri="{FF2B5EF4-FFF2-40B4-BE49-F238E27FC236}">
                  <a16:creationId xmlns:a16="http://schemas.microsoft.com/office/drawing/2014/main" id="{5BA1CBE8-C59B-58F2-4D07-434DFC1941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14" name="TextBox 13">
            <a:extLst>
              <a:ext uri="{FF2B5EF4-FFF2-40B4-BE49-F238E27FC236}">
                <a16:creationId xmlns:a16="http://schemas.microsoft.com/office/drawing/2014/main" id="{26A80B8D-D65C-F2C0-36D9-467AEB52E428}"/>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20</a:t>
            </a:r>
          </a:p>
        </p:txBody>
      </p:sp>
      <p:grpSp>
        <p:nvGrpSpPr>
          <p:cNvPr id="9" name="Group 8">
            <a:extLst>
              <a:ext uri="{FF2B5EF4-FFF2-40B4-BE49-F238E27FC236}">
                <a16:creationId xmlns:a16="http://schemas.microsoft.com/office/drawing/2014/main" id="{103C1767-89E0-25C2-C9B8-4655054D4B12}"/>
              </a:ext>
              <a:ext uri="{C183D7F6-B498-43B3-948B-1728B52AA6E4}">
                <adec:decorative xmlns:adec="http://schemas.microsoft.com/office/drawing/2017/decorative" val="1"/>
              </a:ext>
            </a:extLst>
          </p:cNvPr>
          <p:cNvGrpSpPr/>
          <p:nvPr/>
        </p:nvGrpSpPr>
        <p:grpSpPr>
          <a:xfrm>
            <a:off x="7145568" y="972792"/>
            <a:ext cx="1800000" cy="3896516"/>
            <a:chOff x="4866132" y="649287"/>
            <a:chExt cx="1800000" cy="3896516"/>
          </a:xfrm>
        </p:grpSpPr>
        <p:sp>
          <p:nvSpPr>
            <p:cNvPr id="10" name="Rectangle 9">
              <a:extLst>
                <a:ext uri="{FF2B5EF4-FFF2-40B4-BE49-F238E27FC236}">
                  <a16:creationId xmlns:a16="http://schemas.microsoft.com/office/drawing/2014/main" id="{E8CCB39E-38B6-0252-EDEF-7F7D9B094167}"/>
                </a:ext>
              </a:extLst>
            </p:cNvPr>
            <p:cNvSpPr/>
            <p:nvPr/>
          </p:nvSpPr>
          <p:spPr>
            <a:xfrm>
              <a:off x="4866132" y="649287"/>
              <a:ext cx="1800000" cy="954000"/>
            </a:xfrm>
            <a:prstGeom prst="rect">
              <a:avLst/>
            </a:prstGeom>
            <a:solidFill>
              <a:srgbClr val="58B2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rgbClr val="000000"/>
                  </a:solidFill>
                </a:rPr>
                <a:t>Community Development and Capacity Building</a:t>
              </a:r>
            </a:p>
          </p:txBody>
        </p:sp>
        <p:cxnSp>
          <p:nvCxnSpPr>
            <p:cNvPr id="11" name="Straight Arrow Connector 10">
              <a:extLst>
                <a:ext uri="{FF2B5EF4-FFF2-40B4-BE49-F238E27FC236}">
                  <a16:creationId xmlns:a16="http://schemas.microsoft.com/office/drawing/2014/main" id="{54DA87A4-C78E-E7ED-8B3A-FB44ED33E326}"/>
                </a:ext>
              </a:extLst>
            </p:cNvPr>
            <p:cNvCxnSpPr>
              <a:cxnSpLocks/>
            </p:cNvCxnSpPr>
            <p:nvPr/>
          </p:nvCxnSpPr>
          <p:spPr>
            <a:xfrm>
              <a:off x="5768626" y="1607344"/>
              <a:ext cx="0" cy="27860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602983C-7977-85EE-AC8E-CAC5DAFEB708}"/>
                </a:ext>
              </a:extLst>
            </p:cNvPr>
            <p:cNvSpPr/>
            <p:nvPr/>
          </p:nvSpPr>
          <p:spPr>
            <a:xfrm>
              <a:off x="4866132" y="1885950"/>
              <a:ext cx="1800000" cy="602456"/>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rgbClr val="000000"/>
                  </a:solidFill>
                </a:rPr>
                <a:t>Volunteerism</a:t>
              </a:r>
            </a:p>
          </p:txBody>
        </p:sp>
        <p:sp>
          <p:nvSpPr>
            <p:cNvPr id="15" name="Rectangle 14">
              <a:extLst>
                <a:ext uri="{FF2B5EF4-FFF2-40B4-BE49-F238E27FC236}">
                  <a16:creationId xmlns:a16="http://schemas.microsoft.com/office/drawing/2014/main" id="{F39FE79E-892E-8678-9243-6C9FFBCD5BA4}"/>
                </a:ext>
              </a:extLst>
            </p:cNvPr>
            <p:cNvSpPr/>
            <p:nvPr/>
          </p:nvSpPr>
          <p:spPr>
            <a:xfrm>
              <a:off x="4866132" y="2571749"/>
              <a:ext cx="1800000" cy="602456"/>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rgbClr val="000000"/>
                  </a:solidFill>
                </a:rPr>
                <a:t>Staff and Board Development</a:t>
              </a:r>
            </a:p>
          </p:txBody>
        </p:sp>
        <p:sp>
          <p:nvSpPr>
            <p:cNvPr id="16" name="Rectangle 15">
              <a:extLst>
                <a:ext uri="{FF2B5EF4-FFF2-40B4-BE49-F238E27FC236}">
                  <a16:creationId xmlns:a16="http://schemas.microsoft.com/office/drawing/2014/main" id="{977F6989-D1EA-89B6-61F9-B12B87BC955B}"/>
                </a:ext>
              </a:extLst>
            </p:cNvPr>
            <p:cNvSpPr/>
            <p:nvPr/>
          </p:nvSpPr>
          <p:spPr>
            <a:xfrm>
              <a:off x="4866132" y="3257548"/>
              <a:ext cx="1800000" cy="602456"/>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dirty="0">
                  <a:solidFill>
                    <a:srgbClr val="000000"/>
                  </a:solidFill>
                </a:rPr>
                <a:t>Partnerships, Agency and Community Capacity Building</a:t>
              </a:r>
            </a:p>
          </p:txBody>
        </p:sp>
        <p:sp>
          <p:nvSpPr>
            <p:cNvPr id="17" name="Rectangle 16">
              <a:extLst>
                <a:ext uri="{FF2B5EF4-FFF2-40B4-BE49-F238E27FC236}">
                  <a16:creationId xmlns:a16="http://schemas.microsoft.com/office/drawing/2014/main" id="{DC31EBE2-18D7-1A4C-174B-BAA638EACB0B}"/>
                </a:ext>
              </a:extLst>
            </p:cNvPr>
            <p:cNvSpPr/>
            <p:nvPr/>
          </p:nvSpPr>
          <p:spPr>
            <a:xfrm>
              <a:off x="4866132" y="3943347"/>
              <a:ext cx="1800000" cy="602456"/>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dirty="0">
                  <a:solidFill>
                    <a:srgbClr val="000000"/>
                  </a:solidFill>
                </a:rPr>
                <a:t>Assessment, Consultation and Evaluation</a:t>
              </a:r>
            </a:p>
          </p:txBody>
        </p:sp>
      </p:grpSp>
    </p:spTree>
    <p:extLst>
      <p:ext uri="{BB962C8B-B14F-4D97-AF65-F5344CB8AC3E}">
        <p14:creationId xmlns:p14="http://schemas.microsoft.com/office/powerpoint/2010/main" val="3909574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5665E-2469-27BC-0AE6-FD68CF27567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003128-B405-D01E-4493-6C4DB161727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38</a:t>
            </a:fld>
            <a:endParaRPr lang="en-US"/>
          </a:p>
        </p:txBody>
      </p:sp>
      <p:sp>
        <p:nvSpPr>
          <p:cNvPr id="5" name="Title 4">
            <a:extLst>
              <a:ext uri="{FF2B5EF4-FFF2-40B4-BE49-F238E27FC236}">
                <a16:creationId xmlns:a16="http://schemas.microsoft.com/office/drawing/2014/main" id="{3B2CB5A7-89C7-3696-FBDD-4ADCBF954039}"/>
              </a:ext>
            </a:extLst>
          </p:cNvPr>
          <p:cNvSpPr txBox="1">
            <a:spLocks noGrp="1"/>
          </p:cNvSpPr>
          <p:nvPr>
            <p:ph type="title" idx="4294967295"/>
          </p:nvPr>
        </p:nvSpPr>
        <p:spPr>
          <a:xfrm>
            <a:off x="282837" y="318775"/>
            <a:ext cx="922311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Activity Categorization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Direct Assistance (Emergencies Only)</a:t>
            </a:r>
            <a:endParaRPr kumimoji="0" lang="en-CA" sz="32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endParaRPr>
          </a:p>
        </p:txBody>
      </p:sp>
      <p:sp>
        <p:nvSpPr>
          <p:cNvPr id="2" name="Rectangle 1">
            <a:extLst>
              <a:ext uri="{FF2B5EF4-FFF2-40B4-BE49-F238E27FC236}">
                <a16:creationId xmlns:a16="http://schemas.microsoft.com/office/drawing/2014/main" id="{02B56414-81FC-3F2C-7A9F-8381A6BA7FE8}"/>
              </a:ext>
            </a:extLst>
          </p:cNvPr>
          <p:cNvSpPr/>
          <p:nvPr/>
        </p:nvSpPr>
        <p:spPr>
          <a:xfrm>
            <a:off x="445477" y="1533311"/>
            <a:ext cx="6440044" cy="333599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000" dirty="0">
                <a:solidFill>
                  <a:schemeClr val="bg1"/>
                </a:solidFill>
                <a:latin typeface="Aptos" panose="020B0004020202020204" pitchFamily="34" charset="0"/>
              </a:rPr>
              <a:t>According to section 2.1(3) of the Family and Community Support Services Regulation, services provided under a program may offer direct assistance including money, food, clothing or shelter to sustain an individual or family during a public health emergency under the Public Health Act or any extenuating circumstances such as fire or flood as the Minister may determine.</a:t>
            </a:r>
          </a:p>
          <a:p>
            <a:endParaRPr lang="en-US" sz="2000" dirty="0">
              <a:solidFill>
                <a:schemeClr val="bg1"/>
              </a:solidFill>
              <a:latin typeface="Aptos" panose="020B0004020202020204" pitchFamily="34" charset="0"/>
            </a:endParaRPr>
          </a:p>
          <a:p>
            <a:r>
              <a:rPr lang="en-US" sz="2000" dirty="0">
                <a:solidFill>
                  <a:schemeClr val="bg1"/>
                </a:solidFill>
                <a:latin typeface="Aptos" panose="020B0004020202020204" pitchFamily="34" charset="0"/>
              </a:rPr>
              <a:t>For more information or assistance, please contact the provincial FCSS team.</a:t>
            </a:r>
            <a:endParaRPr lang="en-CA" sz="2000" dirty="0">
              <a:solidFill>
                <a:schemeClr val="bg1"/>
              </a:solidFill>
              <a:latin typeface="Aptos" panose="020B0004020202020204" pitchFamily="34" charset="0"/>
            </a:endParaRPr>
          </a:p>
        </p:txBody>
      </p:sp>
      <p:grpSp>
        <p:nvGrpSpPr>
          <p:cNvPr id="6" name="Group 5">
            <a:extLst>
              <a:ext uri="{FF2B5EF4-FFF2-40B4-BE49-F238E27FC236}">
                <a16:creationId xmlns:a16="http://schemas.microsoft.com/office/drawing/2014/main" id="{78CAF1E1-1F8E-EDC1-BA7E-456527422AC5}"/>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8" name="Oval 7">
              <a:extLst>
                <a:ext uri="{FF2B5EF4-FFF2-40B4-BE49-F238E27FC236}">
                  <a16:creationId xmlns:a16="http://schemas.microsoft.com/office/drawing/2014/main" id="{91D06747-1CA5-971D-EBA4-B629F4A3997F}"/>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Graphic 12" descr="Folder Search with solid fill">
              <a:extLst>
                <a:ext uri="{FF2B5EF4-FFF2-40B4-BE49-F238E27FC236}">
                  <a16:creationId xmlns:a16="http://schemas.microsoft.com/office/drawing/2014/main" id="{C40B0C55-9ECE-5E91-901B-60EE7B7BA8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14" name="TextBox 13">
            <a:extLst>
              <a:ext uri="{FF2B5EF4-FFF2-40B4-BE49-F238E27FC236}">
                <a16:creationId xmlns:a16="http://schemas.microsoft.com/office/drawing/2014/main" id="{34FA9911-23C0-7F4E-77C7-7303B86C99D4}"/>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21</a:t>
            </a:r>
          </a:p>
        </p:txBody>
      </p:sp>
      <p:grpSp>
        <p:nvGrpSpPr>
          <p:cNvPr id="3" name="Group 2">
            <a:extLst>
              <a:ext uri="{FF2B5EF4-FFF2-40B4-BE49-F238E27FC236}">
                <a16:creationId xmlns:a16="http://schemas.microsoft.com/office/drawing/2014/main" id="{CBA0C108-E1B1-4663-8E40-DA537FBCD70B}"/>
              </a:ext>
              <a:ext uri="{C183D7F6-B498-43B3-948B-1728B52AA6E4}">
                <adec:decorative xmlns:adec="http://schemas.microsoft.com/office/drawing/2017/decorative" val="1"/>
              </a:ext>
            </a:extLst>
          </p:cNvPr>
          <p:cNvGrpSpPr/>
          <p:nvPr/>
        </p:nvGrpSpPr>
        <p:grpSpPr>
          <a:xfrm>
            <a:off x="7130250" y="1533313"/>
            <a:ext cx="1767600" cy="2766350"/>
            <a:chOff x="4376439" y="4939694"/>
            <a:chExt cx="934570" cy="1740047"/>
          </a:xfrm>
        </p:grpSpPr>
        <p:sp>
          <p:nvSpPr>
            <p:cNvPr id="7" name="Rectangle 6">
              <a:extLst>
                <a:ext uri="{FF2B5EF4-FFF2-40B4-BE49-F238E27FC236}">
                  <a16:creationId xmlns:a16="http://schemas.microsoft.com/office/drawing/2014/main" id="{4DD5036D-235F-1FDE-BE50-D6FCAE5CD007}"/>
                </a:ext>
              </a:extLst>
            </p:cNvPr>
            <p:cNvSpPr/>
            <p:nvPr/>
          </p:nvSpPr>
          <p:spPr>
            <a:xfrm>
              <a:off x="4376439" y="4939694"/>
              <a:ext cx="934048" cy="518925"/>
            </a:xfrm>
            <a:prstGeom prst="rect">
              <a:avLst/>
            </a:prstGeom>
            <a:solidFill>
              <a:srgbClr val="C0000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chemeClr val="bg1"/>
                  </a:solidFill>
                  <a:latin typeface="Aptos" panose="02110004020202020204"/>
                </a:rPr>
                <a:t>Direct Assistance</a:t>
              </a:r>
            </a:p>
            <a:p>
              <a:pPr algn="ctr" defTabSz="685800">
                <a:buClrTx/>
                <a:defRPr/>
              </a:pPr>
              <a:r>
                <a:rPr lang="en-US" sz="1200" b="1" kern="1200" dirty="0">
                  <a:solidFill>
                    <a:schemeClr val="bg1"/>
                  </a:solidFill>
                  <a:latin typeface="Aptos" panose="02110004020202020204"/>
                </a:rPr>
                <a:t>(Emergencies Only)</a:t>
              </a:r>
              <a:endParaRPr lang="en-CA" sz="1800" b="1" kern="1200" dirty="0">
                <a:solidFill>
                  <a:schemeClr val="bg1"/>
                </a:solidFill>
                <a:latin typeface="Aptos" panose="02110004020202020204"/>
              </a:endParaRPr>
            </a:p>
          </p:txBody>
        </p:sp>
        <p:cxnSp>
          <p:nvCxnSpPr>
            <p:cNvPr id="9" name="Straight Arrow Connector 8">
              <a:extLst>
                <a:ext uri="{FF2B5EF4-FFF2-40B4-BE49-F238E27FC236}">
                  <a16:creationId xmlns:a16="http://schemas.microsoft.com/office/drawing/2014/main" id="{808A8D57-4073-7829-FC36-2B334A966723}"/>
                </a:ext>
              </a:extLst>
            </p:cNvPr>
            <p:cNvCxnSpPr>
              <a:cxnSpLocks/>
            </p:cNvCxnSpPr>
            <p:nvPr/>
          </p:nvCxnSpPr>
          <p:spPr>
            <a:xfrm>
              <a:off x="4842752" y="5458619"/>
              <a:ext cx="711" cy="135865"/>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11" name="Freeform: Shape 10">
              <a:extLst>
                <a:ext uri="{FF2B5EF4-FFF2-40B4-BE49-F238E27FC236}">
                  <a16:creationId xmlns:a16="http://schemas.microsoft.com/office/drawing/2014/main" id="{E99DF355-29AE-7860-56D9-FAADCA0F7BC6}"/>
                </a:ext>
              </a:extLst>
            </p:cNvPr>
            <p:cNvSpPr/>
            <p:nvPr/>
          </p:nvSpPr>
          <p:spPr>
            <a:xfrm>
              <a:off x="4376439" y="5595973"/>
              <a:ext cx="934570" cy="518551"/>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78F8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algn="ctr" defTabSz="266700">
                <a:lnSpc>
                  <a:spcPct val="90000"/>
                </a:lnSpc>
                <a:spcBef>
                  <a:spcPct val="0"/>
                </a:spcBef>
                <a:buClrTx/>
                <a:defRPr/>
              </a:pPr>
              <a:r>
                <a:rPr lang="en-US" kern="1200" dirty="0">
                  <a:solidFill>
                    <a:prstClr val="black"/>
                  </a:solidFill>
                  <a:latin typeface="Aptos" panose="02110004020202020204"/>
                </a:rPr>
                <a:t>Public Health Emergency</a:t>
              </a:r>
              <a:endParaRPr lang="en-CA" kern="1200" dirty="0">
                <a:solidFill>
                  <a:prstClr val="black"/>
                </a:solidFill>
                <a:latin typeface="Aptos" panose="02110004020202020204"/>
              </a:endParaRPr>
            </a:p>
          </p:txBody>
        </p:sp>
        <p:sp>
          <p:nvSpPr>
            <p:cNvPr id="12" name="Freeform: Shape 11">
              <a:extLst>
                <a:ext uri="{FF2B5EF4-FFF2-40B4-BE49-F238E27FC236}">
                  <a16:creationId xmlns:a16="http://schemas.microsoft.com/office/drawing/2014/main" id="{18959B42-9BF6-BBFF-DD6A-844B23F3222D}"/>
                </a:ext>
              </a:extLst>
            </p:cNvPr>
            <p:cNvSpPr/>
            <p:nvPr/>
          </p:nvSpPr>
          <p:spPr>
            <a:xfrm>
              <a:off x="4376439" y="6161189"/>
              <a:ext cx="934570" cy="518552"/>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78F8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algn="ctr" defTabSz="266700">
                <a:lnSpc>
                  <a:spcPct val="90000"/>
                </a:lnSpc>
                <a:spcBef>
                  <a:spcPct val="0"/>
                </a:spcBef>
                <a:buClrTx/>
                <a:defRPr/>
              </a:pPr>
              <a:r>
                <a:rPr lang="en-US" kern="1200" dirty="0">
                  <a:solidFill>
                    <a:prstClr val="black"/>
                  </a:solidFill>
                  <a:latin typeface="Aptos" panose="02110004020202020204"/>
                </a:rPr>
                <a:t>Extenuating Circumstances</a:t>
              </a:r>
              <a:endParaRPr lang="en-CA" kern="1200" dirty="0">
                <a:solidFill>
                  <a:prstClr val="black"/>
                </a:solidFill>
                <a:latin typeface="Aptos" panose="02110004020202020204"/>
              </a:endParaRPr>
            </a:p>
          </p:txBody>
        </p:sp>
      </p:grpSp>
    </p:spTree>
    <p:extLst>
      <p:ext uri="{BB962C8B-B14F-4D97-AF65-F5344CB8AC3E}">
        <p14:creationId xmlns:p14="http://schemas.microsoft.com/office/powerpoint/2010/main" val="2506981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7B69">
            <a:alpha val="29000"/>
          </a:srgb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860DF07-E948-22E3-66F9-BB33547C9FBF}"/>
              </a:ext>
            </a:extLst>
          </p:cNvPr>
          <p:cNvSpPr txBox="1">
            <a:spLocks noGrp="1"/>
          </p:cNvSpPr>
          <p:nvPr>
            <p:ph type="title" idx="4294967295"/>
          </p:nvPr>
        </p:nvSpPr>
        <p:spPr>
          <a:xfrm>
            <a:off x="1725455" y="499383"/>
            <a:ext cx="626745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Activity Categorization</a:t>
            </a:r>
          </a:p>
        </p:txBody>
      </p:sp>
      <p:sp>
        <p:nvSpPr>
          <p:cNvPr id="9" name="TextBox 8">
            <a:extLst>
              <a:ext uri="{FF2B5EF4-FFF2-40B4-BE49-F238E27FC236}">
                <a16:creationId xmlns:a16="http://schemas.microsoft.com/office/drawing/2014/main" id="{CE562779-CC66-661F-5F48-36D273BAE25D}"/>
              </a:ext>
            </a:extLst>
          </p:cNvPr>
          <p:cNvSpPr txBox="1"/>
          <p:nvPr/>
        </p:nvSpPr>
        <p:spPr>
          <a:xfrm>
            <a:off x="455775" y="1812573"/>
            <a:ext cx="8360421" cy="2831544"/>
          </a:xfrm>
          <a:prstGeom prst="rect">
            <a:avLst/>
          </a:prstGeom>
          <a:noFill/>
        </p:spPr>
        <p:txBody>
          <a:bodyPr wrap="square" rtlCol="0">
            <a:spAutoFit/>
          </a:bodyPr>
          <a:lstStyle/>
          <a:p>
            <a:r>
              <a:rPr lang="en-US" sz="3200" b="1">
                <a:latin typeface="Aptos" panose="020B0004020202020204" pitchFamily="34" charset="0"/>
              </a:rPr>
              <a:t>Instructions: </a:t>
            </a:r>
          </a:p>
          <a:p>
            <a:pPr marL="457200" indent="-457200">
              <a:buFont typeface="+mj-lt"/>
              <a:buAutoNum type="arabicPeriod"/>
            </a:pPr>
            <a:r>
              <a:rPr lang="en-US" sz="3200">
                <a:latin typeface="Aptos" panose="020B0004020202020204" pitchFamily="34" charset="0"/>
              </a:rPr>
              <a:t>Read the activity description for each example.</a:t>
            </a:r>
          </a:p>
          <a:p>
            <a:pPr marL="457200" indent="-457200">
              <a:buFont typeface="+mj-lt"/>
              <a:buAutoNum type="arabicPeriod"/>
            </a:pPr>
            <a:r>
              <a:rPr lang="en-US" sz="3200">
                <a:latin typeface="Aptos" panose="020B0004020202020204" pitchFamily="34" charset="0"/>
              </a:rPr>
              <a:t>Identify the activity category that fits best. </a:t>
            </a:r>
          </a:p>
          <a:p>
            <a:pPr marL="457200" indent="-457200">
              <a:buFont typeface="+mj-lt"/>
              <a:buAutoNum type="arabicPeriod"/>
            </a:pPr>
            <a:r>
              <a:rPr lang="en-US" sz="3200">
                <a:latin typeface="Aptos" panose="020B0004020202020204" pitchFamily="34" charset="0"/>
              </a:rPr>
              <a:t>Identify the type and subtype, if applicable. </a:t>
            </a:r>
          </a:p>
          <a:p>
            <a:endParaRPr lang="en-CA" sz="1800">
              <a:latin typeface="Aptos" panose="020B0004020202020204" pitchFamily="34" charset="0"/>
            </a:endParaRPr>
          </a:p>
        </p:txBody>
      </p:sp>
      <p:grpSp>
        <p:nvGrpSpPr>
          <p:cNvPr id="10" name="Group 9">
            <a:extLst>
              <a:ext uri="{FF2B5EF4-FFF2-40B4-BE49-F238E27FC236}">
                <a16:creationId xmlns:a16="http://schemas.microsoft.com/office/drawing/2014/main" id="{5CAA2C05-EEE2-3F4B-2F02-4FEBE4708CE9}"/>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11" name="Oval 10">
              <a:extLst>
                <a:ext uri="{FF2B5EF4-FFF2-40B4-BE49-F238E27FC236}">
                  <a16:creationId xmlns:a16="http://schemas.microsoft.com/office/drawing/2014/main" id="{30D6C5CB-EE9D-01F2-A27B-2A6245C2EC03}"/>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Graphic 11" descr="Folder Search with solid fill">
              <a:extLst>
                <a:ext uri="{FF2B5EF4-FFF2-40B4-BE49-F238E27FC236}">
                  <a16:creationId xmlns:a16="http://schemas.microsoft.com/office/drawing/2014/main" id="{F0338609-B6B5-9953-9DEE-34685B7229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13" name="TextBox 12">
            <a:extLst>
              <a:ext uri="{FF2B5EF4-FFF2-40B4-BE49-F238E27FC236}">
                <a16:creationId xmlns:a16="http://schemas.microsoft.com/office/drawing/2014/main" id="{193246AF-0EC5-AC41-0A3C-05F2C01B3289}"/>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32</a:t>
            </a:r>
          </a:p>
        </p:txBody>
      </p:sp>
      <p:pic>
        <p:nvPicPr>
          <p:cNvPr id="2" name="Picture 1" descr="A pencil in a circle">
            <a:extLst>
              <a:ext uri="{FF2B5EF4-FFF2-40B4-BE49-F238E27FC236}">
                <a16:creationId xmlns:a16="http://schemas.microsoft.com/office/drawing/2014/main" id="{8A2E8CC4-A105-4DF3-5CFD-7404F00B52D5}"/>
              </a:ext>
            </a:extLst>
          </p:cNvPr>
          <p:cNvPicPr>
            <a:picLocks noChangeAspect="1"/>
          </p:cNvPicPr>
          <p:nvPr/>
        </p:nvPicPr>
        <p:blipFill>
          <a:blip r:embed="rId5"/>
          <a:srcRect l="20010" t="34164" r="39178" b="33217"/>
          <a:stretch/>
        </p:blipFill>
        <p:spPr>
          <a:xfrm>
            <a:off x="606218" y="397565"/>
            <a:ext cx="1119237" cy="894542"/>
          </a:xfrm>
          <a:prstGeom prst="rect">
            <a:avLst/>
          </a:prstGeom>
        </p:spPr>
      </p:pic>
    </p:spTree>
    <p:extLst>
      <p:ext uri="{BB962C8B-B14F-4D97-AF65-F5344CB8AC3E}">
        <p14:creationId xmlns:p14="http://schemas.microsoft.com/office/powerpoint/2010/main" val="1464594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B90B2-0F4D-55A2-E477-22E7D8570454}"/>
              </a:ext>
            </a:extLst>
          </p:cNvPr>
          <p:cNvSpPr txBox="1">
            <a:spLocks noGrp="1"/>
          </p:cNvSpPr>
          <p:nvPr>
            <p:ph type="title" idx="4294967295"/>
          </p:nvPr>
        </p:nvSpPr>
        <p:spPr>
          <a:xfrm>
            <a:off x="263787" y="398316"/>
            <a:ext cx="804424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Learning Outcomes </a:t>
            </a:r>
          </a:p>
        </p:txBody>
      </p:sp>
      <p:sp>
        <p:nvSpPr>
          <p:cNvPr id="3" name="TextBox 2">
            <a:extLst>
              <a:ext uri="{FF2B5EF4-FFF2-40B4-BE49-F238E27FC236}">
                <a16:creationId xmlns:a16="http://schemas.microsoft.com/office/drawing/2014/main" id="{88892141-3878-AFA7-FF16-28AD996D120A}"/>
              </a:ext>
            </a:extLst>
          </p:cNvPr>
          <p:cNvSpPr txBox="1"/>
          <p:nvPr/>
        </p:nvSpPr>
        <p:spPr>
          <a:xfrm>
            <a:off x="263787" y="1044647"/>
            <a:ext cx="5367130" cy="523220"/>
          </a:xfrm>
          <a:prstGeom prst="rect">
            <a:avLst/>
          </a:prstGeom>
          <a:noFill/>
        </p:spPr>
        <p:txBody>
          <a:bodyPr wrap="square" rtlCol="0">
            <a:spAutoFit/>
          </a:bodyPr>
          <a:lstStyle/>
          <a:p>
            <a:r>
              <a:rPr lang="en-CA" b="1">
                <a:solidFill>
                  <a:srgbClr val="32B3CB"/>
                </a:solidFill>
                <a:effectLst/>
                <a:latin typeface="Aptos" panose="020B0004020202020204" pitchFamily="34" charset="0"/>
                <a:ea typeface="Malgun Gothic" panose="020B0503020000020004" pitchFamily="34" charset="-127"/>
                <a:cs typeface="Times New Roman" panose="02020603050405020304" pitchFamily="18" charset="0"/>
              </a:rPr>
              <a:t>By the end of this training, you will be able to:</a:t>
            </a:r>
          </a:p>
          <a:p>
            <a:endParaRPr lang="en-CA"/>
          </a:p>
        </p:txBody>
      </p:sp>
      <p:sp>
        <p:nvSpPr>
          <p:cNvPr id="5" name="TextBox 4">
            <a:extLst>
              <a:ext uri="{FF2B5EF4-FFF2-40B4-BE49-F238E27FC236}">
                <a16:creationId xmlns:a16="http://schemas.microsoft.com/office/drawing/2014/main" id="{6A154651-713F-7CC2-4F5E-B389EFD3D8D4}"/>
              </a:ext>
            </a:extLst>
          </p:cNvPr>
          <p:cNvSpPr txBox="1"/>
          <p:nvPr/>
        </p:nvSpPr>
        <p:spPr>
          <a:xfrm>
            <a:off x="343458" y="1378453"/>
            <a:ext cx="4105275" cy="2693045"/>
          </a:xfrm>
          <a:prstGeom prst="rect">
            <a:avLst/>
          </a:prstGeom>
          <a:noFill/>
        </p:spPr>
        <p:txBody>
          <a:bodyPr wrap="square" rtlCol="0">
            <a:spAutoFit/>
          </a:bodyPr>
          <a:lstStyle/>
          <a:p>
            <a:pPr marL="285750" lvl="0" indent="-285750">
              <a:spcBef>
                <a:spcPts val="600"/>
              </a:spcBef>
              <a:buClr>
                <a:srgbClr val="32B3CB"/>
              </a:buClr>
              <a:buSzPct val="125000"/>
              <a:buFont typeface="Wingdings" panose="05000000000000000000" pitchFamily="2" charset="2"/>
              <a:buChar char="ü"/>
            </a:pPr>
            <a:r>
              <a:rPr lang="en-CA" dirty="0">
                <a:solidFill>
                  <a:schemeClr val="tx1"/>
                </a:solidFill>
                <a:effectLst/>
                <a:latin typeface="Aptos" panose="020B0004020202020204" pitchFamily="34" charset="0"/>
                <a:ea typeface="Malgun Gothic" panose="020B0503020000020004" pitchFamily="34" charset="-127"/>
                <a:cs typeface="Times New Roman" panose="02020603050405020304" pitchFamily="18" charset="0"/>
              </a:rPr>
              <a:t>Describe the new changes to the reporting process in alignment with the FCSS Accountability Framework and associated timelines</a:t>
            </a:r>
          </a:p>
          <a:p>
            <a:pPr marL="285750" lvl="0" indent="-285750">
              <a:spcBef>
                <a:spcPts val="600"/>
              </a:spcBef>
              <a:buClr>
                <a:srgbClr val="32B3CB"/>
              </a:buClr>
              <a:buSzPct val="125000"/>
              <a:buFont typeface="Wingdings" panose="05000000000000000000" pitchFamily="2" charset="2"/>
              <a:buChar char="ü"/>
            </a:pPr>
            <a:r>
              <a:rPr lang="en-CA" dirty="0">
                <a:solidFill>
                  <a:schemeClr val="tx1"/>
                </a:solidFill>
                <a:effectLst/>
                <a:latin typeface="Aptos" panose="020B0004020202020204" pitchFamily="34" charset="0"/>
                <a:ea typeface="Malgun Gothic" panose="020B0503020000020004" pitchFamily="34" charset="-127"/>
                <a:cs typeface="Times New Roman" panose="02020603050405020304" pitchFamily="18" charset="0"/>
              </a:rPr>
              <a:t>Identify how to categorize your program activities</a:t>
            </a:r>
          </a:p>
          <a:p>
            <a:pPr marL="285750" lvl="0" indent="-285750">
              <a:spcBef>
                <a:spcPts val="600"/>
              </a:spcBef>
              <a:buClr>
                <a:srgbClr val="32B3CB"/>
              </a:buClr>
              <a:buSzPct val="125000"/>
              <a:buFont typeface="Wingdings" panose="05000000000000000000" pitchFamily="2" charset="2"/>
              <a:buChar char="ü"/>
            </a:pPr>
            <a:r>
              <a:rPr lang="en-CA" dirty="0">
                <a:solidFill>
                  <a:schemeClr val="tx1"/>
                </a:solidFill>
                <a:effectLst/>
                <a:latin typeface="Aptos" panose="020B0004020202020204" pitchFamily="34" charset="0"/>
                <a:ea typeface="Malgun Gothic" panose="020B0503020000020004" pitchFamily="34" charset="-127"/>
                <a:cs typeface="Times New Roman" panose="02020603050405020304" pitchFamily="18" charset="0"/>
              </a:rPr>
              <a:t>Identify how to cat</a:t>
            </a:r>
            <a:r>
              <a:rPr lang="en-CA" dirty="0">
                <a:solidFill>
                  <a:schemeClr val="tx1"/>
                </a:solidFill>
                <a:latin typeface="Aptos" panose="020B0004020202020204" pitchFamily="34" charset="0"/>
                <a:ea typeface="Malgun Gothic" panose="020B0503020000020004" pitchFamily="34" charset="-127"/>
                <a:cs typeface="Times New Roman" panose="02020603050405020304" pitchFamily="18" charset="0"/>
              </a:rPr>
              <a:t>egorize the levels of prevention and how your programs align with these levels</a:t>
            </a:r>
            <a:endParaRPr lang="en-CA" dirty="0">
              <a:solidFill>
                <a:schemeClr val="tx1"/>
              </a:solidFill>
              <a:effectLst/>
              <a:latin typeface="Aptos" panose="020B0004020202020204" pitchFamily="34" charset="0"/>
              <a:ea typeface="Malgun Gothic" panose="020B0503020000020004" pitchFamily="34" charset="-127"/>
              <a:cs typeface="Times New Roman" panose="02020603050405020304" pitchFamily="18" charset="0"/>
            </a:endParaRPr>
          </a:p>
          <a:p>
            <a:pPr marL="285750" lvl="0" indent="-285750">
              <a:spcBef>
                <a:spcPts val="600"/>
              </a:spcBef>
              <a:buClr>
                <a:srgbClr val="32B3CB"/>
              </a:buClr>
              <a:buSzPct val="125000"/>
              <a:buFont typeface="Wingdings" panose="05000000000000000000" pitchFamily="2" charset="2"/>
              <a:buChar char="ü"/>
            </a:pPr>
            <a:r>
              <a:rPr lang="en-CA" dirty="0">
                <a:solidFill>
                  <a:schemeClr val="tx1"/>
                </a:solidFill>
                <a:effectLst/>
                <a:latin typeface="Aptos" panose="020B0004020202020204" pitchFamily="34" charset="0"/>
                <a:ea typeface="Malgun Gothic" panose="020B0503020000020004" pitchFamily="34" charset="-127"/>
                <a:cs typeface="Times New Roman" panose="02020603050405020304" pitchFamily="18" charset="0"/>
              </a:rPr>
              <a:t>Describe the six (6) prevention strategies and how your programs align with these strategies</a:t>
            </a:r>
            <a:endParaRPr lang="en-CA" dirty="0"/>
          </a:p>
        </p:txBody>
      </p:sp>
      <p:sp>
        <p:nvSpPr>
          <p:cNvPr id="8" name="TextBox 7">
            <a:extLst>
              <a:ext uri="{FF2B5EF4-FFF2-40B4-BE49-F238E27FC236}">
                <a16:creationId xmlns:a16="http://schemas.microsoft.com/office/drawing/2014/main" id="{FC5DE9BF-37EA-E611-4167-89DB7634C6AF}"/>
              </a:ext>
            </a:extLst>
          </p:cNvPr>
          <p:cNvSpPr txBox="1"/>
          <p:nvPr/>
        </p:nvSpPr>
        <p:spPr>
          <a:xfrm>
            <a:off x="4572000" y="1378453"/>
            <a:ext cx="4105275" cy="3062377"/>
          </a:xfrm>
          <a:prstGeom prst="rect">
            <a:avLst/>
          </a:prstGeom>
          <a:noFill/>
        </p:spPr>
        <p:txBody>
          <a:bodyPr wrap="square" rtlCol="0">
            <a:spAutoFit/>
          </a:bodyPr>
          <a:lstStyle/>
          <a:p>
            <a:pPr marL="285750" indent="-285750">
              <a:spcBef>
                <a:spcPts val="600"/>
              </a:spcBef>
              <a:buClr>
                <a:srgbClr val="32B3CB"/>
              </a:buClr>
              <a:buSzPct val="125000"/>
              <a:buFont typeface="Wingdings" panose="05000000000000000000" pitchFamily="2" charset="2"/>
              <a:buChar char="ü"/>
            </a:pPr>
            <a:r>
              <a:rPr lang="en-CA" dirty="0">
                <a:solidFill>
                  <a:schemeClr val="tx1"/>
                </a:solidFill>
                <a:latin typeface="Aptos" panose="020B0004020202020204" pitchFamily="34" charset="0"/>
                <a:ea typeface="Malgun Gothic" panose="020B0503020000020004" pitchFamily="34" charset="-127"/>
                <a:cs typeface="Times New Roman" panose="02020603050405020304" pitchFamily="18" charset="0"/>
              </a:rPr>
              <a:t>Describe the 5 provincial prevention priorities and how your programs align with these priorities</a:t>
            </a:r>
          </a:p>
          <a:p>
            <a:pPr marL="285750" lvl="0" indent="-285750">
              <a:spcBef>
                <a:spcPts val="600"/>
              </a:spcBef>
              <a:buClr>
                <a:srgbClr val="32B3CB"/>
              </a:buClr>
              <a:buSzPct val="125000"/>
              <a:buFont typeface="Wingdings" panose="05000000000000000000" pitchFamily="2" charset="2"/>
              <a:buChar char="ü"/>
            </a:pPr>
            <a:r>
              <a:rPr lang="en-CA" dirty="0">
                <a:solidFill>
                  <a:schemeClr val="tx1"/>
                </a:solidFill>
                <a:latin typeface="Aptos" panose="020B0004020202020204" pitchFamily="34" charset="0"/>
                <a:ea typeface="Malgun Gothic" panose="020B0503020000020004" pitchFamily="34" charset="-127"/>
                <a:cs typeface="Times New Roman" panose="02020603050405020304" pitchFamily="18" charset="0"/>
              </a:rPr>
              <a:t>Understand how to use survey questions</a:t>
            </a:r>
          </a:p>
          <a:p>
            <a:pPr marL="285750" indent="-285750">
              <a:spcBef>
                <a:spcPts val="600"/>
              </a:spcBef>
              <a:buClr>
                <a:srgbClr val="32B3CB"/>
              </a:buClr>
              <a:buSzPct val="125000"/>
              <a:buFont typeface="Wingdings" panose="05000000000000000000" pitchFamily="2" charset="2"/>
              <a:buChar char="ü"/>
            </a:pPr>
            <a:r>
              <a:rPr lang="en-CA" dirty="0">
                <a:solidFill>
                  <a:schemeClr val="tx1"/>
                </a:solidFill>
                <a:latin typeface="Aptos" panose="020B0004020202020204" pitchFamily="34" charset="0"/>
                <a:ea typeface="Malgun Gothic" panose="020B0503020000020004" pitchFamily="34" charset="-127"/>
                <a:cs typeface="Times New Roman" panose="02020603050405020304" pitchFamily="18" charset="0"/>
              </a:rPr>
              <a:t>Describe how to report volunteers, community partnerships, participant interactions, attendees and referral interactions</a:t>
            </a:r>
          </a:p>
          <a:p>
            <a:pPr marL="285750" indent="-285750">
              <a:spcBef>
                <a:spcPts val="600"/>
              </a:spcBef>
              <a:buClr>
                <a:srgbClr val="32B3CB"/>
              </a:buClr>
              <a:buSzPct val="125000"/>
              <a:buFont typeface="Wingdings" panose="05000000000000000000" pitchFamily="2" charset="2"/>
              <a:buChar char="ü"/>
            </a:pPr>
            <a:r>
              <a:rPr lang="en-CA" dirty="0">
                <a:solidFill>
                  <a:schemeClr val="tx1"/>
                </a:solidFill>
                <a:latin typeface="Aptos" panose="020B0004020202020204" pitchFamily="34" charset="0"/>
                <a:ea typeface="Malgun Gothic" panose="020B0503020000020004" pitchFamily="34" charset="-127"/>
                <a:cs typeface="Times New Roman" panose="02020603050405020304" pitchFamily="18" charset="0"/>
              </a:rPr>
              <a:t>Describe how to report age groups and community groups</a:t>
            </a:r>
          </a:p>
          <a:p>
            <a:pPr marL="285750" lvl="0" indent="-285750">
              <a:spcBef>
                <a:spcPts val="600"/>
              </a:spcBef>
              <a:buClr>
                <a:srgbClr val="32B3CB"/>
              </a:buClr>
              <a:buSzPct val="125000"/>
              <a:buFont typeface="Wingdings" panose="05000000000000000000" pitchFamily="2" charset="2"/>
              <a:buChar char="ü"/>
            </a:pPr>
            <a:r>
              <a:rPr lang="en-CA" dirty="0">
                <a:solidFill>
                  <a:schemeClr val="tx1"/>
                </a:solidFill>
                <a:latin typeface="Aptos" panose="020B0004020202020204" pitchFamily="34" charset="0"/>
                <a:ea typeface="Malgun Gothic" panose="020B0503020000020004" pitchFamily="34" charset="-127"/>
                <a:cs typeface="Times New Roman" panose="02020603050405020304" pitchFamily="18" charset="0"/>
              </a:rPr>
              <a:t>Describe how you can share an impact narrative</a:t>
            </a:r>
          </a:p>
          <a:p>
            <a:pPr marL="285750" lvl="0" indent="-285750">
              <a:spcBef>
                <a:spcPts val="600"/>
              </a:spcBef>
              <a:buClr>
                <a:srgbClr val="32B3CB"/>
              </a:buClr>
              <a:buSzPct val="125000"/>
              <a:buFont typeface="Wingdings" panose="05000000000000000000" pitchFamily="2" charset="2"/>
              <a:buChar char="ü"/>
            </a:pPr>
            <a:r>
              <a:rPr lang="en-CA" dirty="0">
                <a:solidFill>
                  <a:schemeClr val="tx1"/>
                </a:solidFill>
                <a:latin typeface="Aptos" panose="020B0004020202020204" pitchFamily="34" charset="0"/>
                <a:ea typeface="Malgun Gothic"/>
                <a:cs typeface="Times New Roman"/>
              </a:rPr>
              <a:t>Know where to find further tools and resources</a:t>
            </a:r>
            <a:endParaRPr lang="en-CA" dirty="0">
              <a:solidFill>
                <a:schemeClr val="tx1"/>
              </a:solidFill>
              <a:effectLst/>
              <a:latin typeface="Aptos" panose="020B0004020202020204" pitchFamily="34" charset="0"/>
              <a:ea typeface="Malgun Gothic"/>
              <a:cs typeface="Times New Roman"/>
            </a:endParaRPr>
          </a:p>
        </p:txBody>
      </p:sp>
      <p:grpSp>
        <p:nvGrpSpPr>
          <p:cNvPr id="4" name="Group 3">
            <a:extLst>
              <a:ext uri="{FF2B5EF4-FFF2-40B4-BE49-F238E27FC236}">
                <a16:creationId xmlns:a16="http://schemas.microsoft.com/office/drawing/2014/main" id="{D57B64D6-5C2E-A277-42B1-4B001EA76B1C}"/>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6" name="Oval 5">
              <a:extLst>
                <a:ext uri="{FF2B5EF4-FFF2-40B4-BE49-F238E27FC236}">
                  <a16:creationId xmlns:a16="http://schemas.microsoft.com/office/drawing/2014/main" id="{1AA23EA1-FBC9-0805-BAE4-A6BEE2219076}"/>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Graphic 6" descr="Folder Search with solid fill">
              <a:extLst>
                <a:ext uri="{FF2B5EF4-FFF2-40B4-BE49-F238E27FC236}">
                  <a16:creationId xmlns:a16="http://schemas.microsoft.com/office/drawing/2014/main" id="{3AD967AE-73EA-ED7E-EAE3-0CE68446F3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9" name="TextBox 8">
            <a:extLst>
              <a:ext uri="{FF2B5EF4-FFF2-40B4-BE49-F238E27FC236}">
                <a16:creationId xmlns:a16="http://schemas.microsoft.com/office/drawing/2014/main" id="{51F22FA4-B2D7-3BEC-4B1B-5FB6BC596E03}"/>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3</a:t>
            </a:r>
          </a:p>
        </p:txBody>
      </p:sp>
    </p:spTree>
    <p:extLst>
      <p:ext uri="{BB962C8B-B14F-4D97-AF65-F5344CB8AC3E}">
        <p14:creationId xmlns:p14="http://schemas.microsoft.com/office/powerpoint/2010/main" val="1737878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EB13D-949A-2225-0609-70ECF2F8EE20}"/>
            </a:ext>
          </a:extLst>
        </p:cNvPr>
        <p:cNvGrpSpPr/>
        <p:nvPr/>
      </p:nvGrpSpPr>
      <p:grpSpPr>
        <a:xfrm>
          <a:off x="0" y="0"/>
          <a:ext cx="0" cy="0"/>
          <a:chOff x="0" y="0"/>
          <a:chExt cx="0" cy="0"/>
        </a:xfrm>
      </p:grpSpPr>
      <p:grpSp>
        <p:nvGrpSpPr>
          <p:cNvPr id="217" name="Group 216">
            <a:extLst>
              <a:ext uri="{FF2B5EF4-FFF2-40B4-BE49-F238E27FC236}">
                <a16:creationId xmlns:a16="http://schemas.microsoft.com/office/drawing/2014/main" id="{01BC7A0E-29AF-DBF7-5C52-A0E4062FB926}"/>
              </a:ext>
              <a:ext uri="{C183D7F6-B498-43B3-948B-1728B52AA6E4}">
                <adec:decorative xmlns:adec="http://schemas.microsoft.com/office/drawing/2017/decorative" val="1"/>
              </a:ext>
            </a:extLst>
          </p:cNvPr>
          <p:cNvGrpSpPr/>
          <p:nvPr/>
        </p:nvGrpSpPr>
        <p:grpSpPr>
          <a:xfrm>
            <a:off x="91832" y="216398"/>
            <a:ext cx="8960336" cy="4521112"/>
            <a:chOff x="92747" y="790010"/>
            <a:chExt cx="11947114" cy="6028149"/>
          </a:xfrm>
        </p:grpSpPr>
        <p:sp>
          <p:nvSpPr>
            <p:cNvPr id="80" name="Rectangle 79">
              <a:extLst>
                <a:ext uri="{FF2B5EF4-FFF2-40B4-BE49-F238E27FC236}">
                  <a16:creationId xmlns:a16="http://schemas.microsoft.com/office/drawing/2014/main" id="{BA2C7F17-96F3-4E90-29B3-CC0BD337B426}"/>
                </a:ext>
              </a:extLst>
            </p:cNvPr>
            <p:cNvSpPr/>
            <p:nvPr/>
          </p:nvSpPr>
          <p:spPr>
            <a:xfrm>
              <a:off x="2511743" y="790010"/>
              <a:ext cx="1740686" cy="914400"/>
            </a:xfrm>
            <a:prstGeom prst="rect">
              <a:avLst/>
            </a:prstGeom>
            <a:solidFill>
              <a:srgbClr val="FAB4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a:solidFill>
                    <a:prstClr val="black"/>
                  </a:solidFill>
                  <a:latin typeface="Aptos" panose="02110004020202020204"/>
                </a:rPr>
                <a:t>Program</a:t>
              </a:r>
              <a:endParaRPr lang="en-CA" sz="1200" kern="1200">
                <a:solidFill>
                  <a:prstClr val="black"/>
                </a:solidFill>
                <a:latin typeface="Aptos" panose="02110004020202020204"/>
              </a:endParaRPr>
            </a:p>
          </p:txBody>
        </p:sp>
        <p:sp>
          <p:nvSpPr>
            <p:cNvPr id="92" name="Rectangle 91">
              <a:extLst>
                <a:ext uri="{FF2B5EF4-FFF2-40B4-BE49-F238E27FC236}">
                  <a16:creationId xmlns:a16="http://schemas.microsoft.com/office/drawing/2014/main" id="{2A0FCEE5-E657-AD44-3BDE-24019212283D}"/>
                </a:ext>
              </a:extLst>
            </p:cNvPr>
            <p:cNvSpPr/>
            <p:nvPr/>
          </p:nvSpPr>
          <p:spPr>
            <a:xfrm>
              <a:off x="6716225" y="790010"/>
              <a:ext cx="1740686" cy="914400"/>
            </a:xfrm>
            <a:prstGeom prst="rect">
              <a:avLst/>
            </a:prstGeom>
            <a:solidFill>
              <a:srgbClr val="F7A9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dirty="0">
                  <a:solidFill>
                    <a:prstClr val="black"/>
                  </a:solidFill>
                  <a:latin typeface="Aptos" panose="02110004020202020204"/>
                </a:rPr>
                <a:t>Information and Referrals</a:t>
              </a:r>
              <a:endParaRPr lang="en-CA" sz="1200" kern="1200" dirty="0">
                <a:solidFill>
                  <a:prstClr val="black"/>
                </a:solidFill>
                <a:latin typeface="Aptos" panose="02110004020202020204"/>
              </a:endParaRPr>
            </a:p>
          </p:txBody>
        </p:sp>
        <p:sp>
          <p:nvSpPr>
            <p:cNvPr id="97" name="Rectangle 96">
              <a:extLst>
                <a:ext uri="{FF2B5EF4-FFF2-40B4-BE49-F238E27FC236}">
                  <a16:creationId xmlns:a16="http://schemas.microsoft.com/office/drawing/2014/main" id="{6BAF2FF2-281D-8904-C945-E8EE5BA80112}"/>
                </a:ext>
              </a:extLst>
            </p:cNvPr>
            <p:cNvSpPr/>
            <p:nvPr/>
          </p:nvSpPr>
          <p:spPr>
            <a:xfrm>
              <a:off x="8508668" y="790010"/>
              <a:ext cx="1740686" cy="914400"/>
            </a:xfrm>
            <a:prstGeom prst="rect">
              <a:avLst/>
            </a:prstGeom>
            <a:solidFill>
              <a:srgbClr val="30B1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dirty="0">
                  <a:solidFill>
                    <a:prstClr val="black"/>
                  </a:solidFill>
                  <a:latin typeface="Aptos" panose="02110004020202020204"/>
                </a:rPr>
                <a:t>Community Events</a:t>
              </a:r>
              <a:endParaRPr lang="en-CA" sz="1200" kern="1200" dirty="0">
                <a:solidFill>
                  <a:prstClr val="black"/>
                </a:solidFill>
                <a:latin typeface="Aptos" panose="02110004020202020204"/>
              </a:endParaRPr>
            </a:p>
          </p:txBody>
        </p:sp>
        <p:sp>
          <p:nvSpPr>
            <p:cNvPr id="98" name="Rectangle 97">
              <a:extLst>
                <a:ext uri="{FF2B5EF4-FFF2-40B4-BE49-F238E27FC236}">
                  <a16:creationId xmlns:a16="http://schemas.microsoft.com/office/drawing/2014/main" id="{AE55D3E9-78EA-79EE-416A-80E659460E6C}"/>
                </a:ext>
              </a:extLst>
            </p:cNvPr>
            <p:cNvSpPr/>
            <p:nvPr/>
          </p:nvSpPr>
          <p:spPr>
            <a:xfrm>
              <a:off x="10297461" y="790010"/>
              <a:ext cx="1740686" cy="914400"/>
            </a:xfrm>
            <a:prstGeom prst="rect">
              <a:avLst/>
            </a:prstGeom>
            <a:solidFill>
              <a:srgbClr val="58B2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100" kern="1200" dirty="0">
                  <a:solidFill>
                    <a:prstClr val="black"/>
                  </a:solidFill>
                  <a:latin typeface="Aptos" panose="02110004020202020204"/>
                </a:rPr>
                <a:t>Community Development &amp; Capacity Building</a:t>
              </a:r>
              <a:endParaRPr lang="en-CA" sz="1100" kern="1200" dirty="0">
                <a:solidFill>
                  <a:prstClr val="black"/>
                </a:solidFill>
                <a:latin typeface="Aptos" panose="02110004020202020204"/>
              </a:endParaRPr>
            </a:p>
          </p:txBody>
        </p:sp>
        <p:sp>
          <p:nvSpPr>
            <p:cNvPr id="118" name="Rectangle 117">
              <a:extLst>
                <a:ext uri="{FF2B5EF4-FFF2-40B4-BE49-F238E27FC236}">
                  <a16:creationId xmlns:a16="http://schemas.microsoft.com/office/drawing/2014/main" id="{8504F790-2EA6-88F3-92CA-F088B6F59654}"/>
                </a:ext>
              </a:extLst>
            </p:cNvPr>
            <p:cNvSpPr/>
            <p:nvPr/>
          </p:nvSpPr>
          <p:spPr>
            <a:xfrm>
              <a:off x="10295747" y="1973338"/>
              <a:ext cx="1742400" cy="583200"/>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buClrTx/>
                <a:defRPr/>
              </a:pPr>
              <a:r>
                <a:rPr lang="en-US" sz="825" kern="1200" dirty="0">
                  <a:solidFill>
                    <a:prstClr val="black"/>
                  </a:solidFill>
                  <a:latin typeface="Aptos" panose="02110004020202020204"/>
                </a:rPr>
                <a:t>Volunteerism</a:t>
              </a:r>
              <a:endParaRPr lang="en-CA" sz="825" kern="1200" dirty="0">
                <a:solidFill>
                  <a:prstClr val="black"/>
                </a:solidFill>
                <a:latin typeface="Aptos" panose="02110004020202020204"/>
              </a:endParaRPr>
            </a:p>
          </p:txBody>
        </p:sp>
        <p:sp>
          <p:nvSpPr>
            <p:cNvPr id="119" name="Rectangle 118">
              <a:extLst>
                <a:ext uri="{FF2B5EF4-FFF2-40B4-BE49-F238E27FC236}">
                  <a16:creationId xmlns:a16="http://schemas.microsoft.com/office/drawing/2014/main" id="{F880CE88-4F8C-49BD-F8CD-2E58430324C3}"/>
                </a:ext>
              </a:extLst>
            </p:cNvPr>
            <p:cNvSpPr/>
            <p:nvPr/>
          </p:nvSpPr>
          <p:spPr>
            <a:xfrm>
              <a:off x="6716316" y="1973338"/>
              <a:ext cx="1742400" cy="583200"/>
            </a:xfrm>
            <a:prstGeom prst="rect">
              <a:avLst/>
            </a:prstGeom>
            <a:solidFill>
              <a:srgbClr val="FCDAB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266700">
                <a:lnSpc>
                  <a:spcPct val="90000"/>
                </a:lnSpc>
                <a:spcBef>
                  <a:spcPct val="0"/>
                </a:spcBef>
                <a:buClrTx/>
                <a:defRPr/>
              </a:pPr>
              <a:r>
                <a:rPr lang="en-US" sz="825" kern="1200">
                  <a:solidFill>
                    <a:prstClr val="black"/>
                  </a:solidFill>
                  <a:latin typeface="Aptos" panose="02110004020202020204"/>
                </a:rPr>
                <a:t>Information Services</a:t>
              </a:r>
              <a:endParaRPr lang="en-CA" sz="825" kern="1200">
                <a:solidFill>
                  <a:prstClr val="black"/>
                </a:solidFill>
                <a:latin typeface="Aptos" panose="02110004020202020204"/>
              </a:endParaRPr>
            </a:p>
          </p:txBody>
        </p:sp>
        <p:cxnSp>
          <p:nvCxnSpPr>
            <p:cNvPr id="121" name="Straight Arrow Connector 120">
              <a:extLst>
                <a:ext uri="{FF2B5EF4-FFF2-40B4-BE49-F238E27FC236}">
                  <a16:creationId xmlns:a16="http://schemas.microsoft.com/office/drawing/2014/main" id="{831EE6EC-2B19-6BAF-A9C0-E604FD1E7724}"/>
                </a:ext>
              </a:extLst>
            </p:cNvPr>
            <p:cNvCxnSpPr>
              <a:cxnSpLocks/>
            </p:cNvCxnSpPr>
            <p:nvPr/>
          </p:nvCxnSpPr>
          <p:spPr>
            <a:xfrm>
              <a:off x="7586568" y="1704410"/>
              <a:ext cx="948" cy="2689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3" name="Straight Arrow Connector 122">
              <a:extLst>
                <a:ext uri="{FF2B5EF4-FFF2-40B4-BE49-F238E27FC236}">
                  <a16:creationId xmlns:a16="http://schemas.microsoft.com/office/drawing/2014/main" id="{38601207-9A3F-E228-2299-EE475BAAE9C4}"/>
                </a:ext>
              </a:extLst>
            </p:cNvPr>
            <p:cNvCxnSpPr>
              <a:cxnSpLocks/>
            </p:cNvCxnSpPr>
            <p:nvPr/>
          </p:nvCxnSpPr>
          <p:spPr>
            <a:xfrm flipH="1">
              <a:off x="11166947" y="1704410"/>
              <a:ext cx="857" cy="2689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3" name="Connector: Elbow 132">
              <a:extLst>
                <a:ext uri="{FF2B5EF4-FFF2-40B4-BE49-F238E27FC236}">
                  <a16:creationId xmlns:a16="http://schemas.microsoft.com/office/drawing/2014/main" id="{954C35F2-DEA4-7099-D5CB-9B7E82EBD764}"/>
                </a:ext>
              </a:extLst>
            </p:cNvPr>
            <p:cNvCxnSpPr>
              <a:cxnSpLocks/>
              <a:stCxn id="80" idx="2"/>
              <a:endCxn id="132" idx="0"/>
            </p:cNvCxnSpPr>
            <p:nvPr/>
          </p:nvCxnSpPr>
          <p:spPr>
            <a:xfrm rot="5400000">
              <a:off x="1999524" y="590776"/>
              <a:ext cx="268928" cy="2496197"/>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6" name="Connector: Elbow 135">
              <a:extLst>
                <a:ext uri="{FF2B5EF4-FFF2-40B4-BE49-F238E27FC236}">
                  <a16:creationId xmlns:a16="http://schemas.microsoft.com/office/drawing/2014/main" id="{C578EB55-082B-AC36-E1C8-C41B7909DD3C}"/>
                </a:ext>
              </a:extLst>
            </p:cNvPr>
            <p:cNvCxnSpPr>
              <a:cxnSpLocks/>
              <a:stCxn id="80" idx="2"/>
              <a:endCxn id="131" idx="0"/>
            </p:cNvCxnSpPr>
            <p:nvPr/>
          </p:nvCxnSpPr>
          <p:spPr>
            <a:xfrm rot="5400000">
              <a:off x="2829355" y="1420607"/>
              <a:ext cx="268928" cy="836535"/>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9" name="Connector: Elbow 138">
              <a:extLst>
                <a:ext uri="{FF2B5EF4-FFF2-40B4-BE49-F238E27FC236}">
                  <a16:creationId xmlns:a16="http://schemas.microsoft.com/office/drawing/2014/main" id="{11ADF18B-AD87-D1D4-DD42-11114263A8C0}"/>
                </a:ext>
              </a:extLst>
            </p:cNvPr>
            <p:cNvCxnSpPr>
              <a:cxnSpLocks/>
              <a:stCxn id="80" idx="2"/>
              <a:endCxn id="130" idx="0"/>
            </p:cNvCxnSpPr>
            <p:nvPr/>
          </p:nvCxnSpPr>
          <p:spPr>
            <a:xfrm rot="16200000" flipH="1">
              <a:off x="3659185" y="1427310"/>
              <a:ext cx="268928" cy="823127"/>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2" name="Connector: Elbow 141">
              <a:extLst>
                <a:ext uri="{FF2B5EF4-FFF2-40B4-BE49-F238E27FC236}">
                  <a16:creationId xmlns:a16="http://schemas.microsoft.com/office/drawing/2014/main" id="{F8055092-62CB-935C-3B56-F90868A3AD74}"/>
                </a:ext>
              </a:extLst>
            </p:cNvPr>
            <p:cNvCxnSpPr>
              <a:cxnSpLocks/>
              <a:stCxn id="80" idx="2"/>
              <a:endCxn id="129" idx="0"/>
            </p:cNvCxnSpPr>
            <p:nvPr/>
          </p:nvCxnSpPr>
          <p:spPr>
            <a:xfrm rot="16200000" flipH="1">
              <a:off x="4489016" y="597480"/>
              <a:ext cx="268928" cy="2482788"/>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211" name="Group 210">
              <a:extLst>
                <a:ext uri="{FF2B5EF4-FFF2-40B4-BE49-F238E27FC236}">
                  <a16:creationId xmlns:a16="http://schemas.microsoft.com/office/drawing/2014/main" id="{5A857EA6-3945-2816-8F06-22B59227A001}"/>
                </a:ext>
              </a:extLst>
            </p:cNvPr>
            <p:cNvGrpSpPr/>
            <p:nvPr/>
          </p:nvGrpSpPr>
          <p:grpSpPr>
            <a:xfrm>
              <a:off x="1756739" y="1973338"/>
              <a:ext cx="1577623" cy="3723960"/>
              <a:chOff x="1756112" y="1973338"/>
              <a:chExt cx="1577623" cy="3723960"/>
            </a:xfrm>
          </p:grpSpPr>
          <p:sp>
            <p:nvSpPr>
              <p:cNvPr id="24" name="Freeform: Shape 23">
                <a:extLst>
                  <a:ext uri="{FF2B5EF4-FFF2-40B4-BE49-F238E27FC236}">
                    <a16:creationId xmlns:a16="http://schemas.microsoft.com/office/drawing/2014/main" id="{FA15DE89-0C53-DC1A-19E1-5A6DA0DB962D}"/>
                  </a:ext>
                </a:extLst>
              </p:cNvPr>
              <p:cNvSpPr/>
              <p:nvPr/>
            </p:nvSpPr>
            <p:spPr>
              <a:xfrm>
                <a:off x="1756319" y="5164498"/>
                <a:ext cx="1576800" cy="5328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Family, Gender-Based, Age-Based Violence  Prevention</a:t>
                </a:r>
                <a:endParaRPr lang="en-CA" sz="825" kern="1200">
                  <a:solidFill>
                    <a:prstClr val="black"/>
                  </a:solidFill>
                  <a:latin typeface="Aptos" panose="02110004020202020204"/>
                </a:endParaRPr>
              </a:p>
            </p:txBody>
          </p:sp>
          <p:sp>
            <p:nvSpPr>
              <p:cNvPr id="35" name="Freeform: Shape 34">
                <a:extLst>
                  <a:ext uri="{FF2B5EF4-FFF2-40B4-BE49-F238E27FC236}">
                    <a16:creationId xmlns:a16="http://schemas.microsoft.com/office/drawing/2014/main" id="{5F76544C-2127-05BF-41D9-8FB45282874C}"/>
                  </a:ext>
                </a:extLst>
              </p:cNvPr>
              <p:cNvSpPr/>
              <p:nvPr/>
            </p:nvSpPr>
            <p:spPr>
              <a:xfrm>
                <a:off x="1756319" y="4743516"/>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dirty="0">
                    <a:solidFill>
                      <a:prstClr val="black"/>
                    </a:solidFill>
                    <a:latin typeface="Aptos" panose="02110004020202020204"/>
                  </a:rPr>
                  <a:t>School-Aged Healthy Relationship Programs</a:t>
                </a:r>
                <a:endParaRPr lang="en-CA" sz="825" kern="1200" dirty="0">
                  <a:solidFill>
                    <a:prstClr val="black"/>
                  </a:solidFill>
                  <a:latin typeface="Aptos" panose="02110004020202020204"/>
                </a:endParaRPr>
              </a:p>
            </p:txBody>
          </p:sp>
          <p:grpSp>
            <p:nvGrpSpPr>
              <p:cNvPr id="189" name="Group 188">
                <a:extLst>
                  <a:ext uri="{FF2B5EF4-FFF2-40B4-BE49-F238E27FC236}">
                    <a16:creationId xmlns:a16="http://schemas.microsoft.com/office/drawing/2014/main" id="{9507A99E-48C3-4D0E-2788-04D657E5343A}"/>
                  </a:ext>
                </a:extLst>
              </p:cNvPr>
              <p:cNvGrpSpPr/>
              <p:nvPr/>
            </p:nvGrpSpPr>
            <p:grpSpPr>
              <a:xfrm>
                <a:off x="1756112" y="1973338"/>
                <a:ext cx="1577623" cy="1426353"/>
                <a:chOff x="1765572" y="1973338"/>
                <a:chExt cx="1577623" cy="1426353"/>
              </a:xfrm>
            </p:grpSpPr>
            <p:sp>
              <p:nvSpPr>
                <p:cNvPr id="14" name="Freeform: Shape 13">
                  <a:extLst>
                    <a:ext uri="{FF2B5EF4-FFF2-40B4-BE49-F238E27FC236}">
                      <a16:creationId xmlns:a16="http://schemas.microsoft.com/office/drawing/2014/main" id="{2BCCE237-96FA-E8C3-7433-8BD30CCA981B}"/>
                    </a:ext>
                  </a:extLst>
                </p:cNvPr>
                <p:cNvSpPr/>
                <p:nvPr/>
              </p:nvSpPr>
              <p:spPr>
                <a:xfrm>
                  <a:off x="1765779" y="2585400"/>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At-Home Supports</a:t>
                  </a:r>
                  <a:endParaRPr lang="en-CA" sz="825" kern="1200">
                    <a:solidFill>
                      <a:prstClr val="black"/>
                    </a:solidFill>
                    <a:latin typeface="Aptos" panose="02110004020202020204"/>
                  </a:endParaRPr>
                </a:p>
              </p:txBody>
            </p:sp>
            <p:sp>
              <p:nvSpPr>
                <p:cNvPr id="15" name="Freeform: Shape 14">
                  <a:extLst>
                    <a:ext uri="{FF2B5EF4-FFF2-40B4-BE49-F238E27FC236}">
                      <a16:creationId xmlns:a16="http://schemas.microsoft.com/office/drawing/2014/main" id="{1443D151-F76F-4F65-B409-0A8A5C9B418E}"/>
                    </a:ext>
                  </a:extLst>
                </p:cNvPr>
                <p:cNvSpPr/>
                <p:nvPr/>
              </p:nvSpPr>
              <p:spPr>
                <a:xfrm>
                  <a:off x="1765779" y="3006942"/>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Meal/Food Delivery</a:t>
                  </a:r>
                  <a:endParaRPr lang="en-CA" sz="825" kern="1200">
                    <a:solidFill>
                      <a:prstClr val="black"/>
                    </a:solidFill>
                    <a:latin typeface="Aptos" panose="02110004020202020204"/>
                  </a:endParaRPr>
                </a:p>
              </p:txBody>
            </p:sp>
            <p:sp>
              <p:nvSpPr>
                <p:cNvPr id="131" name="Rectangle 130">
                  <a:extLst>
                    <a:ext uri="{FF2B5EF4-FFF2-40B4-BE49-F238E27FC236}">
                      <a16:creationId xmlns:a16="http://schemas.microsoft.com/office/drawing/2014/main" id="{AECFAE2F-795F-84D5-C099-9166111E919E}"/>
                    </a:ext>
                  </a:extLst>
                </p:cNvPr>
                <p:cNvSpPr/>
                <p:nvPr/>
              </p:nvSpPr>
              <p:spPr>
                <a:xfrm>
                  <a:off x="1765572" y="1973338"/>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kern="1200">
                      <a:solidFill>
                        <a:prstClr val="black"/>
                      </a:solidFill>
                      <a:latin typeface="Aptos" panose="02110004020202020204"/>
                    </a:rPr>
                    <a:t>Home Support</a:t>
                  </a:r>
                  <a:endParaRPr lang="en-CA" sz="825" kern="1200">
                    <a:solidFill>
                      <a:prstClr val="black"/>
                    </a:solidFill>
                    <a:latin typeface="Aptos" panose="02110004020202020204"/>
                  </a:endParaRPr>
                </a:p>
              </p:txBody>
            </p:sp>
          </p:grpSp>
          <p:sp>
            <p:nvSpPr>
              <p:cNvPr id="147" name="Rectangle 146">
                <a:extLst>
                  <a:ext uri="{FF2B5EF4-FFF2-40B4-BE49-F238E27FC236}">
                    <a16:creationId xmlns:a16="http://schemas.microsoft.com/office/drawing/2014/main" id="{0C03BEEF-E5D9-6DB4-E2E8-1250E0619257}"/>
                  </a:ext>
                </a:extLst>
              </p:cNvPr>
              <p:cNvSpPr/>
              <p:nvPr/>
            </p:nvSpPr>
            <p:spPr>
              <a:xfrm>
                <a:off x="1756112" y="4133481"/>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spcAft>
                    <a:spcPct val="35000"/>
                  </a:spcAft>
                  <a:buClrTx/>
                  <a:defRPr/>
                </a:pPr>
                <a:r>
                  <a:rPr lang="en-US" sz="825" kern="1200">
                    <a:solidFill>
                      <a:prstClr val="black"/>
                    </a:solidFill>
                    <a:latin typeface="Aptos" panose="02110004020202020204"/>
                  </a:rPr>
                  <a:t>Healthy Relationship Programs</a:t>
                </a:r>
                <a:endParaRPr lang="en-CA" sz="825" kern="1200">
                  <a:solidFill>
                    <a:prstClr val="black"/>
                  </a:solidFill>
                  <a:latin typeface="Aptos" panose="02110004020202020204"/>
                </a:endParaRPr>
              </a:p>
            </p:txBody>
          </p:sp>
        </p:grpSp>
        <p:grpSp>
          <p:nvGrpSpPr>
            <p:cNvPr id="208" name="Group 207">
              <a:extLst>
                <a:ext uri="{FF2B5EF4-FFF2-40B4-BE49-F238E27FC236}">
                  <a16:creationId xmlns:a16="http://schemas.microsoft.com/office/drawing/2014/main" id="{1497A761-39B6-6E1F-4A62-A887A970E9A1}"/>
                </a:ext>
              </a:extLst>
            </p:cNvPr>
            <p:cNvGrpSpPr/>
            <p:nvPr/>
          </p:nvGrpSpPr>
          <p:grpSpPr>
            <a:xfrm>
              <a:off x="5075149" y="1973338"/>
              <a:ext cx="1578536" cy="2967257"/>
              <a:chOff x="5075149" y="1973338"/>
              <a:chExt cx="1578536" cy="2967257"/>
            </a:xfrm>
          </p:grpSpPr>
          <p:grpSp>
            <p:nvGrpSpPr>
              <p:cNvPr id="191" name="Group 190">
                <a:extLst>
                  <a:ext uri="{FF2B5EF4-FFF2-40B4-BE49-F238E27FC236}">
                    <a16:creationId xmlns:a16="http://schemas.microsoft.com/office/drawing/2014/main" id="{7CC9A487-21DE-42F5-9D66-D18D701CF43A}"/>
                  </a:ext>
                </a:extLst>
              </p:cNvPr>
              <p:cNvGrpSpPr/>
              <p:nvPr/>
            </p:nvGrpSpPr>
            <p:grpSpPr>
              <a:xfrm>
                <a:off x="5075149" y="1973338"/>
                <a:ext cx="1578536" cy="1424960"/>
                <a:chOff x="5081704" y="1973338"/>
                <a:chExt cx="1578536" cy="1424960"/>
              </a:xfrm>
            </p:grpSpPr>
            <p:sp>
              <p:nvSpPr>
                <p:cNvPr id="19" name="Freeform: Shape 18">
                  <a:extLst>
                    <a:ext uri="{FF2B5EF4-FFF2-40B4-BE49-F238E27FC236}">
                      <a16:creationId xmlns:a16="http://schemas.microsoft.com/office/drawing/2014/main" id="{72DC41A8-A978-2A06-BEEA-FD52A64D55E1}"/>
                    </a:ext>
                  </a:extLst>
                </p:cNvPr>
                <p:cNvSpPr/>
                <p:nvPr/>
              </p:nvSpPr>
              <p:spPr>
                <a:xfrm>
                  <a:off x="5081704" y="2583940"/>
                  <a:ext cx="1576800" cy="392751"/>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Camps</a:t>
                  </a:r>
                  <a:endParaRPr lang="en-CA" sz="825" kern="1200">
                    <a:solidFill>
                      <a:prstClr val="black"/>
                    </a:solidFill>
                    <a:latin typeface="Aptos" panose="02110004020202020204"/>
                  </a:endParaRPr>
                </a:p>
              </p:txBody>
            </p:sp>
            <p:sp>
              <p:nvSpPr>
                <p:cNvPr id="20" name="Freeform: Shape 19">
                  <a:extLst>
                    <a:ext uri="{FF2B5EF4-FFF2-40B4-BE49-F238E27FC236}">
                      <a16:creationId xmlns:a16="http://schemas.microsoft.com/office/drawing/2014/main" id="{F7FEE5CD-D322-FC2B-7430-BBF1DEECA286}"/>
                    </a:ext>
                  </a:extLst>
                </p:cNvPr>
                <p:cNvSpPr/>
                <p:nvPr/>
              </p:nvSpPr>
              <p:spPr>
                <a:xfrm>
                  <a:off x="5081704" y="3005898"/>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Drop-In Programs</a:t>
                  </a:r>
                  <a:endParaRPr lang="en-CA" sz="825" kern="1200">
                    <a:solidFill>
                      <a:prstClr val="black"/>
                    </a:solidFill>
                    <a:latin typeface="Aptos" panose="02110004020202020204"/>
                  </a:endParaRPr>
                </a:p>
              </p:txBody>
            </p:sp>
            <p:sp>
              <p:nvSpPr>
                <p:cNvPr id="129" name="Rectangle 128">
                  <a:extLst>
                    <a:ext uri="{FF2B5EF4-FFF2-40B4-BE49-F238E27FC236}">
                      <a16:creationId xmlns:a16="http://schemas.microsoft.com/office/drawing/2014/main" id="{CC3907B8-D881-5A13-496F-0E2503BA874D}"/>
                    </a:ext>
                  </a:extLst>
                </p:cNvPr>
                <p:cNvSpPr/>
                <p:nvPr/>
              </p:nvSpPr>
              <p:spPr>
                <a:xfrm>
                  <a:off x="5082617" y="1973338"/>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kern="1200">
                      <a:solidFill>
                        <a:prstClr val="black"/>
                      </a:solidFill>
                      <a:latin typeface="Aptos" panose="02110004020202020204"/>
                    </a:rPr>
                    <a:t>School-Aged Camps and Drop-In Programs</a:t>
                  </a:r>
                  <a:endParaRPr lang="en-CA" sz="825" kern="1200">
                    <a:solidFill>
                      <a:prstClr val="black"/>
                    </a:solidFill>
                    <a:latin typeface="Aptos" panose="02110004020202020204"/>
                  </a:endParaRPr>
                </a:p>
              </p:txBody>
            </p:sp>
          </p:grpSp>
          <p:sp>
            <p:nvSpPr>
              <p:cNvPr id="149" name="Rectangle 148">
                <a:extLst>
                  <a:ext uri="{FF2B5EF4-FFF2-40B4-BE49-F238E27FC236}">
                    <a16:creationId xmlns:a16="http://schemas.microsoft.com/office/drawing/2014/main" id="{810DD4BA-88D9-4049-E3F4-702E61F3454D}"/>
                  </a:ext>
                </a:extLst>
              </p:cNvPr>
              <p:cNvSpPr/>
              <p:nvPr/>
            </p:nvSpPr>
            <p:spPr>
              <a:xfrm>
                <a:off x="5076062" y="4121433"/>
                <a:ext cx="1577623" cy="819162"/>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spcAft>
                    <a:spcPct val="35000"/>
                  </a:spcAft>
                  <a:buClrTx/>
                  <a:defRPr/>
                </a:pPr>
                <a:r>
                  <a:rPr lang="en-US" sz="825" kern="1200">
                    <a:solidFill>
                      <a:prstClr val="black"/>
                    </a:solidFill>
                    <a:latin typeface="Aptos" panose="02110004020202020204"/>
                  </a:rPr>
                  <a:t>Group-Based Social Connection/ Social Well Being Programming</a:t>
                </a:r>
                <a:endParaRPr lang="en-CA" sz="825" kern="1200">
                  <a:solidFill>
                    <a:prstClr val="black"/>
                  </a:solidFill>
                  <a:latin typeface="Aptos" panose="02110004020202020204"/>
                </a:endParaRPr>
              </a:p>
            </p:txBody>
          </p:sp>
        </p:grpSp>
        <p:cxnSp>
          <p:nvCxnSpPr>
            <p:cNvPr id="157" name="Connector: Elbow 156">
              <a:extLst>
                <a:ext uri="{FF2B5EF4-FFF2-40B4-BE49-F238E27FC236}">
                  <a16:creationId xmlns:a16="http://schemas.microsoft.com/office/drawing/2014/main" id="{B9F91FDC-45D2-FD6D-B3D2-BCC9BBB7AFFF}"/>
                </a:ext>
              </a:extLst>
            </p:cNvPr>
            <p:cNvCxnSpPr>
              <a:cxnSpLocks/>
              <a:stCxn id="80" idx="2"/>
              <a:endCxn id="146" idx="0"/>
            </p:cNvCxnSpPr>
            <p:nvPr/>
          </p:nvCxnSpPr>
          <p:spPr>
            <a:xfrm rot="5400000">
              <a:off x="916973" y="1669909"/>
              <a:ext cx="2430612" cy="2499615"/>
            </a:xfrm>
            <a:prstGeom prst="bentConnector3">
              <a:avLst>
                <a:gd name="adj1" fmla="val 9428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3" name="Connector: Elbow 162">
              <a:extLst>
                <a:ext uri="{FF2B5EF4-FFF2-40B4-BE49-F238E27FC236}">
                  <a16:creationId xmlns:a16="http://schemas.microsoft.com/office/drawing/2014/main" id="{13FADBFA-366E-D9D6-E701-7750A822085D}"/>
                </a:ext>
              </a:extLst>
            </p:cNvPr>
            <p:cNvCxnSpPr>
              <a:cxnSpLocks/>
              <a:stCxn id="80" idx="2"/>
              <a:endCxn id="147" idx="0"/>
            </p:cNvCxnSpPr>
            <p:nvPr/>
          </p:nvCxnSpPr>
          <p:spPr>
            <a:xfrm rot="5400000">
              <a:off x="1749284" y="2500678"/>
              <a:ext cx="2429071" cy="836535"/>
            </a:xfrm>
            <a:prstGeom prst="bentConnector3">
              <a:avLst>
                <a:gd name="adj1" fmla="val 9431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7" name="Connector: Elbow 166">
              <a:extLst>
                <a:ext uri="{FF2B5EF4-FFF2-40B4-BE49-F238E27FC236}">
                  <a16:creationId xmlns:a16="http://schemas.microsoft.com/office/drawing/2014/main" id="{B9C38034-A236-93A8-F8C4-D710CBFB5317}"/>
                </a:ext>
              </a:extLst>
            </p:cNvPr>
            <p:cNvCxnSpPr>
              <a:cxnSpLocks/>
              <a:stCxn id="80" idx="2"/>
              <a:endCxn id="148" idx="0"/>
            </p:cNvCxnSpPr>
            <p:nvPr/>
          </p:nvCxnSpPr>
          <p:spPr>
            <a:xfrm rot="16200000" flipH="1">
              <a:off x="2580191" y="2506304"/>
              <a:ext cx="2426916" cy="823127"/>
            </a:xfrm>
            <a:prstGeom prst="bentConnector3">
              <a:avLst>
                <a:gd name="adj1" fmla="val 94349"/>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1" name="Connector: Elbow 170">
              <a:extLst>
                <a:ext uri="{FF2B5EF4-FFF2-40B4-BE49-F238E27FC236}">
                  <a16:creationId xmlns:a16="http://schemas.microsoft.com/office/drawing/2014/main" id="{F3B844B2-145D-E4D3-3951-6C8329704CBF}"/>
                </a:ext>
              </a:extLst>
            </p:cNvPr>
            <p:cNvCxnSpPr>
              <a:cxnSpLocks/>
              <a:stCxn id="80" idx="2"/>
              <a:endCxn id="149" idx="0"/>
            </p:cNvCxnSpPr>
            <p:nvPr/>
          </p:nvCxnSpPr>
          <p:spPr>
            <a:xfrm rot="16200000" flipH="1">
              <a:off x="3414969" y="1671527"/>
              <a:ext cx="2417023" cy="2482788"/>
            </a:xfrm>
            <a:prstGeom prst="bentConnector3">
              <a:avLst>
                <a:gd name="adj1" fmla="val 9453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7C35DB51-3EFE-354C-C674-1C8ABF60FC4B}"/>
                </a:ext>
              </a:extLst>
            </p:cNvPr>
            <p:cNvSpPr/>
            <p:nvPr/>
          </p:nvSpPr>
          <p:spPr>
            <a:xfrm>
              <a:off x="6717600" y="2613908"/>
              <a:ext cx="1742400" cy="583200"/>
            </a:xfrm>
            <a:prstGeom prst="rect">
              <a:avLst/>
            </a:prstGeom>
            <a:solidFill>
              <a:srgbClr val="FCDAB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266700">
                <a:lnSpc>
                  <a:spcPct val="90000"/>
                </a:lnSpc>
                <a:spcBef>
                  <a:spcPct val="0"/>
                </a:spcBef>
                <a:buClrTx/>
                <a:defRPr/>
              </a:pPr>
              <a:r>
                <a:rPr lang="en-US" sz="825" kern="1200">
                  <a:solidFill>
                    <a:prstClr val="black"/>
                  </a:solidFill>
                  <a:latin typeface="Aptos" panose="02110004020202020204"/>
                </a:rPr>
                <a:t>Referral Services</a:t>
              </a:r>
              <a:endParaRPr lang="en-CA" sz="825" kern="1200">
                <a:solidFill>
                  <a:prstClr val="black"/>
                </a:solidFill>
                <a:latin typeface="Aptos" panose="02110004020202020204"/>
              </a:endParaRPr>
            </a:p>
          </p:txBody>
        </p:sp>
        <p:sp>
          <p:nvSpPr>
            <p:cNvPr id="6" name="Rectangle 5">
              <a:extLst>
                <a:ext uri="{FF2B5EF4-FFF2-40B4-BE49-F238E27FC236}">
                  <a16:creationId xmlns:a16="http://schemas.microsoft.com/office/drawing/2014/main" id="{7E681E83-E6A9-1DD3-05F9-35E662864077}"/>
                </a:ext>
              </a:extLst>
            </p:cNvPr>
            <p:cNvSpPr/>
            <p:nvPr/>
          </p:nvSpPr>
          <p:spPr>
            <a:xfrm>
              <a:off x="10295747" y="3254206"/>
              <a:ext cx="1742400" cy="583200"/>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buClrTx/>
                <a:defRPr/>
              </a:pPr>
              <a:r>
                <a:rPr lang="en-US" sz="825" kern="1200" dirty="0">
                  <a:solidFill>
                    <a:prstClr val="black"/>
                  </a:solidFill>
                  <a:latin typeface="Aptos" panose="02110004020202020204"/>
                </a:rPr>
                <a:t>Partnerships, Agency and Community Capacity Building</a:t>
              </a:r>
              <a:endParaRPr lang="en-CA" sz="825" kern="1200" dirty="0">
                <a:solidFill>
                  <a:prstClr val="black"/>
                </a:solidFill>
                <a:latin typeface="Aptos" panose="02110004020202020204"/>
              </a:endParaRPr>
            </a:p>
          </p:txBody>
        </p:sp>
        <p:sp>
          <p:nvSpPr>
            <p:cNvPr id="7" name="Rectangle 6">
              <a:extLst>
                <a:ext uri="{FF2B5EF4-FFF2-40B4-BE49-F238E27FC236}">
                  <a16:creationId xmlns:a16="http://schemas.microsoft.com/office/drawing/2014/main" id="{74D3B7ED-0739-4776-7661-44F7C932393D}"/>
                </a:ext>
              </a:extLst>
            </p:cNvPr>
            <p:cNvSpPr/>
            <p:nvPr/>
          </p:nvSpPr>
          <p:spPr>
            <a:xfrm>
              <a:off x="10297461" y="2613600"/>
              <a:ext cx="1742400" cy="583200"/>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buClrTx/>
                <a:defRPr/>
              </a:pPr>
              <a:r>
                <a:rPr lang="en-US" sz="825" kern="1200">
                  <a:solidFill>
                    <a:prstClr val="black"/>
                  </a:solidFill>
                  <a:latin typeface="Aptos" panose="02110004020202020204"/>
                </a:rPr>
                <a:t>Staff and Board Development</a:t>
              </a:r>
              <a:endParaRPr lang="en-CA" sz="825" kern="1200">
                <a:solidFill>
                  <a:prstClr val="black"/>
                </a:solidFill>
                <a:latin typeface="Aptos" panose="02110004020202020204"/>
              </a:endParaRPr>
            </a:p>
          </p:txBody>
        </p:sp>
        <p:sp>
          <p:nvSpPr>
            <p:cNvPr id="8" name="Rectangle 7">
              <a:extLst>
                <a:ext uri="{FF2B5EF4-FFF2-40B4-BE49-F238E27FC236}">
                  <a16:creationId xmlns:a16="http://schemas.microsoft.com/office/drawing/2014/main" id="{1B4C7908-02F2-FBCC-99F9-4BD9E9F417F0}"/>
                </a:ext>
              </a:extLst>
            </p:cNvPr>
            <p:cNvSpPr/>
            <p:nvPr/>
          </p:nvSpPr>
          <p:spPr>
            <a:xfrm>
              <a:off x="10295747" y="3894468"/>
              <a:ext cx="1742400" cy="583200"/>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buClrTx/>
                <a:defRPr/>
              </a:pPr>
              <a:r>
                <a:rPr lang="en-US" sz="825" kern="1200">
                  <a:solidFill>
                    <a:prstClr val="black"/>
                  </a:solidFill>
                  <a:latin typeface="Aptos" panose="02110004020202020204"/>
                </a:rPr>
                <a:t>Assessment, Consultation and Evaluation</a:t>
              </a:r>
              <a:endParaRPr lang="en-CA" sz="825" kern="1200">
                <a:solidFill>
                  <a:prstClr val="black"/>
                </a:solidFill>
                <a:latin typeface="Aptos" panose="02110004020202020204"/>
              </a:endParaRPr>
            </a:p>
          </p:txBody>
        </p:sp>
        <p:grpSp>
          <p:nvGrpSpPr>
            <p:cNvPr id="209" name="Group 208">
              <a:extLst>
                <a:ext uri="{FF2B5EF4-FFF2-40B4-BE49-F238E27FC236}">
                  <a16:creationId xmlns:a16="http://schemas.microsoft.com/office/drawing/2014/main" id="{399E765B-527F-6A7F-F014-A661D1062F07}"/>
                </a:ext>
              </a:extLst>
            </p:cNvPr>
            <p:cNvGrpSpPr/>
            <p:nvPr/>
          </p:nvGrpSpPr>
          <p:grpSpPr>
            <a:xfrm>
              <a:off x="92747" y="1973338"/>
              <a:ext cx="1582662" cy="4427330"/>
              <a:chOff x="92747" y="1973338"/>
              <a:chExt cx="1582662" cy="4427330"/>
            </a:xfrm>
          </p:grpSpPr>
          <p:sp>
            <p:nvSpPr>
              <p:cNvPr id="22" name="Freeform: Shape 21">
                <a:extLst>
                  <a:ext uri="{FF2B5EF4-FFF2-40B4-BE49-F238E27FC236}">
                    <a16:creationId xmlns:a16="http://schemas.microsoft.com/office/drawing/2014/main" id="{5E8E9A69-4F41-DF22-AB76-FB9C9EFBFE80}"/>
                  </a:ext>
                </a:extLst>
              </p:cNvPr>
              <p:cNvSpPr/>
              <p:nvPr/>
            </p:nvSpPr>
            <p:spPr>
              <a:xfrm>
                <a:off x="92747" y="4744847"/>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General Life Skills</a:t>
                </a:r>
                <a:endParaRPr lang="en-CA" sz="825" kern="1200">
                  <a:solidFill>
                    <a:prstClr val="black"/>
                  </a:solidFill>
                  <a:latin typeface="Aptos" panose="02110004020202020204"/>
                </a:endParaRPr>
              </a:p>
            </p:txBody>
          </p:sp>
          <p:sp>
            <p:nvSpPr>
              <p:cNvPr id="23" name="Freeform: Shape 22">
                <a:extLst>
                  <a:ext uri="{FF2B5EF4-FFF2-40B4-BE49-F238E27FC236}">
                    <a16:creationId xmlns:a16="http://schemas.microsoft.com/office/drawing/2014/main" id="{492BE1CA-8769-BC44-BE43-4E51CFF7B383}"/>
                  </a:ext>
                </a:extLst>
              </p:cNvPr>
              <p:cNvSpPr/>
              <p:nvPr/>
            </p:nvSpPr>
            <p:spPr>
              <a:xfrm>
                <a:off x="92747" y="5166398"/>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Employability Skills</a:t>
                </a:r>
                <a:endParaRPr lang="en-CA" sz="825" kern="1200">
                  <a:solidFill>
                    <a:prstClr val="black"/>
                  </a:solidFill>
                  <a:latin typeface="Aptos" panose="02110004020202020204"/>
                </a:endParaRPr>
              </a:p>
            </p:txBody>
          </p:sp>
          <p:grpSp>
            <p:nvGrpSpPr>
              <p:cNvPr id="188" name="Group 187">
                <a:extLst>
                  <a:ext uri="{FF2B5EF4-FFF2-40B4-BE49-F238E27FC236}">
                    <a16:creationId xmlns:a16="http://schemas.microsoft.com/office/drawing/2014/main" id="{6CE09EDE-D286-2E5B-B6DE-7DC734EC5E4D}"/>
                  </a:ext>
                </a:extLst>
              </p:cNvPr>
              <p:cNvGrpSpPr/>
              <p:nvPr/>
            </p:nvGrpSpPr>
            <p:grpSpPr>
              <a:xfrm>
                <a:off x="94070" y="1973338"/>
                <a:ext cx="1581339" cy="1991788"/>
                <a:chOff x="97663" y="1973338"/>
                <a:chExt cx="1581339" cy="1991788"/>
              </a:xfrm>
            </p:grpSpPr>
            <p:sp>
              <p:nvSpPr>
                <p:cNvPr id="28" name="Freeform: Shape 27">
                  <a:extLst>
                    <a:ext uri="{FF2B5EF4-FFF2-40B4-BE49-F238E27FC236}">
                      <a16:creationId xmlns:a16="http://schemas.microsoft.com/office/drawing/2014/main" id="{2D32DFF4-565D-1B9E-5D49-F31B4FED2E46}"/>
                    </a:ext>
                  </a:extLst>
                </p:cNvPr>
                <p:cNvSpPr/>
                <p:nvPr/>
              </p:nvSpPr>
              <p:spPr>
                <a:xfrm>
                  <a:off x="102202" y="2585186"/>
                  <a:ext cx="1576800" cy="531901"/>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Support/ Psychoeducational Groups</a:t>
                  </a:r>
                  <a:endParaRPr lang="en-CA" sz="825" kern="1200">
                    <a:solidFill>
                      <a:prstClr val="black"/>
                    </a:solidFill>
                    <a:latin typeface="Aptos" panose="02110004020202020204"/>
                  </a:endParaRPr>
                </a:p>
              </p:txBody>
            </p:sp>
            <p:sp>
              <p:nvSpPr>
                <p:cNvPr id="12" name="Freeform: Shape 11">
                  <a:extLst>
                    <a:ext uri="{FF2B5EF4-FFF2-40B4-BE49-F238E27FC236}">
                      <a16:creationId xmlns:a16="http://schemas.microsoft.com/office/drawing/2014/main" id="{193CC644-A59A-E0AE-B127-60827CFCC7A0}"/>
                    </a:ext>
                  </a:extLst>
                </p:cNvPr>
                <p:cNvSpPr/>
                <p:nvPr/>
              </p:nvSpPr>
              <p:spPr>
                <a:xfrm>
                  <a:off x="102202" y="3148293"/>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Short-Term Counselling</a:t>
                  </a:r>
                  <a:endParaRPr lang="en-CA" sz="825" kern="1200">
                    <a:solidFill>
                      <a:prstClr val="black"/>
                    </a:solidFill>
                    <a:latin typeface="Aptos" panose="02110004020202020204"/>
                  </a:endParaRPr>
                </a:p>
              </p:txBody>
            </p:sp>
            <p:sp>
              <p:nvSpPr>
                <p:cNvPr id="13" name="Freeform: Shape 12">
                  <a:extLst>
                    <a:ext uri="{FF2B5EF4-FFF2-40B4-BE49-F238E27FC236}">
                      <a16:creationId xmlns:a16="http://schemas.microsoft.com/office/drawing/2014/main" id="{F03CC183-4A3B-15EB-ED13-5618B625A0C8}"/>
                    </a:ext>
                  </a:extLst>
                </p:cNvPr>
                <p:cNvSpPr/>
                <p:nvPr/>
              </p:nvSpPr>
              <p:spPr>
                <a:xfrm>
                  <a:off x="97663" y="3572377"/>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Awareness &amp; Education Programs</a:t>
                  </a:r>
                  <a:endParaRPr lang="en-CA" sz="825" kern="1200">
                    <a:solidFill>
                      <a:prstClr val="black"/>
                    </a:solidFill>
                    <a:latin typeface="Aptos" panose="02110004020202020204"/>
                  </a:endParaRPr>
                </a:p>
              </p:txBody>
            </p:sp>
            <p:sp>
              <p:nvSpPr>
                <p:cNvPr id="132" name="Rectangle 131">
                  <a:extLst>
                    <a:ext uri="{FF2B5EF4-FFF2-40B4-BE49-F238E27FC236}">
                      <a16:creationId xmlns:a16="http://schemas.microsoft.com/office/drawing/2014/main" id="{48B10211-F21C-A8D9-C004-BDE67AFC9DD5}"/>
                    </a:ext>
                  </a:extLst>
                </p:cNvPr>
                <p:cNvSpPr/>
                <p:nvPr/>
              </p:nvSpPr>
              <p:spPr>
                <a:xfrm>
                  <a:off x="100670" y="1973338"/>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kern="1200" dirty="0">
                      <a:solidFill>
                        <a:prstClr val="black"/>
                      </a:solidFill>
                      <a:latin typeface="Aptos" panose="02110004020202020204"/>
                    </a:rPr>
                    <a:t>Mental Health Promotion</a:t>
                  </a:r>
                  <a:endParaRPr lang="en-CA" sz="825" kern="1200" dirty="0">
                    <a:solidFill>
                      <a:prstClr val="black"/>
                    </a:solidFill>
                    <a:latin typeface="Aptos" panose="02110004020202020204"/>
                  </a:endParaRPr>
                </a:p>
              </p:txBody>
            </p:sp>
          </p:grpSp>
          <p:sp>
            <p:nvSpPr>
              <p:cNvPr id="146" name="Rectangle 145">
                <a:extLst>
                  <a:ext uri="{FF2B5EF4-FFF2-40B4-BE49-F238E27FC236}">
                    <a16:creationId xmlns:a16="http://schemas.microsoft.com/office/drawing/2014/main" id="{147D895F-94ED-59CF-67C9-E80D056839A3}"/>
                  </a:ext>
                </a:extLst>
              </p:cNvPr>
              <p:cNvSpPr/>
              <p:nvPr/>
            </p:nvSpPr>
            <p:spPr>
              <a:xfrm>
                <a:off x="93659" y="4135022"/>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spcAft>
                    <a:spcPct val="35000"/>
                  </a:spcAft>
                  <a:buClrTx/>
                  <a:defRPr/>
                </a:pPr>
                <a:r>
                  <a:rPr lang="en-US" sz="825" kern="1200">
                    <a:solidFill>
                      <a:prstClr val="black"/>
                    </a:solidFill>
                    <a:latin typeface="Aptos" panose="02110004020202020204"/>
                  </a:rPr>
                  <a:t>Skill Building Programs</a:t>
                </a:r>
                <a:endParaRPr lang="en-CA" sz="825" kern="1200">
                  <a:solidFill>
                    <a:prstClr val="black"/>
                  </a:solidFill>
                  <a:latin typeface="Aptos" panose="02110004020202020204"/>
                </a:endParaRPr>
              </a:p>
            </p:txBody>
          </p:sp>
          <p:sp>
            <p:nvSpPr>
              <p:cNvPr id="9" name="Freeform: Shape 8">
                <a:extLst>
                  <a:ext uri="{FF2B5EF4-FFF2-40B4-BE49-F238E27FC236}">
                    <a16:creationId xmlns:a16="http://schemas.microsoft.com/office/drawing/2014/main" id="{AAA0F0A9-CDB3-BE0C-40D5-7B2D3B7473E7}"/>
                  </a:ext>
                </a:extLst>
              </p:cNvPr>
              <p:cNvSpPr/>
              <p:nvPr/>
            </p:nvSpPr>
            <p:spPr>
              <a:xfrm>
                <a:off x="92747" y="5587624"/>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Financial Literacy</a:t>
                </a:r>
                <a:endParaRPr lang="en-CA" sz="825" kern="1200">
                  <a:solidFill>
                    <a:prstClr val="black"/>
                  </a:solidFill>
                  <a:latin typeface="Aptos" panose="02110004020202020204"/>
                </a:endParaRPr>
              </a:p>
            </p:txBody>
          </p:sp>
          <p:sp>
            <p:nvSpPr>
              <p:cNvPr id="10" name="Freeform: Shape 9">
                <a:extLst>
                  <a:ext uri="{FF2B5EF4-FFF2-40B4-BE49-F238E27FC236}">
                    <a16:creationId xmlns:a16="http://schemas.microsoft.com/office/drawing/2014/main" id="{2FA82581-447B-168D-5807-EC862CF4A0D4}"/>
                  </a:ext>
                </a:extLst>
              </p:cNvPr>
              <p:cNvSpPr/>
              <p:nvPr/>
            </p:nvSpPr>
            <p:spPr>
              <a:xfrm>
                <a:off x="92747" y="6008268"/>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Mentorship and Leadership Programs</a:t>
                </a:r>
                <a:endParaRPr lang="en-CA" sz="825" kern="1200">
                  <a:solidFill>
                    <a:prstClr val="black"/>
                  </a:solidFill>
                  <a:latin typeface="Aptos" panose="02110004020202020204"/>
                </a:endParaRPr>
              </a:p>
            </p:txBody>
          </p:sp>
        </p:grpSp>
        <p:grpSp>
          <p:nvGrpSpPr>
            <p:cNvPr id="212" name="Group 211">
              <a:extLst>
                <a:ext uri="{FF2B5EF4-FFF2-40B4-BE49-F238E27FC236}">
                  <a16:creationId xmlns:a16="http://schemas.microsoft.com/office/drawing/2014/main" id="{96C3F09C-957F-9D45-1AFF-24C5A385FE70}"/>
                </a:ext>
              </a:extLst>
            </p:cNvPr>
            <p:cNvGrpSpPr/>
            <p:nvPr/>
          </p:nvGrpSpPr>
          <p:grpSpPr>
            <a:xfrm>
              <a:off x="3416343" y="1973338"/>
              <a:ext cx="1577681" cy="4844821"/>
              <a:chOff x="3415897" y="1973338"/>
              <a:chExt cx="1577681" cy="4844821"/>
            </a:xfrm>
          </p:grpSpPr>
          <p:sp>
            <p:nvSpPr>
              <p:cNvPr id="43" name="Freeform: Shape 42">
                <a:extLst>
                  <a:ext uri="{FF2B5EF4-FFF2-40B4-BE49-F238E27FC236}">
                    <a16:creationId xmlns:a16="http://schemas.microsoft.com/office/drawing/2014/main" id="{ABC39684-0288-3EA6-7EFA-08200ACFAF1D}"/>
                  </a:ext>
                </a:extLst>
              </p:cNvPr>
              <p:cNvSpPr/>
              <p:nvPr/>
            </p:nvSpPr>
            <p:spPr>
              <a:xfrm>
                <a:off x="3416720" y="4743516"/>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Community Workers</a:t>
                </a:r>
                <a:endParaRPr lang="en-CA" sz="825" kern="1200">
                  <a:solidFill>
                    <a:prstClr val="black"/>
                  </a:solidFill>
                  <a:latin typeface="Aptos" panose="02110004020202020204"/>
                </a:endParaRPr>
              </a:p>
            </p:txBody>
          </p:sp>
          <p:sp>
            <p:nvSpPr>
              <p:cNvPr id="45" name="Freeform: Shape 44">
                <a:extLst>
                  <a:ext uri="{FF2B5EF4-FFF2-40B4-BE49-F238E27FC236}">
                    <a16:creationId xmlns:a16="http://schemas.microsoft.com/office/drawing/2014/main" id="{C0D6444F-136D-FABA-6B6C-21CC58A61375}"/>
                  </a:ext>
                </a:extLst>
              </p:cNvPr>
              <p:cNvSpPr/>
              <p:nvPr/>
            </p:nvSpPr>
            <p:spPr>
              <a:xfrm>
                <a:off x="3416720" y="5164498"/>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Outreach Workers</a:t>
                </a:r>
                <a:endParaRPr lang="en-CA" sz="825" kern="1200">
                  <a:solidFill>
                    <a:prstClr val="black"/>
                  </a:solidFill>
                  <a:latin typeface="Aptos" panose="02110004020202020204"/>
                </a:endParaRPr>
              </a:p>
            </p:txBody>
          </p:sp>
          <p:sp>
            <p:nvSpPr>
              <p:cNvPr id="46" name="Freeform: Shape 45">
                <a:extLst>
                  <a:ext uri="{FF2B5EF4-FFF2-40B4-BE49-F238E27FC236}">
                    <a16:creationId xmlns:a16="http://schemas.microsoft.com/office/drawing/2014/main" id="{38DB4930-CABC-599E-C3B5-3CBA15BC3377}"/>
                  </a:ext>
                </a:extLst>
              </p:cNvPr>
              <p:cNvSpPr/>
              <p:nvPr/>
            </p:nvSpPr>
            <p:spPr>
              <a:xfrm>
                <a:off x="3416720" y="5584906"/>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System Navigation and Other Support Services</a:t>
                </a:r>
                <a:endParaRPr lang="en-CA" sz="825" kern="1200">
                  <a:solidFill>
                    <a:prstClr val="black"/>
                  </a:solidFill>
                  <a:latin typeface="Aptos" panose="02110004020202020204"/>
                </a:endParaRPr>
              </a:p>
            </p:txBody>
          </p:sp>
          <p:sp>
            <p:nvSpPr>
              <p:cNvPr id="50" name="Freeform: Shape 49">
                <a:extLst>
                  <a:ext uri="{FF2B5EF4-FFF2-40B4-BE49-F238E27FC236}">
                    <a16:creationId xmlns:a16="http://schemas.microsoft.com/office/drawing/2014/main" id="{F70C48A2-928D-2589-F082-2EAFAE987C64}"/>
                  </a:ext>
                </a:extLst>
              </p:cNvPr>
              <p:cNvSpPr/>
              <p:nvPr/>
            </p:nvSpPr>
            <p:spPr>
              <a:xfrm>
                <a:off x="3416720" y="6005314"/>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Family School Liaison Workers</a:t>
                </a:r>
                <a:endParaRPr lang="en-CA" sz="825" kern="1200">
                  <a:solidFill>
                    <a:prstClr val="black"/>
                  </a:solidFill>
                  <a:latin typeface="Aptos" panose="02110004020202020204"/>
                </a:endParaRPr>
              </a:p>
            </p:txBody>
          </p:sp>
          <p:grpSp>
            <p:nvGrpSpPr>
              <p:cNvPr id="190" name="Group 189">
                <a:extLst>
                  <a:ext uri="{FF2B5EF4-FFF2-40B4-BE49-F238E27FC236}">
                    <a16:creationId xmlns:a16="http://schemas.microsoft.com/office/drawing/2014/main" id="{F1F84FA2-A4FE-F194-BF9B-1FF0DEF30F5E}"/>
                  </a:ext>
                </a:extLst>
              </p:cNvPr>
              <p:cNvGrpSpPr/>
              <p:nvPr/>
            </p:nvGrpSpPr>
            <p:grpSpPr>
              <a:xfrm>
                <a:off x="3415897" y="1973338"/>
                <a:ext cx="1577681" cy="1704768"/>
                <a:chOff x="3420419" y="1973338"/>
                <a:chExt cx="1577681" cy="1704768"/>
              </a:xfrm>
            </p:grpSpPr>
            <p:sp>
              <p:nvSpPr>
                <p:cNvPr id="16" name="Freeform: Shape 15">
                  <a:extLst>
                    <a:ext uri="{FF2B5EF4-FFF2-40B4-BE49-F238E27FC236}">
                      <a16:creationId xmlns:a16="http://schemas.microsoft.com/office/drawing/2014/main" id="{62D3DA52-B17D-C665-EE46-FBF1B08323A8}"/>
                    </a:ext>
                  </a:extLst>
                </p:cNvPr>
                <p:cNvSpPr/>
                <p:nvPr/>
              </p:nvSpPr>
              <p:spPr>
                <a:xfrm>
                  <a:off x="3420419" y="2583940"/>
                  <a:ext cx="1577623"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Parenting/Family/ Caregiver Programs</a:t>
                  </a:r>
                  <a:endParaRPr lang="en-CA" sz="825" kern="1200">
                    <a:solidFill>
                      <a:prstClr val="black"/>
                    </a:solidFill>
                    <a:latin typeface="Aptos" panose="02110004020202020204"/>
                  </a:endParaRPr>
                </a:p>
              </p:txBody>
            </p:sp>
            <p:sp>
              <p:nvSpPr>
                <p:cNvPr id="17" name="Freeform: Shape 16">
                  <a:extLst>
                    <a:ext uri="{FF2B5EF4-FFF2-40B4-BE49-F238E27FC236}">
                      <a16:creationId xmlns:a16="http://schemas.microsoft.com/office/drawing/2014/main" id="{145EEBC7-2F7A-03AC-158A-7654E39E3D75}"/>
                    </a:ext>
                  </a:extLst>
                </p:cNvPr>
                <p:cNvSpPr/>
                <p:nvPr/>
              </p:nvSpPr>
              <p:spPr>
                <a:xfrm>
                  <a:off x="3420419" y="3004932"/>
                  <a:ext cx="1577623" cy="673174"/>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Early Childhood Development, Preschools and Play Groups</a:t>
                  </a:r>
                  <a:endParaRPr lang="en-CA" sz="825" kern="1200">
                    <a:solidFill>
                      <a:prstClr val="black"/>
                    </a:solidFill>
                    <a:latin typeface="Aptos" panose="02110004020202020204"/>
                  </a:endParaRPr>
                </a:p>
              </p:txBody>
            </p:sp>
            <p:sp>
              <p:nvSpPr>
                <p:cNvPr id="130" name="Rectangle 129">
                  <a:extLst>
                    <a:ext uri="{FF2B5EF4-FFF2-40B4-BE49-F238E27FC236}">
                      <a16:creationId xmlns:a16="http://schemas.microsoft.com/office/drawing/2014/main" id="{2E70948B-1AA3-6209-F426-AF1D57748394}"/>
                    </a:ext>
                  </a:extLst>
                </p:cNvPr>
                <p:cNvSpPr/>
                <p:nvPr/>
              </p:nvSpPr>
              <p:spPr>
                <a:xfrm>
                  <a:off x="3420477" y="1973338"/>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kern="1200" dirty="0">
                      <a:solidFill>
                        <a:prstClr val="black"/>
                      </a:solidFill>
                      <a:latin typeface="Aptos" panose="02110004020202020204"/>
                    </a:rPr>
                    <a:t>Child Development and Caregiver Support</a:t>
                  </a:r>
                  <a:endParaRPr lang="en-CA" sz="825" kern="1200" dirty="0">
                    <a:solidFill>
                      <a:prstClr val="black"/>
                    </a:solidFill>
                    <a:latin typeface="Aptos" panose="02110004020202020204"/>
                  </a:endParaRPr>
                </a:p>
              </p:txBody>
            </p:sp>
          </p:grpSp>
          <p:sp>
            <p:nvSpPr>
              <p:cNvPr id="148" name="Rectangle 147">
                <a:extLst>
                  <a:ext uri="{FF2B5EF4-FFF2-40B4-BE49-F238E27FC236}">
                    <a16:creationId xmlns:a16="http://schemas.microsoft.com/office/drawing/2014/main" id="{8138D6B8-9D5F-F5E8-1894-A5C5583919AF}"/>
                  </a:ext>
                </a:extLst>
              </p:cNvPr>
              <p:cNvSpPr/>
              <p:nvPr/>
            </p:nvSpPr>
            <p:spPr>
              <a:xfrm>
                <a:off x="3415955" y="4131326"/>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spcAft>
                    <a:spcPct val="35000"/>
                  </a:spcAft>
                  <a:buClrTx/>
                  <a:defRPr/>
                </a:pPr>
                <a:r>
                  <a:rPr lang="en-US" sz="825" kern="1200">
                    <a:solidFill>
                      <a:prstClr val="black"/>
                    </a:solidFill>
                    <a:latin typeface="Aptos" panose="02110004020202020204"/>
                  </a:rPr>
                  <a:t>Community Outreach</a:t>
                </a:r>
                <a:endParaRPr lang="en-CA" sz="825" kern="1200">
                  <a:solidFill>
                    <a:prstClr val="black"/>
                  </a:solidFill>
                  <a:latin typeface="Aptos" panose="02110004020202020204"/>
                </a:endParaRPr>
              </a:p>
            </p:txBody>
          </p:sp>
          <p:sp>
            <p:nvSpPr>
              <p:cNvPr id="11" name="Freeform: Shape 10">
                <a:extLst>
                  <a:ext uri="{FF2B5EF4-FFF2-40B4-BE49-F238E27FC236}">
                    <a16:creationId xmlns:a16="http://schemas.microsoft.com/office/drawing/2014/main" id="{8C2E700D-4426-55F5-B2F2-8B2983224F6C}"/>
                  </a:ext>
                </a:extLst>
              </p:cNvPr>
              <p:cNvSpPr/>
              <p:nvPr/>
            </p:nvSpPr>
            <p:spPr>
              <a:xfrm>
                <a:off x="3415897" y="6425759"/>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Outreach Centres/ Programs</a:t>
                </a:r>
                <a:endParaRPr lang="en-CA" sz="825" kern="1200">
                  <a:solidFill>
                    <a:prstClr val="black"/>
                  </a:solidFill>
                  <a:latin typeface="Aptos" panose="02110004020202020204"/>
                </a:endParaRPr>
              </a:p>
            </p:txBody>
          </p:sp>
        </p:grpSp>
      </p:grpSp>
      <p:sp>
        <p:nvSpPr>
          <p:cNvPr id="4" name="Content Placeholder 8">
            <a:extLst>
              <a:ext uri="{FF2B5EF4-FFF2-40B4-BE49-F238E27FC236}">
                <a16:creationId xmlns:a16="http://schemas.microsoft.com/office/drawing/2014/main" id="{BE4EB132-4B94-00C7-4C02-60FC17DEC11C}"/>
              </a:ext>
            </a:extLst>
          </p:cNvPr>
          <p:cNvSpPr txBox="1">
            <a:spLocks/>
          </p:cNvSpPr>
          <p:nvPr/>
        </p:nvSpPr>
        <p:spPr>
          <a:xfrm>
            <a:off x="4924994" y="3497264"/>
            <a:ext cx="4056935" cy="1507901"/>
          </a:xfrm>
          <a:prstGeom prst="roundRect">
            <a:avLst>
              <a:gd name="adj" fmla="val 7753"/>
            </a:avLst>
          </a:prstGeom>
          <a:solidFill>
            <a:schemeClr val="accent1">
              <a:lumMod val="40000"/>
              <a:lumOff val="60000"/>
            </a:schemeClr>
          </a:solidFill>
          <a:ln w="19050">
            <a:solidFill>
              <a:sysClr val="window" lastClr="FFFFFF"/>
            </a:solidFill>
          </a:ln>
        </p:spPr>
        <p:txBody>
          <a:bodyPr vert="horz" lIns="137160" tIns="137160" rIns="137160" bIns="137160" rtlCol="0" anchor="ctr" anchorCtr="0">
            <a:noAutofit/>
          </a:bodyPr>
          <a:lstStyle>
            <a:lvl1pPr marL="36576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1pPr>
            <a:lvl2pPr marL="68580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2pPr>
            <a:lvl3pPr marL="114300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3pPr>
            <a:lvl4pPr marL="160020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4pPr>
            <a:lvl5pPr marL="205740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900"/>
              </a:spcBef>
              <a:buClr>
                <a:srgbClr val="156082">
                  <a:lumMod val="60000"/>
                  <a:lumOff val="40000"/>
                </a:srgbClr>
              </a:buClr>
              <a:buNone/>
              <a:defRPr/>
            </a:pPr>
            <a:r>
              <a:rPr lang="en-US" sz="1200" b="1" dirty="0">
                <a:solidFill>
                  <a:srgbClr val="156082">
                    <a:lumMod val="75000"/>
                  </a:srgbClr>
                </a:solidFill>
                <a:latin typeface="Aptos" panose="02110004020202020204"/>
              </a:rPr>
              <a:t>Activity: </a:t>
            </a:r>
            <a:r>
              <a:rPr lang="en-US" sz="1200" dirty="0">
                <a:solidFill>
                  <a:srgbClr val="156082">
                    <a:lumMod val="75000"/>
                  </a:srgbClr>
                </a:solidFill>
                <a:latin typeface="Aptos" panose="02110004020202020204"/>
              </a:rPr>
              <a:t>Snow removal program</a:t>
            </a:r>
          </a:p>
          <a:p>
            <a:pPr marL="0" indent="0" defTabSz="685800">
              <a:spcBef>
                <a:spcPts val="900"/>
              </a:spcBef>
              <a:buClr>
                <a:srgbClr val="156082">
                  <a:lumMod val="60000"/>
                  <a:lumOff val="40000"/>
                </a:srgbClr>
              </a:buClr>
              <a:buNone/>
              <a:defRPr/>
            </a:pPr>
            <a:r>
              <a:rPr lang="en-US" sz="1200" b="1" dirty="0">
                <a:solidFill>
                  <a:srgbClr val="156082">
                    <a:lumMod val="75000"/>
                  </a:srgbClr>
                </a:solidFill>
                <a:latin typeface="Aptos" panose="02110004020202020204"/>
              </a:rPr>
              <a:t>Target Participants: </a:t>
            </a:r>
            <a:r>
              <a:rPr lang="en-US" sz="1200" dirty="0">
                <a:solidFill>
                  <a:srgbClr val="156082">
                    <a:lumMod val="75000"/>
                  </a:srgbClr>
                </a:solidFill>
                <a:latin typeface="Aptos" panose="02110004020202020204"/>
              </a:rPr>
              <a:t>Seniors </a:t>
            </a:r>
          </a:p>
          <a:p>
            <a:pPr marL="0" indent="0" defTabSz="685800">
              <a:spcBef>
                <a:spcPts val="900"/>
              </a:spcBef>
              <a:buClr>
                <a:srgbClr val="156082">
                  <a:lumMod val="60000"/>
                  <a:lumOff val="40000"/>
                </a:srgbClr>
              </a:buClr>
              <a:buNone/>
              <a:defRPr/>
            </a:pPr>
            <a:r>
              <a:rPr lang="en-US" sz="1200" b="1" dirty="0">
                <a:solidFill>
                  <a:srgbClr val="156082">
                    <a:lumMod val="75000"/>
                  </a:srgbClr>
                </a:solidFill>
                <a:latin typeface="Aptos" panose="02110004020202020204"/>
              </a:rPr>
              <a:t>Activity Goal: </a:t>
            </a:r>
            <a:r>
              <a:rPr lang="en-US" sz="1200" dirty="0">
                <a:solidFill>
                  <a:srgbClr val="156082">
                    <a:lumMod val="75000"/>
                  </a:srgbClr>
                </a:solidFill>
                <a:latin typeface="Aptos" panose="02110004020202020204"/>
              </a:rPr>
              <a:t>To help seniors </a:t>
            </a:r>
            <a:r>
              <a:rPr lang="en-US" sz="1200" dirty="0">
                <a:solidFill>
                  <a:srgbClr val="104862"/>
                </a:solidFill>
                <a:latin typeface="Aptos" panose="02110004020202020204"/>
              </a:rPr>
              <a:t>stay</a:t>
            </a:r>
            <a:r>
              <a:rPr lang="en-US" sz="1200" dirty="0">
                <a:solidFill>
                  <a:srgbClr val="156082">
                    <a:lumMod val="75000"/>
                  </a:srgbClr>
                </a:solidFill>
                <a:latin typeface="Aptos" panose="02110004020202020204"/>
              </a:rPr>
              <a:t> mobile and independent by having volunteers clear snow from driveways and sidewalks, making it easier for them to get out and about in their </a:t>
            </a:r>
            <a:r>
              <a:rPr lang="en-US" sz="1200" dirty="0" err="1">
                <a:solidFill>
                  <a:srgbClr val="156082">
                    <a:lumMod val="75000"/>
                  </a:srgbClr>
                </a:solidFill>
                <a:latin typeface="Aptos" panose="02110004020202020204"/>
              </a:rPr>
              <a:t>neighbourhoods</a:t>
            </a:r>
            <a:r>
              <a:rPr lang="en-US" sz="1200" dirty="0">
                <a:solidFill>
                  <a:srgbClr val="156082">
                    <a:lumMod val="75000"/>
                  </a:srgbClr>
                </a:solidFill>
                <a:latin typeface="Aptos" panose="02110004020202020204"/>
              </a:rPr>
              <a:t>.</a:t>
            </a:r>
          </a:p>
        </p:txBody>
      </p:sp>
      <p:sp>
        <p:nvSpPr>
          <p:cNvPr id="2" name="Rectangle 1">
            <a:extLst>
              <a:ext uri="{FF2B5EF4-FFF2-40B4-BE49-F238E27FC236}">
                <a16:creationId xmlns:a16="http://schemas.microsoft.com/office/drawing/2014/main" id="{F86CC2A5-F529-22E6-1205-AA491B5C3B13}"/>
              </a:ext>
              <a:ext uri="{C183D7F6-B498-43B3-948B-1728B52AA6E4}">
                <adec:decorative xmlns:adec="http://schemas.microsoft.com/office/drawing/2017/decorative" val="1"/>
              </a:ext>
            </a:extLst>
          </p:cNvPr>
          <p:cNvSpPr/>
          <p:nvPr/>
        </p:nvSpPr>
        <p:spPr>
          <a:xfrm>
            <a:off x="1905436" y="214734"/>
            <a:ext cx="1305515" cy="684691"/>
          </a:xfrm>
          <a:prstGeom prst="rect">
            <a:avLst/>
          </a:prstGeom>
          <a:solidFill>
            <a:srgbClr val="FFFF00">
              <a:alpha val="38824"/>
            </a:srgbClr>
          </a:solid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a16="http://schemas.microsoft.com/office/drawing/2014/main" id="{D313111F-B278-4DCD-81BD-E39A37C50FE6}"/>
              </a:ext>
              <a:ext uri="{C183D7F6-B498-43B3-948B-1728B52AA6E4}">
                <adec:decorative xmlns:adec="http://schemas.microsoft.com/office/drawing/2017/decorative" val="1"/>
              </a:ext>
            </a:extLst>
          </p:cNvPr>
          <p:cNvSpPr/>
          <p:nvPr/>
        </p:nvSpPr>
        <p:spPr>
          <a:xfrm>
            <a:off x="1339826" y="1089099"/>
            <a:ext cx="1198079" cy="465836"/>
          </a:xfrm>
          <a:prstGeom prst="rect">
            <a:avLst/>
          </a:prstGeom>
          <a:solidFill>
            <a:srgbClr val="FF0000">
              <a:alpha val="38824"/>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A5327FF3-E7FA-E04F-70DF-2908FE4C9DEC}"/>
              </a:ext>
              <a:ext uri="{C183D7F6-B498-43B3-948B-1728B52AA6E4}">
                <adec:decorative xmlns:adec="http://schemas.microsoft.com/office/drawing/2017/decorative" val="1"/>
              </a:ext>
            </a:extLst>
          </p:cNvPr>
          <p:cNvSpPr/>
          <p:nvPr/>
        </p:nvSpPr>
        <p:spPr>
          <a:xfrm>
            <a:off x="1339364" y="1591873"/>
            <a:ext cx="1183217" cy="276177"/>
          </a:xfrm>
          <a:prstGeom prst="rect">
            <a:avLst/>
          </a:prstGeom>
          <a:solidFill>
            <a:srgbClr val="92D050">
              <a:alpha val="38824"/>
            </a:srgbClr>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itle 4">
            <a:extLst>
              <a:ext uri="{FF2B5EF4-FFF2-40B4-BE49-F238E27FC236}">
                <a16:creationId xmlns:a16="http://schemas.microsoft.com/office/drawing/2014/main" id="{53C30B79-B9EE-C781-C8AE-A4285E252B75}"/>
              </a:ext>
            </a:extLst>
          </p:cNvPr>
          <p:cNvSpPr>
            <a:spLocks noGrp="1"/>
          </p:cNvSpPr>
          <p:nvPr>
            <p:ph type="ctrTitle"/>
          </p:nvPr>
        </p:nvSpPr>
        <p:spPr>
          <a:xfrm>
            <a:off x="1143000" y="-1790700"/>
            <a:ext cx="6858000" cy="1790700"/>
          </a:xfrm>
        </p:spPr>
        <p:txBody>
          <a:bodyPr spcFirstLastPara="1" wrap="square" lIns="91425" tIns="45700" rIns="91425" bIns="45700" anchor="b" anchorCtr="0">
            <a:noAutofit/>
          </a:bodyPr>
          <a:lstStyle/>
          <a:p>
            <a:r>
              <a:rPr lang="en-CA" dirty="0"/>
              <a:t>Activity Categorization Example: Snow Removal Program</a:t>
            </a:r>
          </a:p>
        </p:txBody>
      </p:sp>
    </p:spTree>
    <p:extLst>
      <p:ext uri="{BB962C8B-B14F-4D97-AF65-F5344CB8AC3E}">
        <p14:creationId xmlns:p14="http://schemas.microsoft.com/office/powerpoint/2010/main" val="341436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7ED7B-6A7F-71F1-0792-1257DFD29801}"/>
            </a:ext>
          </a:extLst>
        </p:cNvPr>
        <p:cNvGrpSpPr/>
        <p:nvPr/>
      </p:nvGrpSpPr>
      <p:grpSpPr>
        <a:xfrm>
          <a:off x="0" y="0"/>
          <a:ext cx="0" cy="0"/>
          <a:chOff x="0" y="0"/>
          <a:chExt cx="0" cy="0"/>
        </a:xfrm>
      </p:grpSpPr>
      <p:grpSp>
        <p:nvGrpSpPr>
          <p:cNvPr id="217" name="Group 216">
            <a:extLst>
              <a:ext uri="{FF2B5EF4-FFF2-40B4-BE49-F238E27FC236}">
                <a16:creationId xmlns:a16="http://schemas.microsoft.com/office/drawing/2014/main" id="{E74163EA-CE5C-CE95-2198-C93AA7B0151A}"/>
              </a:ext>
              <a:ext uri="{C183D7F6-B498-43B3-948B-1728B52AA6E4}">
                <adec:decorative xmlns:adec="http://schemas.microsoft.com/office/drawing/2017/decorative" val="1"/>
              </a:ext>
            </a:extLst>
          </p:cNvPr>
          <p:cNvGrpSpPr/>
          <p:nvPr/>
        </p:nvGrpSpPr>
        <p:grpSpPr>
          <a:xfrm>
            <a:off x="91832" y="216398"/>
            <a:ext cx="8960336" cy="4521112"/>
            <a:chOff x="92747" y="790010"/>
            <a:chExt cx="11947114" cy="6028149"/>
          </a:xfrm>
        </p:grpSpPr>
        <p:sp>
          <p:nvSpPr>
            <p:cNvPr id="80" name="Rectangle 79">
              <a:extLst>
                <a:ext uri="{FF2B5EF4-FFF2-40B4-BE49-F238E27FC236}">
                  <a16:creationId xmlns:a16="http://schemas.microsoft.com/office/drawing/2014/main" id="{027ACE97-6C33-40C0-B5E1-4BE5E2626E04}"/>
                </a:ext>
              </a:extLst>
            </p:cNvPr>
            <p:cNvSpPr/>
            <p:nvPr/>
          </p:nvSpPr>
          <p:spPr>
            <a:xfrm>
              <a:off x="2511743" y="790010"/>
              <a:ext cx="1740686" cy="914400"/>
            </a:xfrm>
            <a:prstGeom prst="rect">
              <a:avLst/>
            </a:prstGeom>
            <a:solidFill>
              <a:srgbClr val="FAB4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a:solidFill>
                    <a:prstClr val="black"/>
                  </a:solidFill>
                  <a:latin typeface="Aptos" panose="02110004020202020204"/>
                </a:rPr>
                <a:t>Program</a:t>
              </a:r>
              <a:endParaRPr lang="en-CA" sz="1200" kern="1200">
                <a:solidFill>
                  <a:prstClr val="black"/>
                </a:solidFill>
                <a:latin typeface="Aptos" panose="02110004020202020204"/>
              </a:endParaRPr>
            </a:p>
          </p:txBody>
        </p:sp>
        <p:sp>
          <p:nvSpPr>
            <p:cNvPr id="92" name="Rectangle 91">
              <a:extLst>
                <a:ext uri="{FF2B5EF4-FFF2-40B4-BE49-F238E27FC236}">
                  <a16:creationId xmlns:a16="http://schemas.microsoft.com/office/drawing/2014/main" id="{3AAADCBA-A746-51AA-D228-AD011C116E98}"/>
                </a:ext>
              </a:extLst>
            </p:cNvPr>
            <p:cNvSpPr/>
            <p:nvPr/>
          </p:nvSpPr>
          <p:spPr>
            <a:xfrm>
              <a:off x="6716225" y="790010"/>
              <a:ext cx="1740686" cy="914400"/>
            </a:xfrm>
            <a:prstGeom prst="rect">
              <a:avLst/>
            </a:prstGeom>
            <a:solidFill>
              <a:srgbClr val="F7A9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a:solidFill>
                    <a:prstClr val="black"/>
                  </a:solidFill>
                  <a:latin typeface="Aptos" panose="02110004020202020204"/>
                </a:rPr>
                <a:t>Information and Referrals</a:t>
              </a:r>
              <a:endParaRPr lang="en-CA" sz="1200" kern="1200">
                <a:solidFill>
                  <a:prstClr val="black"/>
                </a:solidFill>
                <a:latin typeface="Aptos" panose="02110004020202020204"/>
              </a:endParaRPr>
            </a:p>
          </p:txBody>
        </p:sp>
        <p:sp>
          <p:nvSpPr>
            <p:cNvPr id="97" name="Rectangle 96">
              <a:extLst>
                <a:ext uri="{FF2B5EF4-FFF2-40B4-BE49-F238E27FC236}">
                  <a16:creationId xmlns:a16="http://schemas.microsoft.com/office/drawing/2014/main" id="{4C290D60-462B-A68F-7E4F-A408280EF65D}"/>
                </a:ext>
              </a:extLst>
            </p:cNvPr>
            <p:cNvSpPr/>
            <p:nvPr/>
          </p:nvSpPr>
          <p:spPr>
            <a:xfrm>
              <a:off x="8508668" y="790010"/>
              <a:ext cx="1740686" cy="914400"/>
            </a:xfrm>
            <a:prstGeom prst="rect">
              <a:avLst/>
            </a:prstGeom>
            <a:solidFill>
              <a:srgbClr val="30B1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a:solidFill>
                    <a:prstClr val="black"/>
                  </a:solidFill>
                  <a:latin typeface="Aptos" panose="02110004020202020204"/>
                </a:rPr>
                <a:t>Community Events</a:t>
              </a:r>
              <a:endParaRPr lang="en-CA" sz="1200" kern="1200">
                <a:solidFill>
                  <a:prstClr val="black"/>
                </a:solidFill>
                <a:latin typeface="Aptos" panose="02110004020202020204"/>
              </a:endParaRPr>
            </a:p>
          </p:txBody>
        </p:sp>
        <p:sp>
          <p:nvSpPr>
            <p:cNvPr id="98" name="Rectangle 97">
              <a:extLst>
                <a:ext uri="{FF2B5EF4-FFF2-40B4-BE49-F238E27FC236}">
                  <a16:creationId xmlns:a16="http://schemas.microsoft.com/office/drawing/2014/main" id="{D5109534-13CD-75FC-839C-72B86AE3849D}"/>
                </a:ext>
              </a:extLst>
            </p:cNvPr>
            <p:cNvSpPr/>
            <p:nvPr/>
          </p:nvSpPr>
          <p:spPr>
            <a:xfrm>
              <a:off x="10297461" y="790010"/>
              <a:ext cx="1740686" cy="914400"/>
            </a:xfrm>
            <a:prstGeom prst="rect">
              <a:avLst/>
            </a:prstGeom>
            <a:solidFill>
              <a:srgbClr val="58B2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100" kern="1200" dirty="0">
                  <a:solidFill>
                    <a:prstClr val="black"/>
                  </a:solidFill>
                  <a:latin typeface="Aptos" panose="02110004020202020204"/>
                </a:rPr>
                <a:t>Community Development &amp; Capacity Building</a:t>
              </a:r>
              <a:endParaRPr lang="en-CA" sz="1100" kern="1200" dirty="0">
                <a:solidFill>
                  <a:prstClr val="black"/>
                </a:solidFill>
                <a:latin typeface="Aptos" panose="02110004020202020204"/>
              </a:endParaRPr>
            </a:p>
          </p:txBody>
        </p:sp>
        <p:sp>
          <p:nvSpPr>
            <p:cNvPr id="118" name="Rectangle 117">
              <a:extLst>
                <a:ext uri="{FF2B5EF4-FFF2-40B4-BE49-F238E27FC236}">
                  <a16:creationId xmlns:a16="http://schemas.microsoft.com/office/drawing/2014/main" id="{9A64AEEA-77B2-D58E-7F90-02F6D892E355}"/>
                </a:ext>
              </a:extLst>
            </p:cNvPr>
            <p:cNvSpPr/>
            <p:nvPr/>
          </p:nvSpPr>
          <p:spPr>
            <a:xfrm>
              <a:off x="10295747" y="1973338"/>
              <a:ext cx="1742400" cy="583200"/>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buClrTx/>
                <a:defRPr/>
              </a:pPr>
              <a:r>
                <a:rPr lang="en-US" sz="825" kern="1200" dirty="0">
                  <a:solidFill>
                    <a:prstClr val="black"/>
                  </a:solidFill>
                  <a:latin typeface="Aptos" panose="02110004020202020204"/>
                </a:rPr>
                <a:t>Volunteerism</a:t>
              </a:r>
              <a:endParaRPr lang="en-CA" sz="825" kern="1200" dirty="0">
                <a:solidFill>
                  <a:prstClr val="black"/>
                </a:solidFill>
                <a:latin typeface="Aptos" panose="02110004020202020204"/>
              </a:endParaRPr>
            </a:p>
          </p:txBody>
        </p:sp>
        <p:sp>
          <p:nvSpPr>
            <p:cNvPr id="119" name="Rectangle 118">
              <a:extLst>
                <a:ext uri="{FF2B5EF4-FFF2-40B4-BE49-F238E27FC236}">
                  <a16:creationId xmlns:a16="http://schemas.microsoft.com/office/drawing/2014/main" id="{07DF6188-4A25-A04E-7443-8B737BD094D6}"/>
                </a:ext>
              </a:extLst>
            </p:cNvPr>
            <p:cNvSpPr/>
            <p:nvPr/>
          </p:nvSpPr>
          <p:spPr>
            <a:xfrm>
              <a:off x="6716316" y="1973338"/>
              <a:ext cx="1742400" cy="583200"/>
            </a:xfrm>
            <a:prstGeom prst="rect">
              <a:avLst/>
            </a:prstGeom>
            <a:solidFill>
              <a:srgbClr val="FCDAB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266700">
                <a:lnSpc>
                  <a:spcPct val="90000"/>
                </a:lnSpc>
                <a:spcBef>
                  <a:spcPct val="0"/>
                </a:spcBef>
                <a:buClrTx/>
                <a:defRPr/>
              </a:pPr>
              <a:r>
                <a:rPr lang="en-US" sz="825" kern="1200">
                  <a:solidFill>
                    <a:prstClr val="black"/>
                  </a:solidFill>
                  <a:latin typeface="Aptos" panose="02110004020202020204"/>
                </a:rPr>
                <a:t>Information Services</a:t>
              </a:r>
              <a:endParaRPr lang="en-CA" sz="825" kern="1200">
                <a:solidFill>
                  <a:prstClr val="black"/>
                </a:solidFill>
                <a:latin typeface="Aptos" panose="02110004020202020204"/>
              </a:endParaRPr>
            </a:p>
          </p:txBody>
        </p:sp>
        <p:cxnSp>
          <p:nvCxnSpPr>
            <p:cNvPr id="121" name="Straight Arrow Connector 120">
              <a:extLst>
                <a:ext uri="{FF2B5EF4-FFF2-40B4-BE49-F238E27FC236}">
                  <a16:creationId xmlns:a16="http://schemas.microsoft.com/office/drawing/2014/main" id="{6D6F80D5-7573-8E68-BFA4-4589EA7D2FB8}"/>
                </a:ext>
              </a:extLst>
            </p:cNvPr>
            <p:cNvCxnSpPr>
              <a:cxnSpLocks/>
            </p:cNvCxnSpPr>
            <p:nvPr/>
          </p:nvCxnSpPr>
          <p:spPr>
            <a:xfrm>
              <a:off x="7586568" y="1704410"/>
              <a:ext cx="948" cy="2689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3" name="Straight Arrow Connector 122">
              <a:extLst>
                <a:ext uri="{FF2B5EF4-FFF2-40B4-BE49-F238E27FC236}">
                  <a16:creationId xmlns:a16="http://schemas.microsoft.com/office/drawing/2014/main" id="{A7CD60D3-BACA-69A4-D55D-739772E1AFA1}"/>
                </a:ext>
              </a:extLst>
            </p:cNvPr>
            <p:cNvCxnSpPr>
              <a:cxnSpLocks/>
            </p:cNvCxnSpPr>
            <p:nvPr/>
          </p:nvCxnSpPr>
          <p:spPr>
            <a:xfrm flipH="1">
              <a:off x="11166947" y="1704410"/>
              <a:ext cx="857" cy="2689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3" name="Connector: Elbow 132">
              <a:extLst>
                <a:ext uri="{FF2B5EF4-FFF2-40B4-BE49-F238E27FC236}">
                  <a16:creationId xmlns:a16="http://schemas.microsoft.com/office/drawing/2014/main" id="{15105ACA-DAB5-E385-FA3E-B5DA5E8B4C7C}"/>
                </a:ext>
              </a:extLst>
            </p:cNvPr>
            <p:cNvCxnSpPr>
              <a:cxnSpLocks/>
              <a:stCxn id="80" idx="2"/>
              <a:endCxn id="132" idx="0"/>
            </p:cNvCxnSpPr>
            <p:nvPr/>
          </p:nvCxnSpPr>
          <p:spPr>
            <a:xfrm rot="5400000">
              <a:off x="1999524" y="590776"/>
              <a:ext cx="268928" cy="2496197"/>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6" name="Connector: Elbow 135">
              <a:extLst>
                <a:ext uri="{FF2B5EF4-FFF2-40B4-BE49-F238E27FC236}">
                  <a16:creationId xmlns:a16="http://schemas.microsoft.com/office/drawing/2014/main" id="{516079EE-C19C-E7EE-92D7-11DDDBE130A7}"/>
                </a:ext>
              </a:extLst>
            </p:cNvPr>
            <p:cNvCxnSpPr>
              <a:cxnSpLocks/>
              <a:stCxn id="80" idx="2"/>
              <a:endCxn id="131" idx="0"/>
            </p:cNvCxnSpPr>
            <p:nvPr/>
          </p:nvCxnSpPr>
          <p:spPr>
            <a:xfrm rot="5400000">
              <a:off x="2829355" y="1420607"/>
              <a:ext cx="268928" cy="836535"/>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9" name="Connector: Elbow 138">
              <a:extLst>
                <a:ext uri="{FF2B5EF4-FFF2-40B4-BE49-F238E27FC236}">
                  <a16:creationId xmlns:a16="http://schemas.microsoft.com/office/drawing/2014/main" id="{4314E59C-0281-3CAA-594B-57BF834B7936}"/>
                </a:ext>
              </a:extLst>
            </p:cNvPr>
            <p:cNvCxnSpPr>
              <a:cxnSpLocks/>
              <a:stCxn id="80" idx="2"/>
              <a:endCxn id="130" idx="0"/>
            </p:cNvCxnSpPr>
            <p:nvPr/>
          </p:nvCxnSpPr>
          <p:spPr>
            <a:xfrm rot="16200000" flipH="1">
              <a:off x="3659185" y="1427310"/>
              <a:ext cx="268928" cy="823127"/>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2" name="Connector: Elbow 141">
              <a:extLst>
                <a:ext uri="{FF2B5EF4-FFF2-40B4-BE49-F238E27FC236}">
                  <a16:creationId xmlns:a16="http://schemas.microsoft.com/office/drawing/2014/main" id="{9AC43F2B-8C17-640B-0E82-C05216695C69}"/>
                </a:ext>
              </a:extLst>
            </p:cNvPr>
            <p:cNvCxnSpPr>
              <a:cxnSpLocks/>
              <a:stCxn id="80" idx="2"/>
              <a:endCxn id="129" idx="0"/>
            </p:cNvCxnSpPr>
            <p:nvPr/>
          </p:nvCxnSpPr>
          <p:spPr>
            <a:xfrm rot="16200000" flipH="1">
              <a:off x="4489016" y="597480"/>
              <a:ext cx="268928" cy="2482788"/>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211" name="Group 210">
              <a:extLst>
                <a:ext uri="{FF2B5EF4-FFF2-40B4-BE49-F238E27FC236}">
                  <a16:creationId xmlns:a16="http://schemas.microsoft.com/office/drawing/2014/main" id="{84E4DC1F-8DA8-AB56-A2B2-333A684F57AB}"/>
                </a:ext>
              </a:extLst>
            </p:cNvPr>
            <p:cNvGrpSpPr/>
            <p:nvPr/>
          </p:nvGrpSpPr>
          <p:grpSpPr>
            <a:xfrm>
              <a:off x="1756739" y="1973338"/>
              <a:ext cx="1577623" cy="3723960"/>
              <a:chOff x="1756112" y="1973338"/>
              <a:chExt cx="1577623" cy="3723960"/>
            </a:xfrm>
          </p:grpSpPr>
          <p:sp>
            <p:nvSpPr>
              <p:cNvPr id="24" name="Freeform: Shape 23">
                <a:extLst>
                  <a:ext uri="{FF2B5EF4-FFF2-40B4-BE49-F238E27FC236}">
                    <a16:creationId xmlns:a16="http://schemas.microsoft.com/office/drawing/2014/main" id="{C12C9849-189C-88DA-6AC5-3758CFCF1D9F}"/>
                  </a:ext>
                </a:extLst>
              </p:cNvPr>
              <p:cNvSpPr/>
              <p:nvPr/>
            </p:nvSpPr>
            <p:spPr>
              <a:xfrm>
                <a:off x="1756319" y="5164498"/>
                <a:ext cx="1576800" cy="5328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Family, Gender-Based, Age-Based Violence  Prevention</a:t>
                </a:r>
                <a:endParaRPr lang="en-CA" sz="825" kern="1200">
                  <a:solidFill>
                    <a:prstClr val="black"/>
                  </a:solidFill>
                  <a:latin typeface="Aptos" panose="02110004020202020204"/>
                </a:endParaRPr>
              </a:p>
            </p:txBody>
          </p:sp>
          <p:sp>
            <p:nvSpPr>
              <p:cNvPr id="35" name="Freeform: Shape 34">
                <a:extLst>
                  <a:ext uri="{FF2B5EF4-FFF2-40B4-BE49-F238E27FC236}">
                    <a16:creationId xmlns:a16="http://schemas.microsoft.com/office/drawing/2014/main" id="{08B553A8-BAB9-0995-1183-94E4BFC887B9}"/>
                  </a:ext>
                </a:extLst>
              </p:cNvPr>
              <p:cNvSpPr/>
              <p:nvPr/>
            </p:nvSpPr>
            <p:spPr>
              <a:xfrm>
                <a:off x="1756319" y="4743516"/>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School-Aged Healthy Relationship Programs</a:t>
                </a:r>
                <a:endParaRPr lang="en-CA" sz="825" kern="1200">
                  <a:solidFill>
                    <a:prstClr val="black"/>
                  </a:solidFill>
                  <a:latin typeface="Aptos" panose="02110004020202020204"/>
                </a:endParaRPr>
              </a:p>
            </p:txBody>
          </p:sp>
          <p:grpSp>
            <p:nvGrpSpPr>
              <p:cNvPr id="189" name="Group 188">
                <a:extLst>
                  <a:ext uri="{FF2B5EF4-FFF2-40B4-BE49-F238E27FC236}">
                    <a16:creationId xmlns:a16="http://schemas.microsoft.com/office/drawing/2014/main" id="{A9F45AA0-094A-8389-C6FB-65C8E36A10A8}"/>
                  </a:ext>
                </a:extLst>
              </p:cNvPr>
              <p:cNvGrpSpPr/>
              <p:nvPr/>
            </p:nvGrpSpPr>
            <p:grpSpPr>
              <a:xfrm>
                <a:off x="1756112" y="1973338"/>
                <a:ext cx="1577623" cy="1426353"/>
                <a:chOff x="1765572" y="1973338"/>
                <a:chExt cx="1577623" cy="1426353"/>
              </a:xfrm>
            </p:grpSpPr>
            <p:sp>
              <p:nvSpPr>
                <p:cNvPr id="14" name="Freeform: Shape 13">
                  <a:extLst>
                    <a:ext uri="{FF2B5EF4-FFF2-40B4-BE49-F238E27FC236}">
                      <a16:creationId xmlns:a16="http://schemas.microsoft.com/office/drawing/2014/main" id="{0FFA4FF0-4462-620F-1981-A6B025ACD0F6}"/>
                    </a:ext>
                  </a:extLst>
                </p:cNvPr>
                <p:cNvSpPr/>
                <p:nvPr/>
              </p:nvSpPr>
              <p:spPr>
                <a:xfrm>
                  <a:off x="1765779" y="2585400"/>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At-Home Supports</a:t>
                  </a:r>
                  <a:endParaRPr lang="en-CA" sz="825" kern="1200">
                    <a:solidFill>
                      <a:prstClr val="black"/>
                    </a:solidFill>
                    <a:latin typeface="Aptos" panose="02110004020202020204"/>
                  </a:endParaRPr>
                </a:p>
              </p:txBody>
            </p:sp>
            <p:sp>
              <p:nvSpPr>
                <p:cNvPr id="15" name="Freeform: Shape 14">
                  <a:extLst>
                    <a:ext uri="{FF2B5EF4-FFF2-40B4-BE49-F238E27FC236}">
                      <a16:creationId xmlns:a16="http://schemas.microsoft.com/office/drawing/2014/main" id="{E88CBE82-BF6C-8D70-B08E-8D2C79E227E5}"/>
                    </a:ext>
                  </a:extLst>
                </p:cNvPr>
                <p:cNvSpPr/>
                <p:nvPr/>
              </p:nvSpPr>
              <p:spPr>
                <a:xfrm>
                  <a:off x="1765779" y="3006942"/>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Meal/Food Delivery</a:t>
                  </a:r>
                  <a:endParaRPr lang="en-CA" sz="825" kern="1200">
                    <a:solidFill>
                      <a:prstClr val="black"/>
                    </a:solidFill>
                    <a:latin typeface="Aptos" panose="02110004020202020204"/>
                  </a:endParaRPr>
                </a:p>
              </p:txBody>
            </p:sp>
            <p:sp>
              <p:nvSpPr>
                <p:cNvPr id="131" name="Rectangle 130">
                  <a:extLst>
                    <a:ext uri="{FF2B5EF4-FFF2-40B4-BE49-F238E27FC236}">
                      <a16:creationId xmlns:a16="http://schemas.microsoft.com/office/drawing/2014/main" id="{5439D30A-A082-5F2B-DE83-892088C344AC}"/>
                    </a:ext>
                  </a:extLst>
                </p:cNvPr>
                <p:cNvSpPr/>
                <p:nvPr/>
              </p:nvSpPr>
              <p:spPr>
                <a:xfrm>
                  <a:off x="1765572" y="1973338"/>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kern="1200">
                      <a:solidFill>
                        <a:prstClr val="black"/>
                      </a:solidFill>
                      <a:latin typeface="Aptos" panose="02110004020202020204"/>
                    </a:rPr>
                    <a:t>Home Support</a:t>
                  </a:r>
                  <a:endParaRPr lang="en-CA" sz="825" kern="1200">
                    <a:solidFill>
                      <a:prstClr val="black"/>
                    </a:solidFill>
                    <a:latin typeface="Aptos" panose="02110004020202020204"/>
                  </a:endParaRPr>
                </a:p>
              </p:txBody>
            </p:sp>
          </p:grpSp>
          <p:sp>
            <p:nvSpPr>
              <p:cNvPr id="147" name="Rectangle 146">
                <a:extLst>
                  <a:ext uri="{FF2B5EF4-FFF2-40B4-BE49-F238E27FC236}">
                    <a16:creationId xmlns:a16="http://schemas.microsoft.com/office/drawing/2014/main" id="{10C4FC8F-3EE6-BE31-2C9E-6E5CA1C26A26}"/>
                  </a:ext>
                </a:extLst>
              </p:cNvPr>
              <p:cNvSpPr/>
              <p:nvPr/>
            </p:nvSpPr>
            <p:spPr>
              <a:xfrm>
                <a:off x="1756112" y="4133481"/>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spcAft>
                    <a:spcPct val="35000"/>
                  </a:spcAft>
                  <a:buClrTx/>
                  <a:defRPr/>
                </a:pPr>
                <a:r>
                  <a:rPr lang="en-US" sz="825" kern="1200">
                    <a:solidFill>
                      <a:prstClr val="black"/>
                    </a:solidFill>
                    <a:latin typeface="Aptos" panose="02110004020202020204"/>
                  </a:rPr>
                  <a:t>Healthy Relationship Programs</a:t>
                </a:r>
                <a:endParaRPr lang="en-CA" sz="825" kern="1200">
                  <a:solidFill>
                    <a:prstClr val="black"/>
                  </a:solidFill>
                  <a:latin typeface="Aptos" panose="02110004020202020204"/>
                </a:endParaRPr>
              </a:p>
            </p:txBody>
          </p:sp>
        </p:grpSp>
        <p:grpSp>
          <p:nvGrpSpPr>
            <p:cNvPr id="208" name="Group 207">
              <a:extLst>
                <a:ext uri="{FF2B5EF4-FFF2-40B4-BE49-F238E27FC236}">
                  <a16:creationId xmlns:a16="http://schemas.microsoft.com/office/drawing/2014/main" id="{F5FE68A9-B2EF-2DF8-DA04-08884C15EFDA}"/>
                </a:ext>
              </a:extLst>
            </p:cNvPr>
            <p:cNvGrpSpPr/>
            <p:nvPr/>
          </p:nvGrpSpPr>
          <p:grpSpPr>
            <a:xfrm>
              <a:off x="5075149" y="1973338"/>
              <a:ext cx="1578536" cy="2967257"/>
              <a:chOff x="5075149" y="1973338"/>
              <a:chExt cx="1578536" cy="2967257"/>
            </a:xfrm>
          </p:grpSpPr>
          <p:grpSp>
            <p:nvGrpSpPr>
              <p:cNvPr id="191" name="Group 190">
                <a:extLst>
                  <a:ext uri="{FF2B5EF4-FFF2-40B4-BE49-F238E27FC236}">
                    <a16:creationId xmlns:a16="http://schemas.microsoft.com/office/drawing/2014/main" id="{3AE78216-5C06-9C40-D250-B92298589A4D}"/>
                  </a:ext>
                </a:extLst>
              </p:cNvPr>
              <p:cNvGrpSpPr/>
              <p:nvPr/>
            </p:nvGrpSpPr>
            <p:grpSpPr>
              <a:xfrm>
                <a:off x="5075149" y="1973338"/>
                <a:ext cx="1578536" cy="1424960"/>
                <a:chOff x="5081704" y="1973338"/>
                <a:chExt cx="1578536" cy="1424960"/>
              </a:xfrm>
            </p:grpSpPr>
            <p:sp>
              <p:nvSpPr>
                <p:cNvPr id="19" name="Freeform: Shape 18">
                  <a:extLst>
                    <a:ext uri="{FF2B5EF4-FFF2-40B4-BE49-F238E27FC236}">
                      <a16:creationId xmlns:a16="http://schemas.microsoft.com/office/drawing/2014/main" id="{73B4CE7B-5C51-3C31-378A-B425BE98EDC3}"/>
                    </a:ext>
                  </a:extLst>
                </p:cNvPr>
                <p:cNvSpPr/>
                <p:nvPr/>
              </p:nvSpPr>
              <p:spPr>
                <a:xfrm>
                  <a:off x="5081704" y="2583940"/>
                  <a:ext cx="1576800" cy="392751"/>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Camps</a:t>
                  </a:r>
                  <a:endParaRPr lang="en-CA" sz="825" kern="1200">
                    <a:solidFill>
                      <a:prstClr val="black"/>
                    </a:solidFill>
                    <a:latin typeface="Aptos" panose="02110004020202020204"/>
                  </a:endParaRPr>
                </a:p>
              </p:txBody>
            </p:sp>
            <p:sp>
              <p:nvSpPr>
                <p:cNvPr id="20" name="Freeform: Shape 19">
                  <a:extLst>
                    <a:ext uri="{FF2B5EF4-FFF2-40B4-BE49-F238E27FC236}">
                      <a16:creationId xmlns:a16="http://schemas.microsoft.com/office/drawing/2014/main" id="{44237ADA-BBF0-C2D0-CBC9-9BCE8AF40432}"/>
                    </a:ext>
                  </a:extLst>
                </p:cNvPr>
                <p:cNvSpPr/>
                <p:nvPr/>
              </p:nvSpPr>
              <p:spPr>
                <a:xfrm>
                  <a:off x="5081704" y="3005898"/>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Drop-In Programs</a:t>
                  </a:r>
                  <a:endParaRPr lang="en-CA" sz="825" kern="1200">
                    <a:solidFill>
                      <a:prstClr val="black"/>
                    </a:solidFill>
                    <a:latin typeface="Aptos" panose="02110004020202020204"/>
                  </a:endParaRPr>
                </a:p>
              </p:txBody>
            </p:sp>
            <p:sp>
              <p:nvSpPr>
                <p:cNvPr id="129" name="Rectangle 128">
                  <a:extLst>
                    <a:ext uri="{FF2B5EF4-FFF2-40B4-BE49-F238E27FC236}">
                      <a16:creationId xmlns:a16="http://schemas.microsoft.com/office/drawing/2014/main" id="{5DB7BA2A-A285-1D54-AEC8-B68767BC2683}"/>
                    </a:ext>
                  </a:extLst>
                </p:cNvPr>
                <p:cNvSpPr/>
                <p:nvPr/>
              </p:nvSpPr>
              <p:spPr>
                <a:xfrm>
                  <a:off x="5082617" y="1973338"/>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kern="1200">
                      <a:solidFill>
                        <a:prstClr val="black"/>
                      </a:solidFill>
                      <a:latin typeface="Aptos" panose="02110004020202020204"/>
                    </a:rPr>
                    <a:t>School-Aged Camps and Drop-In Programs</a:t>
                  </a:r>
                  <a:endParaRPr lang="en-CA" sz="825" kern="1200">
                    <a:solidFill>
                      <a:prstClr val="black"/>
                    </a:solidFill>
                    <a:latin typeface="Aptos" panose="02110004020202020204"/>
                  </a:endParaRPr>
                </a:p>
              </p:txBody>
            </p:sp>
          </p:grpSp>
          <p:sp>
            <p:nvSpPr>
              <p:cNvPr id="149" name="Rectangle 148">
                <a:extLst>
                  <a:ext uri="{FF2B5EF4-FFF2-40B4-BE49-F238E27FC236}">
                    <a16:creationId xmlns:a16="http://schemas.microsoft.com/office/drawing/2014/main" id="{595F89C7-66CF-1825-BE85-7CE6B81F6112}"/>
                  </a:ext>
                </a:extLst>
              </p:cNvPr>
              <p:cNvSpPr/>
              <p:nvPr/>
            </p:nvSpPr>
            <p:spPr>
              <a:xfrm>
                <a:off x="5076062" y="4121433"/>
                <a:ext cx="1577623" cy="819162"/>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spcAft>
                    <a:spcPct val="35000"/>
                  </a:spcAft>
                  <a:buClrTx/>
                  <a:defRPr/>
                </a:pPr>
                <a:r>
                  <a:rPr lang="en-US" sz="825" kern="1200">
                    <a:solidFill>
                      <a:prstClr val="black"/>
                    </a:solidFill>
                    <a:latin typeface="Aptos" panose="02110004020202020204"/>
                  </a:rPr>
                  <a:t>Group-Based Social Connection/ Social Well Being Programming</a:t>
                </a:r>
                <a:endParaRPr lang="en-CA" sz="825" kern="1200">
                  <a:solidFill>
                    <a:prstClr val="black"/>
                  </a:solidFill>
                  <a:latin typeface="Aptos" panose="02110004020202020204"/>
                </a:endParaRPr>
              </a:p>
            </p:txBody>
          </p:sp>
        </p:grpSp>
        <p:cxnSp>
          <p:nvCxnSpPr>
            <p:cNvPr id="157" name="Connector: Elbow 156">
              <a:extLst>
                <a:ext uri="{FF2B5EF4-FFF2-40B4-BE49-F238E27FC236}">
                  <a16:creationId xmlns:a16="http://schemas.microsoft.com/office/drawing/2014/main" id="{EDA5460A-625C-E855-A367-3420D3373CDD}"/>
                </a:ext>
              </a:extLst>
            </p:cNvPr>
            <p:cNvCxnSpPr>
              <a:cxnSpLocks/>
              <a:stCxn id="80" idx="2"/>
              <a:endCxn id="146" idx="0"/>
            </p:cNvCxnSpPr>
            <p:nvPr/>
          </p:nvCxnSpPr>
          <p:spPr>
            <a:xfrm rot="5400000">
              <a:off x="916973" y="1669909"/>
              <a:ext cx="2430612" cy="2499615"/>
            </a:xfrm>
            <a:prstGeom prst="bentConnector3">
              <a:avLst>
                <a:gd name="adj1" fmla="val 9428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3" name="Connector: Elbow 162">
              <a:extLst>
                <a:ext uri="{FF2B5EF4-FFF2-40B4-BE49-F238E27FC236}">
                  <a16:creationId xmlns:a16="http://schemas.microsoft.com/office/drawing/2014/main" id="{224DB9A1-E143-3132-B504-6C32498BDB0B}"/>
                </a:ext>
              </a:extLst>
            </p:cNvPr>
            <p:cNvCxnSpPr>
              <a:cxnSpLocks/>
              <a:stCxn id="80" idx="2"/>
              <a:endCxn id="147" idx="0"/>
            </p:cNvCxnSpPr>
            <p:nvPr/>
          </p:nvCxnSpPr>
          <p:spPr>
            <a:xfrm rot="5400000">
              <a:off x="1749284" y="2500678"/>
              <a:ext cx="2429071" cy="836535"/>
            </a:xfrm>
            <a:prstGeom prst="bentConnector3">
              <a:avLst>
                <a:gd name="adj1" fmla="val 9431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7" name="Connector: Elbow 166">
              <a:extLst>
                <a:ext uri="{FF2B5EF4-FFF2-40B4-BE49-F238E27FC236}">
                  <a16:creationId xmlns:a16="http://schemas.microsoft.com/office/drawing/2014/main" id="{E3F8AA23-3C2B-D117-BDCA-19C1160A2E85}"/>
                </a:ext>
              </a:extLst>
            </p:cNvPr>
            <p:cNvCxnSpPr>
              <a:cxnSpLocks/>
              <a:stCxn id="80" idx="2"/>
              <a:endCxn id="148" idx="0"/>
            </p:cNvCxnSpPr>
            <p:nvPr/>
          </p:nvCxnSpPr>
          <p:spPr>
            <a:xfrm rot="16200000" flipH="1">
              <a:off x="2580191" y="2506304"/>
              <a:ext cx="2426916" cy="823127"/>
            </a:xfrm>
            <a:prstGeom prst="bentConnector3">
              <a:avLst>
                <a:gd name="adj1" fmla="val 94349"/>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1" name="Connector: Elbow 170">
              <a:extLst>
                <a:ext uri="{FF2B5EF4-FFF2-40B4-BE49-F238E27FC236}">
                  <a16:creationId xmlns:a16="http://schemas.microsoft.com/office/drawing/2014/main" id="{B13AE0EE-8D1F-0F07-0314-446741BDA666}"/>
                </a:ext>
              </a:extLst>
            </p:cNvPr>
            <p:cNvCxnSpPr>
              <a:cxnSpLocks/>
              <a:stCxn id="80" idx="2"/>
              <a:endCxn id="149" idx="0"/>
            </p:cNvCxnSpPr>
            <p:nvPr/>
          </p:nvCxnSpPr>
          <p:spPr>
            <a:xfrm rot="16200000" flipH="1">
              <a:off x="3414969" y="1671527"/>
              <a:ext cx="2417023" cy="2482788"/>
            </a:xfrm>
            <a:prstGeom prst="bentConnector3">
              <a:avLst>
                <a:gd name="adj1" fmla="val 9453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415F87F6-34E7-01F4-E373-4D22E06227BA}"/>
                </a:ext>
              </a:extLst>
            </p:cNvPr>
            <p:cNvSpPr/>
            <p:nvPr/>
          </p:nvSpPr>
          <p:spPr>
            <a:xfrm>
              <a:off x="6717600" y="2613908"/>
              <a:ext cx="1742400" cy="583200"/>
            </a:xfrm>
            <a:prstGeom prst="rect">
              <a:avLst/>
            </a:prstGeom>
            <a:solidFill>
              <a:srgbClr val="FCDAB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266700">
                <a:lnSpc>
                  <a:spcPct val="90000"/>
                </a:lnSpc>
                <a:spcBef>
                  <a:spcPct val="0"/>
                </a:spcBef>
                <a:buClrTx/>
                <a:defRPr/>
              </a:pPr>
              <a:r>
                <a:rPr lang="en-US" sz="825" kern="1200">
                  <a:solidFill>
                    <a:prstClr val="black"/>
                  </a:solidFill>
                  <a:latin typeface="Aptos" panose="02110004020202020204"/>
                </a:rPr>
                <a:t>Referral Services</a:t>
              </a:r>
              <a:endParaRPr lang="en-CA" sz="825" kern="1200">
                <a:solidFill>
                  <a:prstClr val="black"/>
                </a:solidFill>
                <a:latin typeface="Aptos" panose="02110004020202020204"/>
              </a:endParaRPr>
            </a:p>
          </p:txBody>
        </p:sp>
        <p:sp>
          <p:nvSpPr>
            <p:cNvPr id="6" name="Rectangle 5">
              <a:extLst>
                <a:ext uri="{FF2B5EF4-FFF2-40B4-BE49-F238E27FC236}">
                  <a16:creationId xmlns:a16="http://schemas.microsoft.com/office/drawing/2014/main" id="{708C33AA-9FCE-1388-6B73-BFA49D709558}"/>
                </a:ext>
              </a:extLst>
            </p:cNvPr>
            <p:cNvSpPr/>
            <p:nvPr/>
          </p:nvSpPr>
          <p:spPr>
            <a:xfrm>
              <a:off x="10295747" y="3254206"/>
              <a:ext cx="1742400" cy="583200"/>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buClrTx/>
                <a:defRPr/>
              </a:pPr>
              <a:r>
                <a:rPr lang="en-US" sz="825" kern="1200" dirty="0">
                  <a:solidFill>
                    <a:prstClr val="black"/>
                  </a:solidFill>
                  <a:latin typeface="Aptos" panose="02110004020202020204"/>
                </a:rPr>
                <a:t>Partnerships, Agency and Community Capacity Building</a:t>
              </a:r>
              <a:endParaRPr lang="en-CA" sz="825" kern="1200" dirty="0">
                <a:solidFill>
                  <a:prstClr val="black"/>
                </a:solidFill>
                <a:latin typeface="Aptos" panose="02110004020202020204"/>
              </a:endParaRPr>
            </a:p>
          </p:txBody>
        </p:sp>
        <p:sp>
          <p:nvSpPr>
            <p:cNvPr id="7" name="Rectangle 6">
              <a:extLst>
                <a:ext uri="{FF2B5EF4-FFF2-40B4-BE49-F238E27FC236}">
                  <a16:creationId xmlns:a16="http://schemas.microsoft.com/office/drawing/2014/main" id="{370B3A30-B4F6-3E66-4980-9641F9C813FC}"/>
                </a:ext>
              </a:extLst>
            </p:cNvPr>
            <p:cNvSpPr/>
            <p:nvPr/>
          </p:nvSpPr>
          <p:spPr>
            <a:xfrm>
              <a:off x="10297461" y="2613600"/>
              <a:ext cx="1742400" cy="583200"/>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buClrTx/>
                <a:defRPr/>
              </a:pPr>
              <a:r>
                <a:rPr lang="en-US" sz="825" kern="1200">
                  <a:solidFill>
                    <a:prstClr val="black"/>
                  </a:solidFill>
                  <a:latin typeface="Aptos" panose="02110004020202020204"/>
                </a:rPr>
                <a:t>Staff and Board Development</a:t>
              </a:r>
              <a:endParaRPr lang="en-CA" sz="825" kern="1200">
                <a:solidFill>
                  <a:prstClr val="black"/>
                </a:solidFill>
                <a:latin typeface="Aptos" panose="02110004020202020204"/>
              </a:endParaRPr>
            </a:p>
          </p:txBody>
        </p:sp>
        <p:sp>
          <p:nvSpPr>
            <p:cNvPr id="8" name="Rectangle 7">
              <a:extLst>
                <a:ext uri="{FF2B5EF4-FFF2-40B4-BE49-F238E27FC236}">
                  <a16:creationId xmlns:a16="http://schemas.microsoft.com/office/drawing/2014/main" id="{C4F14919-EFF7-DD92-838F-48AFF1ACB754}"/>
                </a:ext>
              </a:extLst>
            </p:cNvPr>
            <p:cNvSpPr/>
            <p:nvPr/>
          </p:nvSpPr>
          <p:spPr>
            <a:xfrm>
              <a:off x="10295747" y="3894468"/>
              <a:ext cx="1742400" cy="583200"/>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buClrTx/>
                <a:defRPr/>
              </a:pPr>
              <a:r>
                <a:rPr lang="en-US" sz="825" kern="1200">
                  <a:solidFill>
                    <a:prstClr val="black"/>
                  </a:solidFill>
                  <a:latin typeface="Aptos" panose="02110004020202020204"/>
                </a:rPr>
                <a:t>Assessment, Consultation and Evaluation</a:t>
              </a:r>
              <a:endParaRPr lang="en-CA" sz="825" kern="1200">
                <a:solidFill>
                  <a:prstClr val="black"/>
                </a:solidFill>
                <a:latin typeface="Aptos" panose="02110004020202020204"/>
              </a:endParaRPr>
            </a:p>
          </p:txBody>
        </p:sp>
        <p:grpSp>
          <p:nvGrpSpPr>
            <p:cNvPr id="209" name="Group 208">
              <a:extLst>
                <a:ext uri="{FF2B5EF4-FFF2-40B4-BE49-F238E27FC236}">
                  <a16:creationId xmlns:a16="http://schemas.microsoft.com/office/drawing/2014/main" id="{AD41E903-64BA-94C0-F3CB-1EDA33147F68}"/>
                </a:ext>
              </a:extLst>
            </p:cNvPr>
            <p:cNvGrpSpPr/>
            <p:nvPr/>
          </p:nvGrpSpPr>
          <p:grpSpPr>
            <a:xfrm>
              <a:off x="92747" y="1973338"/>
              <a:ext cx="1582662" cy="4427330"/>
              <a:chOff x="92747" y="1973338"/>
              <a:chExt cx="1582662" cy="4427330"/>
            </a:xfrm>
          </p:grpSpPr>
          <p:sp>
            <p:nvSpPr>
              <p:cNvPr id="22" name="Freeform: Shape 21">
                <a:extLst>
                  <a:ext uri="{FF2B5EF4-FFF2-40B4-BE49-F238E27FC236}">
                    <a16:creationId xmlns:a16="http://schemas.microsoft.com/office/drawing/2014/main" id="{AC9A6EB2-6B7A-CBB5-B768-D652E2EB638B}"/>
                  </a:ext>
                </a:extLst>
              </p:cNvPr>
              <p:cNvSpPr/>
              <p:nvPr/>
            </p:nvSpPr>
            <p:spPr>
              <a:xfrm>
                <a:off x="92747" y="4744847"/>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General Life Skills</a:t>
                </a:r>
                <a:endParaRPr lang="en-CA" sz="825" kern="1200">
                  <a:solidFill>
                    <a:prstClr val="black"/>
                  </a:solidFill>
                  <a:latin typeface="Aptos" panose="02110004020202020204"/>
                </a:endParaRPr>
              </a:p>
            </p:txBody>
          </p:sp>
          <p:sp>
            <p:nvSpPr>
              <p:cNvPr id="23" name="Freeform: Shape 22">
                <a:extLst>
                  <a:ext uri="{FF2B5EF4-FFF2-40B4-BE49-F238E27FC236}">
                    <a16:creationId xmlns:a16="http://schemas.microsoft.com/office/drawing/2014/main" id="{EB3937E0-FE75-C416-2722-658CBF356419}"/>
                  </a:ext>
                </a:extLst>
              </p:cNvPr>
              <p:cNvSpPr/>
              <p:nvPr/>
            </p:nvSpPr>
            <p:spPr>
              <a:xfrm>
                <a:off x="92747" y="5166398"/>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Employability Skills</a:t>
                </a:r>
                <a:endParaRPr lang="en-CA" sz="825" kern="1200">
                  <a:solidFill>
                    <a:prstClr val="black"/>
                  </a:solidFill>
                  <a:latin typeface="Aptos" panose="02110004020202020204"/>
                </a:endParaRPr>
              </a:p>
            </p:txBody>
          </p:sp>
          <p:grpSp>
            <p:nvGrpSpPr>
              <p:cNvPr id="188" name="Group 187">
                <a:extLst>
                  <a:ext uri="{FF2B5EF4-FFF2-40B4-BE49-F238E27FC236}">
                    <a16:creationId xmlns:a16="http://schemas.microsoft.com/office/drawing/2014/main" id="{06876F81-48E6-7C1B-3170-D4C43C5FBA8F}"/>
                  </a:ext>
                </a:extLst>
              </p:cNvPr>
              <p:cNvGrpSpPr/>
              <p:nvPr/>
            </p:nvGrpSpPr>
            <p:grpSpPr>
              <a:xfrm>
                <a:off x="94070" y="1973338"/>
                <a:ext cx="1581339" cy="1991788"/>
                <a:chOff x="97663" y="1973338"/>
                <a:chExt cx="1581339" cy="1991788"/>
              </a:xfrm>
            </p:grpSpPr>
            <p:sp>
              <p:nvSpPr>
                <p:cNvPr id="28" name="Freeform: Shape 27">
                  <a:extLst>
                    <a:ext uri="{FF2B5EF4-FFF2-40B4-BE49-F238E27FC236}">
                      <a16:creationId xmlns:a16="http://schemas.microsoft.com/office/drawing/2014/main" id="{5E638240-6267-BF5C-FD46-77FA5125597B}"/>
                    </a:ext>
                  </a:extLst>
                </p:cNvPr>
                <p:cNvSpPr/>
                <p:nvPr/>
              </p:nvSpPr>
              <p:spPr>
                <a:xfrm>
                  <a:off x="102202" y="2585186"/>
                  <a:ext cx="1576800" cy="531901"/>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Support/ Psychoeducational Groups</a:t>
                  </a:r>
                  <a:endParaRPr lang="en-CA" sz="825" kern="1200">
                    <a:solidFill>
                      <a:prstClr val="black"/>
                    </a:solidFill>
                    <a:latin typeface="Aptos" panose="02110004020202020204"/>
                  </a:endParaRPr>
                </a:p>
              </p:txBody>
            </p:sp>
            <p:sp>
              <p:nvSpPr>
                <p:cNvPr id="12" name="Freeform: Shape 11">
                  <a:extLst>
                    <a:ext uri="{FF2B5EF4-FFF2-40B4-BE49-F238E27FC236}">
                      <a16:creationId xmlns:a16="http://schemas.microsoft.com/office/drawing/2014/main" id="{1F17475E-E06E-A43A-E24E-D6B44C4BBB13}"/>
                    </a:ext>
                  </a:extLst>
                </p:cNvPr>
                <p:cNvSpPr/>
                <p:nvPr/>
              </p:nvSpPr>
              <p:spPr>
                <a:xfrm>
                  <a:off x="102202" y="3148293"/>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Short-Term Counselling</a:t>
                  </a:r>
                  <a:endParaRPr lang="en-CA" sz="825" kern="1200">
                    <a:solidFill>
                      <a:prstClr val="black"/>
                    </a:solidFill>
                    <a:latin typeface="Aptos" panose="02110004020202020204"/>
                  </a:endParaRPr>
                </a:p>
              </p:txBody>
            </p:sp>
            <p:sp>
              <p:nvSpPr>
                <p:cNvPr id="13" name="Freeform: Shape 12">
                  <a:extLst>
                    <a:ext uri="{FF2B5EF4-FFF2-40B4-BE49-F238E27FC236}">
                      <a16:creationId xmlns:a16="http://schemas.microsoft.com/office/drawing/2014/main" id="{984912E9-5903-D9E8-CF53-B3F3C74FCB10}"/>
                    </a:ext>
                  </a:extLst>
                </p:cNvPr>
                <p:cNvSpPr/>
                <p:nvPr/>
              </p:nvSpPr>
              <p:spPr>
                <a:xfrm>
                  <a:off x="97663" y="3572377"/>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Awareness &amp; Education Programs</a:t>
                  </a:r>
                  <a:endParaRPr lang="en-CA" sz="825" kern="1200">
                    <a:solidFill>
                      <a:prstClr val="black"/>
                    </a:solidFill>
                    <a:latin typeface="Aptos" panose="02110004020202020204"/>
                  </a:endParaRPr>
                </a:p>
              </p:txBody>
            </p:sp>
            <p:sp>
              <p:nvSpPr>
                <p:cNvPr id="132" name="Rectangle 131">
                  <a:extLst>
                    <a:ext uri="{FF2B5EF4-FFF2-40B4-BE49-F238E27FC236}">
                      <a16:creationId xmlns:a16="http://schemas.microsoft.com/office/drawing/2014/main" id="{0289427B-02B6-FDF1-7946-0201EE79A495}"/>
                    </a:ext>
                  </a:extLst>
                </p:cNvPr>
                <p:cNvSpPr/>
                <p:nvPr/>
              </p:nvSpPr>
              <p:spPr>
                <a:xfrm>
                  <a:off x="100670" y="1973338"/>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kern="1200">
                      <a:solidFill>
                        <a:prstClr val="black"/>
                      </a:solidFill>
                      <a:latin typeface="Aptos" panose="02110004020202020204"/>
                    </a:rPr>
                    <a:t>Mental Health Promotion</a:t>
                  </a:r>
                  <a:endParaRPr lang="en-CA" sz="825" kern="1200">
                    <a:solidFill>
                      <a:prstClr val="black"/>
                    </a:solidFill>
                    <a:latin typeface="Aptos" panose="02110004020202020204"/>
                  </a:endParaRPr>
                </a:p>
              </p:txBody>
            </p:sp>
          </p:grpSp>
          <p:sp>
            <p:nvSpPr>
              <p:cNvPr id="146" name="Rectangle 145">
                <a:extLst>
                  <a:ext uri="{FF2B5EF4-FFF2-40B4-BE49-F238E27FC236}">
                    <a16:creationId xmlns:a16="http://schemas.microsoft.com/office/drawing/2014/main" id="{94D6DD32-D46B-B77D-5482-AD8EB59B14A3}"/>
                  </a:ext>
                </a:extLst>
              </p:cNvPr>
              <p:cNvSpPr/>
              <p:nvPr/>
            </p:nvSpPr>
            <p:spPr>
              <a:xfrm>
                <a:off x="93659" y="4135022"/>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spcAft>
                    <a:spcPct val="35000"/>
                  </a:spcAft>
                  <a:buClrTx/>
                  <a:defRPr/>
                </a:pPr>
                <a:r>
                  <a:rPr lang="en-US" sz="825" kern="1200">
                    <a:solidFill>
                      <a:prstClr val="black"/>
                    </a:solidFill>
                    <a:latin typeface="Aptos" panose="02110004020202020204"/>
                  </a:rPr>
                  <a:t>Skill Building Programs</a:t>
                </a:r>
                <a:endParaRPr lang="en-CA" sz="825" kern="1200">
                  <a:solidFill>
                    <a:prstClr val="black"/>
                  </a:solidFill>
                  <a:latin typeface="Aptos" panose="02110004020202020204"/>
                </a:endParaRPr>
              </a:p>
            </p:txBody>
          </p:sp>
          <p:sp>
            <p:nvSpPr>
              <p:cNvPr id="9" name="Freeform: Shape 8">
                <a:extLst>
                  <a:ext uri="{FF2B5EF4-FFF2-40B4-BE49-F238E27FC236}">
                    <a16:creationId xmlns:a16="http://schemas.microsoft.com/office/drawing/2014/main" id="{E8F1D77E-CEC2-45EA-AD2E-2DDCB156E353}"/>
                  </a:ext>
                </a:extLst>
              </p:cNvPr>
              <p:cNvSpPr/>
              <p:nvPr/>
            </p:nvSpPr>
            <p:spPr>
              <a:xfrm>
                <a:off x="92747" y="5587624"/>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Financial Literacy</a:t>
                </a:r>
                <a:endParaRPr lang="en-CA" sz="825" kern="1200">
                  <a:solidFill>
                    <a:prstClr val="black"/>
                  </a:solidFill>
                  <a:latin typeface="Aptos" panose="02110004020202020204"/>
                </a:endParaRPr>
              </a:p>
            </p:txBody>
          </p:sp>
          <p:sp>
            <p:nvSpPr>
              <p:cNvPr id="10" name="Freeform: Shape 9">
                <a:extLst>
                  <a:ext uri="{FF2B5EF4-FFF2-40B4-BE49-F238E27FC236}">
                    <a16:creationId xmlns:a16="http://schemas.microsoft.com/office/drawing/2014/main" id="{E3030C03-9948-71DE-1693-9FF38D23CCC5}"/>
                  </a:ext>
                </a:extLst>
              </p:cNvPr>
              <p:cNvSpPr/>
              <p:nvPr/>
            </p:nvSpPr>
            <p:spPr>
              <a:xfrm>
                <a:off x="92747" y="6008268"/>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Mentorship and Leadership Programs</a:t>
                </a:r>
                <a:endParaRPr lang="en-CA" sz="825" kern="1200">
                  <a:solidFill>
                    <a:prstClr val="black"/>
                  </a:solidFill>
                  <a:latin typeface="Aptos" panose="02110004020202020204"/>
                </a:endParaRPr>
              </a:p>
            </p:txBody>
          </p:sp>
        </p:grpSp>
        <p:grpSp>
          <p:nvGrpSpPr>
            <p:cNvPr id="212" name="Group 211">
              <a:extLst>
                <a:ext uri="{FF2B5EF4-FFF2-40B4-BE49-F238E27FC236}">
                  <a16:creationId xmlns:a16="http://schemas.microsoft.com/office/drawing/2014/main" id="{15C3B27F-B678-1694-E382-6D75039ACA70}"/>
                </a:ext>
              </a:extLst>
            </p:cNvPr>
            <p:cNvGrpSpPr/>
            <p:nvPr/>
          </p:nvGrpSpPr>
          <p:grpSpPr>
            <a:xfrm>
              <a:off x="3416343" y="1973338"/>
              <a:ext cx="1577681" cy="4844821"/>
              <a:chOff x="3415897" y="1973338"/>
              <a:chExt cx="1577681" cy="4844821"/>
            </a:xfrm>
          </p:grpSpPr>
          <p:sp>
            <p:nvSpPr>
              <p:cNvPr id="43" name="Freeform: Shape 42">
                <a:extLst>
                  <a:ext uri="{FF2B5EF4-FFF2-40B4-BE49-F238E27FC236}">
                    <a16:creationId xmlns:a16="http://schemas.microsoft.com/office/drawing/2014/main" id="{AA41DD1A-3F57-991B-1283-32A6EF391E9B}"/>
                  </a:ext>
                </a:extLst>
              </p:cNvPr>
              <p:cNvSpPr/>
              <p:nvPr/>
            </p:nvSpPr>
            <p:spPr>
              <a:xfrm>
                <a:off x="3416720" y="4743516"/>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Community Workers</a:t>
                </a:r>
                <a:endParaRPr lang="en-CA" sz="825" kern="1200">
                  <a:solidFill>
                    <a:prstClr val="black"/>
                  </a:solidFill>
                  <a:latin typeface="Aptos" panose="02110004020202020204"/>
                </a:endParaRPr>
              </a:p>
            </p:txBody>
          </p:sp>
          <p:sp>
            <p:nvSpPr>
              <p:cNvPr id="45" name="Freeform: Shape 44">
                <a:extLst>
                  <a:ext uri="{FF2B5EF4-FFF2-40B4-BE49-F238E27FC236}">
                    <a16:creationId xmlns:a16="http://schemas.microsoft.com/office/drawing/2014/main" id="{03D0308C-92AB-3AF4-D991-6828AF96579C}"/>
                  </a:ext>
                </a:extLst>
              </p:cNvPr>
              <p:cNvSpPr/>
              <p:nvPr/>
            </p:nvSpPr>
            <p:spPr>
              <a:xfrm>
                <a:off x="3416720" y="5164498"/>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Outreach Workers</a:t>
                </a:r>
                <a:endParaRPr lang="en-CA" sz="825" kern="1200">
                  <a:solidFill>
                    <a:prstClr val="black"/>
                  </a:solidFill>
                  <a:latin typeface="Aptos" panose="02110004020202020204"/>
                </a:endParaRPr>
              </a:p>
            </p:txBody>
          </p:sp>
          <p:sp>
            <p:nvSpPr>
              <p:cNvPr id="46" name="Freeform: Shape 45">
                <a:extLst>
                  <a:ext uri="{FF2B5EF4-FFF2-40B4-BE49-F238E27FC236}">
                    <a16:creationId xmlns:a16="http://schemas.microsoft.com/office/drawing/2014/main" id="{3B9184F3-4FD8-F1C2-F82D-2DA93521D67F}"/>
                  </a:ext>
                </a:extLst>
              </p:cNvPr>
              <p:cNvSpPr/>
              <p:nvPr/>
            </p:nvSpPr>
            <p:spPr>
              <a:xfrm>
                <a:off x="3416720" y="5584906"/>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System Navigation and Other Support Services</a:t>
                </a:r>
                <a:endParaRPr lang="en-CA" sz="825" kern="1200">
                  <a:solidFill>
                    <a:prstClr val="black"/>
                  </a:solidFill>
                  <a:latin typeface="Aptos" panose="02110004020202020204"/>
                </a:endParaRPr>
              </a:p>
            </p:txBody>
          </p:sp>
          <p:sp>
            <p:nvSpPr>
              <p:cNvPr id="50" name="Freeform: Shape 49">
                <a:extLst>
                  <a:ext uri="{FF2B5EF4-FFF2-40B4-BE49-F238E27FC236}">
                    <a16:creationId xmlns:a16="http://schemas.microsoft.com/office/drawing/2014/main" id="{01E4C398-D705-B8F2-9263-B8880D296703}"/>
                  </a:ext>
                </a:extLst>
              </p:cNvPr>
              <p:cNvSpPr/>
              <p:nvPr/>
            </p:nvSpPr>
            <p:spPr>
              <a:xfrm>
                <a:off x="3416720" y="6005314"/>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Family School Liaison Workers</a:t>
                </a:r>
                <a:endParaRPr lang="en-CA" sz="825" kern="1200">
                  <a:solidFill>
                    <a:prstClr val="black"/>
                  </a:solidFill>
                  <a:latin typeface="Aptos" panose="02110004020202020204"/>
                </a:endParaRPr>
              </a:p>
            </p:txBody>
          </p:sp>
          <p:grpSp>
            <p:nvGrpSpPr>
              <p:cNvPr id="190" name="Group 189">
                <a:extLst>
                  <a:ext uri="{FF2B5EF4-FFF2-40B4-BE49-F238E27FC236}">
                    <a16:creationId xmlns:a16="http://schemas.microsoft.com/office/drawing/2014/main" id="{DB5C5776-753F-081A-5B8E-E6C47D59F5BB}"/>
                  </a:ext>
                </a:extLst>
              </p:cNvPr>
              <p:cNvGrpSpPr/>
              <p:nvPr/>
            </p:nvGrpSpPr>
            <p:grpSpPr>
              <a:xfrm>
                <a:off x="3415897" y="1973338"/>
                <a:ext cx="1577681" cy="1704768"/>
                <a:chOff x="3420419" y="1973338"/>
                <a:chExt cx="1577681" cy="1704768"/>
              </a:xfrm>
            </p:grpSpPr>
            <p:sp>
              <p:nvSpPr>
                <p:cNvPr id="16" name="Freeform: Shape 15">
                  <a:extLst>
                    <a:ext uri="{FF2B5EF4-FFF2-40B4-BE49-F238E27FC236}">
                      <a16:creationId xmlns:a16="http://schemas.microsoft.com/office/drawing/2014/main" id="{AB32CD2F-C40B-85D9-3E6B-4A649380B13D}"/>
                    </a:ext>
                  </a:extLst>
                </p:cNvPr>
                <p:cNvSpPr/>
                <p:nvPr/>
              </p:nvSpPr>
              <p:spPr>
                <a:xfrm>
                  <a:off x="3420419" y="2583940"/>
                  <a:ext cx="1577623"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Parenting/Family/ Caregiver Programs</a:t>
                  </a:r>
                  <a:endParaRPr lang="en-CA" sz="825" kern="1200">
                    <a:solidFill>
                      <a:prstClr val="black"/>
                    </a:solidFill>
                    <a:latin typeface="Aptos" panose="02110004020202020204"/>
                  </a:endParaRPr>
                </a:p>
              </p:txBody>
            </p:sp>
            <p:sp>
              <p:nvSpPr>
                <p:cNvPr id="17" name="Freeform: Shape 16">
                  <a:extLst>
                    <a:ext uri="{FF2B5EF4-FFF2-40B4-BE49-F238E27FC236}">
                      <a16:creationId xmlns:a16="http://schemas.microsoft.com/office/drawing/2014/main" id="{F982D702-4E6A-D746-E2F4-01B684948E85}"/>
                    </a:ext>
                  </a:extLst>
                </p:cNvPr>
                <p:cNvSpPr/>
                <p:nvPr/>
              </p:nvSpPr>
              <p:spPr>
                <a:xfrm>
                  <a:off x="3420419" y="3004932"/>
                  <a:ext cx="1577623" cy="673174"/>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Early Childhood Development, Preschools and Play Groups</a:t>
                  </a:r>
                  <a:endParaRPr lang="en-CA" sz="825" kern="1200">
                    <a:solidFill>
                      <a:prstClr val="black"/>
                    </a:solidFill>
                    <a:latin typeface="Aptos" panose="02110004020202020204"/>
                  </a:endParaRPr>
                </a:p>
              </p:txBody>
            </p:sp>
            <p:sp>
              <p:nvSpPr>
                <p:cNvPr id="130" name="Rectangle 129">
                  <a:extLst>
                    <a:ext uri="{FF2B5EF4-FFF2-40B4-BE49-F238E27FC236}">
                      <a16:creationId xmlns:a16="http://schemas.microsoft.com/office/drawing/2014/main" id="{5EBFD980-FDAF-267F-D318-CC6E4C8CF171}"/>
                    </a:ext>
                  </a:extLst>
                </p:cNvPr>
                <p:cNvSpPr/>
                <p:nvPr/>
              </p:nvSpPr>
              <p:spPr>
                <a:xfrm>
                  <a:off x="3420477" y="1973338"/>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kern="1200">
                      <a:solidFill>
                        <a:prstClr val="black"/>
                      </a:solidFill>
                      <a:latin typeface="Aptos" panose="02110004020202020204"/>
                    </a:rPr>
                    <a:t>Child Development and Caregiver Support</a:t>
                  </a:r>
                  <a:endParaRPr lang="en-CA" sz="825" kern="1200">
                    <a:solidFill>
                      <a:prstClr val="black"/>
                    </a:solidFill>
                    <a:latin typeface="Aptos" panose="02110004020202020204"/>
                  </a:endParaRPr>
                </a:p>
              </p:txBody>
            </p:sp>
          </p:grpSp>
          <p:sp>
            <p:nvSpPr>
              <p:cNvPr id="148" name="Rectangle 147">
                <a:extLst>
                  <a:ext uri="{FF2B5EF4-FFF2-40B4-BE49-F238E27FC236}">
                    <a16:creationId xmlns:a16="http://schemas.microsoft.com/office/drawing/2014/main" id="{EE360961-EC12-7C87-E098-61BFEFB4D616}"/>
                  </a:ext>
                </a:extLst>
              </p:cNvPr>
              <p:cNvSpPr/>
              <p:nvPr/>
            </p:nvSpPr>
            <p:spPr>
              <a:xfrm>
                <a:off x="3415955" y="4131326"/>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spcAft>
                    <a:spcPct val="35000"/>
                  </a:spcAft>
                  <a:buClrTx/>
                  <a:defRPr/>
                </a:pPr>
                <a:r>
                  <a:rPr lang="en-US" sz="825" kern="1200">
                    <a:solidFill>
                      <a:prstClr val="black"/>
                    </a:solidFill>
                    <a:latin typeface="Aptos" panose="02110004020202020204"/>
                  </a:rPr>
                  <a:t>Community Outreach</a:t>
                </a:r>
                <a:endParaRPr lang="en-CA" sz="825" kern="1200">
                  <a:solidFill>
                    <a:prstClr val="black"/>
                  </a:solidFill>
                  <a:latin typeface="Aptos" panose="02110004020202020204"/>
                </a:endParaRPr>
              </a:p>
            </p:txBody>
          </p:sp>
          <p:sp>
            <p:nvSpPr>
              <p:cNvPr id="11" name="Freeform: Shape 10">
                <a:extLst>
                  <a:ext uri="{FF2B5EF4-FFF2-40B4-BE49-F238E27FC236}">
                    <a16:creationId xmlns:a16="http://schemas.microsoft.com/office/drawing/2014/main" id="{7EC021BD-C1D2-1ACA-A49E-7FBC26332EAC}"/>
                  </a:ext>
                </a:extLst>
              </p:cNvPr>
              <p:cNvSpPr/>
              <p:nvPr/>
            </p:nvSpPr>
            <p:spPr>
              <a:xfrm>
                <a:off x="3415897" y="6425759"/>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Outreach Centres/ Programs</a:t>
                </a:r>
                <a:endParaRPr lang="en-CA" sz="825" kern="1200">
                  <a:solidFill>
                    <a:prstClr val="black"/>
                  </a:solidFill>
                  <a:latin typeface="Aptos" panose="02110004020202020204"/>
                </a:endParaRPr>
              </a:p>
            </p:txBody>
          </p:sp>
        </p:grpSp>
      </p:grpSp>
      <p:sp>
        <p:nvSpPr>
          <p:cNvPr id="4" name="Content Placeholder 8">
            <a:extLst>
              <a:ext uri="{FF2B5EF4-FFF2-40B4-BE49-F238E27FC236}">
                <a16:creationId xmlns:a16="http://schemas.microsoft.com/office/drawing/2014/main" id="{1A38339C-9921-0430-CF25-CEDB0166D53E}"/>
              </a:ext>
            </a:extLst>
          </p:cNvPr>
          <p:cNvSpPr txBox="1">
            <a:spLocks/>
          </p:cNvSpPr>
          <p:nvPr/>
        </p:nvSpPr>
        <p:spPr>
          <a:xfrm>
            <a:off x="4881860" y="3497263"/>
            <a:ext cx="4056935" cy="1507901"/>
          </a:xfrm>
          <a:prstGeom prst="roundRect">
            <a:avLst>
              <a:gd name="adj" fmla="val 7753"/>
            </a:avLst>
          </a:prstGeom>
          <a:solidFill>
            <a:schemeClr val="accent1">
              <a:lumMod val="40000"/>
              <a:lumOff val="60000"/>
            </a:schemeClr>
          </a:solidFill>
          <a:ln w="19050">
            <a:solidFill>
              <a:sysClr val="window" lastClr="FFFFFF"/>
            </a:solidFill>
          </a:ln>
        </p:spPr>
        <p:txBody>
          <a:bodyPr vert="horz" lIns="137160" tIns="137160" rIns="137160" bIns="137160" rtlCol="0" anchor="ctr" anchorCtr="0">
            <a:noAutofit/>
          </a:bodyPr>
          <a:lstStyle>
            <a:lvl1pPr marL="36576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1pPr>
            <a:lvl2pPr marL="68580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2pPr>
            <a:lvl3pPr marL="114300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3pPr>
            <a:lvl4pPr marL="160020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4pPr>
            <a:lvl5pPr marL="205740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b="1" dirty="0">
                <a:solidFill>
                  <a:srgbClr val="104862"/>
                </a:solidFill>
                <a:latin typeface="Aptos" panose="020B0004020202020204" pitchFamily="34" charset="0"/>
              </a:rPr>
              <a:t>Activity: </a:t>
            </a:r>
            <a:r>
              <a:rPr lang="en-US" sz="1350" dirty="0">
                <a:solidFill>
                  <a:srgbClr val="104862"/>
                </a:solidFill>
                <a:latin typeface="Aptos" panose="020B0004020202020204" pitchFamily="34" charset="0"/>
              </a:rPr>
              <a:t>One-day information fair</a:t>
            </a:r>
          </a:p>
          <a:p>
            <a:pPr marL="0" indent="0">
              <a:buNone/>
            </a:pPr>
            <a:r>
              <a:rPr lang="en-US" sz="1350" b="1" dirty="0">
                <a:solidFill>
                  <a:srgbClr val="104862"/>
                </a:solidFill>
                <a:latin typeface="Aptos" panose="020B0004020202020204" pitchFamily="34" charset="0"/>
              </a:rPr>
              <a:t>Target Participants: </a:t>
            </a:r>
            <a:r>
              <a:rPr lang="en-US" sz="1350" dirty="0">
                <a:solidFill>
                  <a:srgbClr val="104862"/>
                </a:solidFill>
                <a:latin typeface="Aptos" panose="020B0004020202020204" pitchFamily="34" charset="0"/>
              </a:rPr>
              <a:t>Anyone in the community</a:t>
            </a:r>
          </a:p>
          <a:p>
            <a:pPr marL="0" indent="0">
              <a:buNone/>
            </a:pPr>
            <a:r>
              <a:rPr lang="en-US" sz="1350" b="1" dirty="0">
                <a:solidFill>
                  <a:srgbClr val="104862"/>
                </a:solidFill>
                <a:latin typeface="Aptos" panose="020B0004020202020204" pitchFamily="34" charset="0"/>
              </a:rPr>
              <a:t>Activity Goal: </a:t>
            </a:r>
            <a:r>
              <a:rPr lang="en-US" sz="1350" dirty="0">
                <a:solidFill>
                  <a:srgbClr val="104862"/>
                </a:solidFill>
                <a:latin typeface="Aptos" panose="020B0004020202020204" pitchFamily="34" charset="0"/>
              </a:rPr>
              <a:t>To raise awareness about the different kinds of resources available in the community.</a:t>
            </a:r>
            <a:endParaRPr lang="en-US" sz="1350" b="1" dirty="0">
              <a:solidFill>
                <a:srgbClr val="104862"/>
              </a:solidFill>
              <a:latin typeface="Aptos" panose="020B0004020202020204" pitchFamily="34" charset="0"/>
            </a:endParaRPr>
          </a:p>
        </p:txBody>
      </p:sp>
      <p:sp>
        <p:nvSpPr>
          <p:cNvPr id="2" name="Rectangle 1">
            <a:extLst>
              <a:ext uri="{FF2B5EF4-FFF2-40B4-BE49-F238E27FC236}">
                <a16:creationId xmlns:a16="http://schemas.microsoft.com/office/drawing/2014/main" id="{B72CC712-4B82-2932-727A-8B9774822F90}"/>
              </a:ext>
              <a:ext uri="{C183D7F6-B498-43B3-948B-1728B52AA6E4}">
                <adec:decorative xmlns:adec="http://schemas.microsoft.com/office/drawing/2017/decorative" val="1"/>
              </a:ext>
            </a:extLst>
          </p:cNvPr>
          <p:cNvSpPr/>
          <p:nvPr/>
        </p:nvSpPr>
        <p:spPr>
          <a:xfrm>
            <a:off x="5058207" y="216398"/>
            <a:ext cx="1305515" cy="685799"/>
          </a:xfrm>
          <a:prstGeom prst="rect">
            <a:avLst/>
          </a:prstGeom>
          <a:solidFill>
            <a:srgbClr val="FFFF00">
              <a:alpha val="38824"/>
            </a:srgbClr>
          </a:solid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58EA6D87-61E7-487E-E7A4-BD64CCA69BFD}"/>
              </a:ext>
              <a:ext uri="{C183D7F6-B498-43B3-948B-1728B52AA6E4}">
                <adec:decorative xmlns:adec="http://schemas.microsoft.com/office/drawing/2017/decorative" val="1"/>
              </a:ext>
            </a:extLst>
          </p:cNvPr>
          <p:cNvSpPr/>
          <p:nvPr/>
        </p:nvSpPr>
        <p:spPr>
          <a:xfrm>
            <a:off x="5058207" y="1097900"/>
            <a:ext cx="1306106" cy="465836"/>
          </a:xfrm>
          <a:prstGeom prst="rect">
            <a:avLst/>
          </a:prstGeom>
          <a:solidFill>
            <a:srgbClr val="FF0000">
              <a:alpha val="38824"/>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itle 17">
            <a:extLst>
              <a:ext uri="{FF2B5EF4-FFF2-40B4-BE49-F238E27FC236}">
                <a16:creationId xmlns:a16="http://schemas.microsoft.com/office/drawing/2014/main" id="{DBCDB46F-B076-01D4-2513-100500F1F138}"/>
              </a:ext>
            </a:extLst>
          </p:cNvPr>
          <p:cNvSpPr>
            <a:spLocks noGrp="1"/>
          </p:cNvSpPr>
          <p:nvPr>
            <p:ph type="ctrTitle"/>
          </p:nvPr>
        </p:nvSpPr>
        <p:spPr>
          <a:xfrm>
            <a:off x="1143000" y="-1790700"/>
            <a:ext cx="6858000" cy="1790700"/>
          </a:xfrm>
        </p:spPr>
        <p:txBody>
          <a:bodyPr spcFirstLastPara="1" wrap="square" lIns="91425" tIns="45700" rIns="91425" bIns="45700" anchor="b" anchorCtr="0">
            <a:noAutofit/>
          </a:bodyPr>
          <a:lstStyle/>
          <a:p>
            <a:r>
              <a:rPr lang="en-CA" dirty="0"/>
              <a:t>Activity Categorization Example: One-day Information Fair</a:t>
            </a:r>
          </a:p>
        </p:txBody>
      </p:sp>
    </p:spTree>
    <p:extLst>
      <p:ext uri="{BB962C8B-B14F-4D97-AF65-F5344CB8AC3E}">
        <p14:creationId xmlns:p14="http://schemas.microsoft.com/office/powerpoint/2010/main" val="300375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239D4-E33F-32A4-BE38-C1236BD4B013}"/>
            </a:ext>
          </a:extLst>
        </p:cNvPr>
        <p:cNvGrpSpPr/>
        <p:nvPr/>
      </p:nvGrpSpPr>
      <p:grpSpPr>
        <a:xfrm>
          <a:off x="0" y="0"/>
          <a:ext cx="0" cy="0"/>
          <a:chOff x="0" y="0"/>
          <a:chExt cx="0" cy="0"/>
        </a:xfrm>
      </p:grpSpPr>
      <p:grpSp>
        <p:nvGrpSpPr>
          <p:cNvPr id="217" name="Group 216">
            <a:extLst>
              <a:ext uri="{FF2B5EF4-FFF2-40B4-BE49-F238E27FC236}">
                <a16:creationId xmlns:a16="http://schemas.microsoft.com/office/drawing/2014/main" id="{1EA57BA6-0510-FAC2-8255-6EBBAD610422}"/>
              </a:ext>
              <a:ext uri="{C183D7F6-B498-43B3-948B-1728B52AA6E4}">
                <adec:decorative xmlns:adec="http://schemas.microsoft.com/office/drawing/2017/decorative" val="1"/>
              </a:ext>
            </a:extLst>
          </p:cNvPr>
          <p:cNvGrpSpPr/>
          <p:nvPr/>
        </p:nvGrpSpPr>
        <p:grpSpPr>
          <a:xfrm>
            <a:off x="91832" y="216398"/>
            <a:ext cx="8960336" cy="4521112"/>
            <a:chOff x="92747" y="790010"/>
            <a:chExt cx="11947114" cy="6028149"/>
          </a:xfrm>
        </p:grpSpPr>
        <p:sp>
          <p:nvSpPr>
            <p:cNvPr id="80" name="Rectangle 79">
              <a:extLst>
                <a:ext uri="{FF2B5EF4-FFF2-40B4-BE49-F238E27FC236}">
                  <a16:creationId xmlns:a16="http://schemas.microsoft.com/office/drawing/2014/main" id="{EE86F053-B466-D38C-00E1-AAE0584308B6}"/>
                </a:ext>
              </a:extLst>
            </p:cNvPr>
            <p:cNvSpPr/>
            <p:nvPr/>
          </p:nvSpPr>
          <p:spPr>
            <a:xfrm>
              <a:off x="2511743" y="790010"/>
              <a:ext cx="1740686" cy="914400"/>
            </a:xfrm>
            <a:prstGeom prst="rect">
              <a:avLst/>
            </a:prstGeom>
            <a:solidFill>
              <a:srgbClr val="FAB4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a:solidFill>
                    <a:prstClr val="black"/>
                  </a:solidFill>
                  <a:latin typeface="Aptos" panose="02110004020202020204"/>
                </a:rPr>
                <a:t>Program</a:t>
              </a:r>
              <a:endParaRPr lang="en-CA" sz="1200" kern="1200">
                <a:solidFill>
                  <a:prstClr val="black"/>
                </a:solidFill>
                <a:latin typeface="Aptos" panose="02110004020202020204"/>
              </a:endParaRPr>
            </a:p>
          </p:txBody>
        </p:sp>
        <p:sp>
          <p:nvSpPr>
            <p:cNvPr id="92" name="Rectangle 91">
              <a:extLst>
                <a:ext uri="{FF2B5EF4-FFF2-40B4-BE49-F238E27FC236}">
                  <a16:creationId xmlns:a16="http://schemas.microsoft.com/office/drawing/2014/main" id="{A7CA60EC-F3F0-CD2B-7D36-BE6D0E27B8BA}"/>
                </a:ext>
              </a:extLst>
            </p:cNvPr>
            <p:cNvSpPr/>
            <p:nvPr/>
          </p:nvSpPr>
          <p:spPr>
            <a:xfrm>
              <a:off x="6716225" y="790010"/>
              <a:ext cx="1740686" cy="914400"/>
            </a:xfrm>
            <a:prstGeom prst="rect">
              <a:avLst/>
            </a:prstGeom>
            <a:solidFill>
              <a:srgbClr val="F7A9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a:solidFill>
                    <a:prstClr val="black"/>
                  </a:solidFill>
                  <a:latin typeface="Aptos" panose="02110004020202020204"/>
                </a:rPr>
                <a:t>Information and Referrals</a:t>
              </a:r>
              <a:endParaRPr lang="en-CA" sz="1200" kern="1200">
                <a:solidFill>
                  <a:prstClr val="black"/>
                </a:solidFill>
                <a:latin typeface="Aptos" panose="02110004020202020204"/>
              </a:endParaRPr>
            </a:p>
          </p:txBody>
        </p:sp>
        <p:sp>
          <p:nvSpPr>
            <p:cNvPr id="97" name="Rectangle 96">
              <a:extLst>
                <a:ext uri="{FF2B5EF4-FFF2-40B4-BE49-F238E27FC236}">
                  <a16:creationId xmlns:a16="http://schemas.microsoft.com/office/drawing/2014/main" id="{8CA169BB-6171-55A5-04D9-1AF1D973ADFD}"/>
                </a:ext>
              </a:extLst>
            </p:cNvPr>
            <p:cNvSpPr/>
            <p:nvPr/>
          </p:nvSpPr>
          <p:spPr>
            <a:xfrm>
              <a:off x="8508668" y="790010"/>
              <a:ext cx="1740686" cy="914400"/>
            </a:xfrm>
            <a:prstGeom prst="rect">
              <a:avLst/>
            </a:prstGeom>
            <a:solidFill>
              <a:srgbClr val="30B1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a:solidFill>
                    <a:prstClr val="black"/>
                  </a:solidFill>
                  <a:latin typeface="Aptos" panose="02110004020202020204"/>
                </a:rPr>
                <a:t>Community Events</a:t>
              </a:r>
              <a:endParaRPr lang="en-CA" sz="1200" kern="1200">
                <a:solidFill>
                  <a:prstClr val="black"/>
                </a:solidFill>
                <a:latin typeface="Aptos" panose="02110004020202020204"/>
              </a:endParaRPr>
            </a:p>
          </p:txBody>
        </p:sp>
        <p:sp>
          <p:nvSpPr>
            <p:cNvPr id="98" name="Rectangle 97">
              <a:extLst>
                <a:ext uri="{FF2B5EF4-FFF2-40B4-BE49-F238E27FC236}">
                  <a16:creationId xmlns:a16="http://schemas.microsoft.com/office/drawing/2014/main" id="{C2EDAD13-ABAE-A513-1CE5-067407C94B8E}"/>
                </a:ext>
              </a:extLst>
            </p:cNvPr>
            <p:cNvSpPr/>
            <p:nvPr/>
          </p:nvSpPr>
          <p:spPr>
            <a:xfrm>
              <a:off x="10297461" y="790010"/>
              <a:ext cx="1740686" cy="914400"/>
            </a:xfrm>
            <a:prstGeom prst="rect">
              <a:avLst/>
            </a:prstGeom>
            <a:solidFill>
              <a:srgbClr val="58B2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100" kern="1200" dirty="0">
                  <a:solidFill>
                    <a:prstClr val="black"/>
                  </a:solidFill>
                  <a:latin typeface="Aptos" panose="02110004020202020204"/>
                </a:rPr>
                <a:t>Community Development &amp; Capacity Building</a:t>
              </a:r>
              <a:endParaRPr lang="en-CA" sz="1100" kern="1200" dirty="0">
                <a:solidFill>
                  <a:prstClr val="black"/>
                </a:solidFill>
                <a:latin typeface="Aptos" panose="02110004020202020204"/>
              </a:endParaRPr>
            </a:p>
          </p:txBody>
        </p:sp>
        <p:sp>
          <p:nvSpPr>
            <p:cNvPr id="118" name="Rectangle 117">
              <a:extLst>
                <a:ext uri="{FF2B5EF4-FFF2-40B4-BE49-F238E27FC236}">
                  <a16:creationId xmlns:a16="http://schemas.microsoft.com/office/drawing/2014/main" id="{7F7AEB08-B3FF-D083-DBD6-CD098A65170A}"/>
                </a:ext>
              </a:extLst>
            </p:cNvPr>
            <p:cNvSpPr/>
            <p:nvPr/>
          </p:nvSpPr>
          <p:spPr>
            <a:xfrm>
              <a:off x="10295747" y="1973338"/>
              <a:ext cx="1742400" cy="583200"/>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buClrTx/>
                <a:defRPr/>
              </a:pPr>
              <a:r>
                <a:rPr lang="en-US" sz="825" kern="1200" dirty="0">
                  <a:solidFill>
                    <a:prstClr val="black"/>
                  </a:solidFill>
                  <a:latin typeface="Aptos" panose="02110004020202020204"/>
                </a:rPr>
                <a:t>Volunteerism</a:t>
              </a:r>
              <a:endParaRPr lang="en-CA" sz="825" kern="1200" dirty="0">
                <a:solidFill>
                  <a:prstClr val="black"/>
                </a:solidFill>
                <a:latin typeface="Aptos" panose="02110004020202020204"/>
              </a:endParaRPr>
            </a:p>
          </p:txBody>
        </p:sp>
        <p:sp>
          <p:nvSpPr>
            <p:cNvPr id="119" name="Rectangle 118">
              <a:extLst>
                <a:ext uri="{FF2B5EF4-FFF2-40B4-BE49-F238E27FC236}">
                  <a16:creationId xmlns:a16="http://schemas.microsoft.com/office/drawing/2014/main" id="{37144AC2-0C31-E0C8-DDE2-D34D4D9B2445}"/>
                </a:ext>
              </a:extLst>
            </p:cNvPr>
            <p:cNvSpPr/>
            <p:nvPr/>
          </p:nvSpPr>
          <p:spPr>
            <a:xfrm>
              <a:off x="6716316" y="1973338"/>
              <a:ext cx="1742400" cy="583200"/>
            </a:xfrm>
            <a:prstGeom prst="rect">
              <a:avLst/>
            </a:prstGeom>
            <a:solidFill>
              <a:srgbClr val="FCDAB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266700">
                <a:lnSpc>
                  <a:spcPct val="90000"/>
                </a:lnSpc>
                <a:spcBef>
                  <a:spcPct val="0"/>
                </a:spcBef>
                <a:buClrTx/>
                <a:defRPr/>
              </a:pPr>
              <a:r>
                <a:rPr lang="en-US" sz="825" kern="1200">
                  <a:solidFill>
                    <a:prstClr val="black"/>
                  </a:solidFill>
                  <a:latin typeface="Aptos" panose="02110004020202020204"/>
                </a:rPr>
                <a:t>Information Services</a:t>
              </a:r>
              <a:endParaRPr lang="en-CA" sz="825" kern="1200">
                <a:solidFill>
                  <a:prstClr val="black"/>
                </a:solidFill>
                <a:latin typeface="Aptos" panose="02110004020202020204"/>
              </a:endParaRPr>
            </a:p>
          </p:txBody>
        </p:sp>
        <p:cxnSp>
          <p:nvCxnSpPr>
            <p:cNvPr id="121" name="Straight Arrow Connector 120">
              <a:extLst>
                <a:ext uri="{FF2B5EF4-FFF2-40B4-BE49-F238E27FC236}">
                  <a16:creationId xmlns:a16="http://schemas.microsoft.com/office/drawing/2014/main" id="{D55BED6F-119D-F0A6-38B9-A42941D03C8F}"/>
                </a:ext>
              </a:extLst>
            </p:cNvPr>
            <p:cNvCxnSpPr>
              <a:cxnSpLocks/>
            </p:cNvCxnSpPr>
            <p:nvPr/>
          </p:nvCxnSpPr>
          <p:spPr>
            <a:xfrm>
              <a:off x="7586568" y="1704410"/>
              <a:ext cx="948" cy="2689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3" name="Straight Arrow Connector 122">
              <a:extLst>
                <a:ext uri="{FF2B5EF4-FFF2-40B4-BE49-F238E27FC236}">
                  <a16:creationId xmlns:a16="http://schemas.microsoft.com/office/drawing/2014/main" id="{13A9CC2C-7CE2-F070-3A28-CF4851D1F585}"/>
                </a:ext>
              </a:extLst>
            </p:cNvPr>
            <p:cNvCxnSpPr>
              <a:cxnSpLocks/>
            </p:cNvCxnSpPr>
            <p:nvPr/>
          </p:nvCxnSpPr>
          <p:spPr>
            <a:xfrm flipH="1">
              <a:off x="11166947" y="1704410"/>
              <a:ext cx="857" cy="2689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3" name="Connector: Elbow 132">
              <a:extLst>
                <a:ext uri="{FF2B5EF4-FFF2-40B4-BE49-F238E27FC236}">
                  <a16:creationId xmlns:a16="http://schemas.microsoft.com/office/drawing/2014/main" id="{3285C77A-90FC-3A1D-6AEF-223B5D0C25D5}"/>
                </a:ext>
              </a:extLst>
            </p:cNvPr>
            <p:cNvCxnSpPr>
              <a:cxnSpLocks/>
              <a:stCxn id="80" idx="2"/>
              <a:endCxn id="132" idx="0"/>
            </p:cNvCxnSpPr>
            <p:nvPr/>
          </p:nvCxnSpPr>
          <p:spPr>
            <a:xfrm rot="5400000">
              <a:off x="1999524" y="590776"/>
              <a:ext cx="268928" cy="2496197"/>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6" name="Connector: Elbow 135">
              <a:extLst>
                <a:ext uri="{FF2B5EF4-FFF2-40B4-BE49-F238E27FC236}">
                  <a16:creationId xmlns:a16="http://schemas.microsoft.com/office/drawing/2014/main" id="{D9CE2A22-245E-F2E6-FBEA-E5DECBD5B156}"/>
                </a:ext>
              </a:extLst>
            </p:cNvPr>
            <p:cNvCxnSpPr>
              <a:cxnSpLocks/>
              <a:stCxn id="80" idx="2"/>
              <a:endCxn id="131" idx="0"/>
            </p:cNvCxnSpPr>
            <p:nvPr/>
          </p:nvCxnSpPr>
          <p:spPr>
            <a:xfrm rot="5400000">
              <a:off x="2829355" y="1420607"/>
              <a:ext cx="268928" cy="836535"/>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9" name="Connector: Elbow 138">
              <a:extLst>
                <a:ext uri="{FF2B5EF4-FFF2-40B4-BE49-F238E27FC236}">
                  <a16:creationId xmlns:a16="http://schemas.microsoft.com/office/drawing/2014/main" id="{B8469A05-C2CE-C204-163F-932E5F2757E3}"/>
                </a:ext>
              </a:extLst>
            </p:cNvPr>
            <p:cNvCxnSpPr>
              <a:cxnSpLocks/>
              <a:stCxn id="80" idx="2"/>
              <a:endCxn id="130" idx="0"/>
            </p:cNvCxnSpPr>
            <p:nvPr/>
          </p:nvCxnSpPr>
          <p:spPr>
            <a:xfrm rot="16200000" flipH="1">
              <a:off x="3659185" y="1427310"/>
              <a:ext cx="268928" cy="823127"/>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2" name="Connector: Elbow 141">
              <a:extLst>
                <a:ext uri="{FF2B5EF4-FFF2-40B4-BE49-F238E27FC236}">
                  <a16:creationId xmlns:a16="http://schemas.microsoft.com/office/drawing/2014/main" id="{A0A40DF2-31BE-7170-C790-85E95CF4DBE6}"/>
                </a:ext>
              </a:extLst>
            </p:cNvPr>
            <p:cNvCxnSpPr>
              <a:cxnSpLocks/>
              <a:stCxn id="80" idx="2"/>
              <a:endCxn id="129" idx="0"/>
            </p:cNvCxnSpPr>
            <p:nvPr/>
          </p:nvCxnSpPr>
          <p:spPr>
            <a:xfrm rot="16200000" flipH="1">
              <a:off x="4489016" y="597480"/>
              <a:ext cx="268928" cy="2482788"/>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211" name="Group 210">
              <a:extLst>
                <a:ext uri="{FF2B5EF4-FFF2-40B4-BE49-F238E27FC236}">
                  <a16:creationId xmlns:a16="http://schemas.microsoft.com/office/drawing/2014/main" id="{2784E8E4-634D-B466-B572-5B4F99D9C68B}"/>
                </a:ext>
              </a:extLst>
            </p:cNvPr>
            <p:cNvGrpSpPr/>
            <p:nvPr/>
          </p:nvGrpSpPr>
          <p:grpSpPr>
            <a:xfrm>
              <a:off x="1756739" y="1973338"/>
              <a:ext cx="1577623" cy="3723960"/>
              <a:chOff x="1756112" y="1973338"/>
              <a:chExt cx="1577623" cy="3723960"/>
            </a:xfrm>
          </p:grpSpPr>
          <p:sp>
            <p:nvSpPr>
              <p:cNvPr id="24" name="Freeform: Shape 23">
                <a:extLst>
                  <a:ext uri="{FF2B5EF4-FFF2-40B4-BE49-F238E27FC236}">
                    <a16:creationId xmlns:a16="http://schemas.microsoft.com/office/drawing/2014/main" id="{1FB1331A-3D3E-8892-0456-E45DAA1F2133}"/>
                  </a:ext>
                </a:extLst>
              </p:cNvPr>
              <p:cNvSpPr/>
              <p:nvPr/>
            </p:nvSpPr>
            <p:spPr>
              <a:xfrm>
                <a:off x="1756319" y="5164498"/>
                <a:ext cx="1576800" cy="5328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Family, Gender-Based, Age-Based Violence  Prevention</a:t>
                </a:r>
                <a:endParaRPr lang="en-CA" sz="825" kern="1200">
                  <a:solidFill>
                    <a:prstClr val="black"/>
                  </a:solidFill>
                  <a:latin typeface="Aptos" panose="02110004020202020204"/>
                </a:endParaRPr>
              </a:p>
            </p:txBody>
          </p:sp>
          <p:sp>
            <p:nvSpPr>
              <p:cNvPr id="35" name="Freeform: Shape 34">
                <a:extLst>
                  <a:ext uri="{FF2B5EF4-FFF2-40B4-BE49-F238E27FC236}">
                    <a16:creationId xmlns:a16="http://schemas.microsoft.com/office/drawing/2014/main" id="{68744B24-9CBA-5153-0EF2-166393D85B5C}"/>
                  </a:ext>
                </a:extLst>
              </p:cNvPr>
              <p:cNvSpPr/>
              <p:nvPr/>
            </p:nvSpPr>
            <p:spPr>
              <a:xfrm>
                <a:off x="1756319" y="4743516"/>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School-Aged Healthy Relationship Programs</a:t>
                </a:r>
                <a:endParaRPr lang="en-CA" sz="825" kern="1200">
                  <a:solidFill>
                    <a:prstClr val="black"/>
                  </a:solidFill>
                  <a:latin typeface="Aptos" panose="02110004020202020204"/>
                </a:endParaRPr>
              </a:p>
            </p:txBody>
          </p:sp>
          <p:grpSp>
            <p:nvGrpSpPr>
              <p:cNvPr id="189" name="Group 188">
                <a:extLst>
                  <a:ext uri="{FF2B5EF4-FFF2-40B4-BE49-F238E27FC236}">
                    <a16:creationId xmlns:a16="http://schemas.microsoft.com/office/drawing/2014/main" id="{D0504089-4A3E-CBF7-E2C8-5FB7824387DE}"/>
                  </a:ext>
                </a:extLst>
              </p:cNvPr>
              <p:cNvGrpSpPr/>
              <p:nvPr/>
            </p:nvGrpSpPr>
            <p:grpSpPr>
              <a:xfrm>
                <a:off x="1756112" y="1973338"/>
                <a:ext cx="1577623" cy="1426353"/>
                <a:chOff x="1765572" y="1973338"/>
                <a:chExt cx="1577623" cy="1426353"/>
              </a:xfrm>
            </p:grpSpPr>
            <p:sp>
              <p:nvSpPr>
                <p:cNvPr id="14" name="Freeform: Shape 13">
                  <a:extLst>
                    <a:ext uri="{FF2B5EF4-FFF2-40B4-BE49-F238E27FC236}">
                      <a16:creationId xmlns:a16="http://schemas.microsoft.com/office/drawing/2014/main" id="{B57DB59D-152F-9BE8-59CE-0F9656F17987}"/>
                    </a:ext>
                  </a:extLst>
                </p:cNvPr>
                <p:cNvSpPr/>
                <p:nvPr/>
              </p:nvSpPr>
              <p:spPr>
                <a:xfrm>
                  <a:off x="1765779" y="2585400"/>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At-Home Supports</a:t>
                  </a:r>
                  <a:endParaRPr lang="en-CA" sz="825" kern="1200">
                    <a:solidFill>
                      <a:prstClr val="black"/>
                    </a:solidFill>
                    <a:latin typeface="Aptos" panose="02110004020202020204"/>
                  </a:endParaRPr>
                </a:p>
              </p:txBody>
            </p:sp>
            <p:sp>
              <p:nvSpPr>
                <p:cNvPr id="15" name="Freeform: Shape 14">
                  <a:extLst>
                    <a:ext uri="{FF2B5EF4-FFF2-40B4-BE49-F238E27FC236}">
                      <a16:creationId xmlns:a16="http://schemas.microsoft.com/office/drawing/2014/main" id="{F153DF80-1683-A0DF-14BD-ABB84498EBF3}"/>
                    </a:ext>
                  </a:extLst>
                </p:cNvPr>
                <p:cNvSpPr/>
                <p:nvPr/>
              </p:nvSpPr>
              <p:spPr>
                <a:xfrm>
                  <a:off x="1765779" y="3006942"/>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Meal/Food Delivery</a:t>
                  </a:r>
                  <a:endParaRPr lang="en-CA" sz="825" kern="1200">
                    <a:solidFill>
                      <a:prstClr val="black"/>
                    </a:solidFill>
                    <a:latin typeface="Aptos" panose="02110004020202020204"/>
                  </a:endParaRPr>
                </a:p>
              </p:txBody>
            </p:sp>
            <p:sp>
              <p:nvSpPr>
                <p:cNvPr id="131" name="Rectangle 130">
                  <a:extLst>
                    <a:ext uri="{FF2B5EF4-FFF2-40B4-BE49-F238E27FC236}">
                      <a16:creationId xmlns:a16="http://schemas.microsoft.com/office/drawing/2014/main" id="{BA1008A8-FCE3-9E40-A034-DACD936EA5B5}"/>
                    </a:ext>
                  </a:extLst>
                </p:cNvPr>
                <p:cNvSpPr/>
                <p:nvPr/>
              </p:nvSpPr>
              <p:spPr>
                <a:xfrm>
                  <a:off x="1765572" y="1973338"/>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kern="1200">
                      <a:solidFill>
                        <a:prstClr val="black"/>
                      </a:solidFill>
                      <a:latin typeface="Aptos" panose="02110004020202020204"/>
                    </a:rPr>
                    <a:t>Home Support</a:t>
                  </a:r>
                  <a:endParaRPr lang="en-CA" sz="825" kern="1200">
                    <a:solidFill>
                      <a:prstClr val="black"/>
                    </a:solidFill>
                    <a:latin typeface="Aptos" panose="02110004020202020204"/>
                  </a:endParaRPr>
                </a:p>
              </p:txBody>
            </p:sp>
          </p:grpSp>
          <p:sp>
            <p:nvSpPr>
              <p:cNvPr id="147" name="Rectangle 146">
                <a:extLst>
                  <a:ext uri="{FF2B5EF4-FFF2-40B4-BE49-F238E27FC236}">
                    <a16:creationId xmlns:a16="http://schemas.microsoft.com/office/drawing/2014/main" id="{B1D61EB1-507A-E0C8-E2B9-2D05E7CFAF9A}"/>
                  </a:ext>
                </a:extLst>
              </p:cNvPr>
              <p:cNvSpPr/>
              <p:nvPr/>
            </p:nvSpPr>
            <p:spPr>
              <a:xfrm>
                <a:off x="1756112" y="4133481"/>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spcAft>
                    <a:spcPct val="35000"/>
                  </a:spcAft>
                  <a:buClrTx/>
                  <a:defRPr/>
                </a:pPr>
                <a:r>
                  <a:rPr lang="en-US" sz="825" kern="1200">
                    <a:solidFill>
                      <a:prstClr val="black"/>
                    </a:solidFill>
                    <a:latin typeface="Aptos" panose="02110004020202020204"/>
                  </a:rPr>
                  <a:t>Healthy Relationship Programs</a:t>
                </a:r>
                <a:endParaRPr lang="en-CA" sz="825" kern="1200">
                  <a:solidFill>
                    <a:prstClr val="black"/>
                  </a:solidFill>
                  <a:latin typeface="Aptos" panose="02110004020202020204"/>
                </a:endParaRPr>
              </a:p>
            </p:txBody>
          </p:sp>
        </p:grpSp>
        <p:grpSp>
          <p:nvGrpSpPr>
            <p:cNvPr id="208" name="Group 207">
              <a:extLst>
                <a:ext uri="{FF2B5EF4-FFF2-40B4-BE49-F238E27FC236}">
                  <a16:creationId xmlns:a16="http://schemas.microsoft.com/office/drawing/2014/main" id="{D4DBF38E-F781-F78C-C8D8-7DA69F8413FE}"/>
                </a:ext>
              </a:extLst>
            </p:cNvPr>
            <p:cNvGrpSpPr/>
            <p:nvPr/>
          </p:nvGrpSpPr>
          <p:grpSpPr>
            <a:xfrm>
              <a:off x="5075149" y="1973338"/>
              <a:ext cx="1578536" cy="2967257"/>
              <a:chOff x="5075149" y="1973338"/>
              <a:chExt cx="1578536" cy="2967257"/>
            </a:xfrm>
          </p:grpSpPr>
          <p:grpSp>
            <p:nvGrpSpPr>
              <p:cNvPr id="191" name="Group 190">
                <a:extLst>
                  <a:ext uri="{FF2B5EF4-FFF2-40B4-BE49-F238E27FC236}">
                    <a16:creationId xmlns:a16="http://schemas.microsoft.com/office/drawing/2014/main" id="{7A939AE2-3D00-F0BE-8ED2-618487EE0AD8}"/>
                  </a:ext>
                </a:extLst>
              </p:cNvPr>
              <p:cNvGrpSpPr/>
              <p:nvPr/>
            </p:nvGrpSpPr>
            <p:grpSpPr>
              <a:xfrm>
                <a:off x="5075149" y="1973338"/>
                <a:ext cx="1578536" cy="1424960"/>
                <a:chOff x="5081704" y="1973338"/>
                <a:chExt cx="1578536" cy="1424960"/>
              </a:xfrm>
            </p:grpSpPr>
            <p:sp>
              <p:nvSpPr>
                <p:cNvPr id="19" name="Freeform: Shape 18">
                  <a:extLst>
                    <a:ext uri="{FF2B5EF4-FFF2-40B4-BE49-F238E27FC236}">
                      <a16:creationId xmlns:a16="http://schemas.microsoft.com/office/drawing/2014/main" id="{9330D09C-DE0C-5FE8-3877-06AA2CE2C195}"/>
                    </a:ext>
                  </a:extLst>
                </p:cNvPr>
                <p:cNvSpPr/>
                <p:nvPr/>
              </p:nvSpPr>
              <p:spPr>
                <a:xfrm>
                  <a:off x="5081704" y="2583940"/>
                  <a:ext cx="1576800" cy="392751"/>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Camps</a:t>
                  </a:r>
                  <a:endParaRPr lang="en-CA" sz="825" kern="1200">
                    <a:solidFill>
                      <a:prstClr val="black"/>
                    </a:solidFill>
                    <a:latin typeface="Aptos" panose="02110004020202020204"/>
                  </a:endParaRPr>
                </a:p>
              </p:txBody>
            </p:sp>
            <p:sp>
              <p:nvSpPr>
                <p:cNvPr id="20" name="Freeform: Shape 19">
                  <a:extLst>
                    <a:ext uri="{FF2B5EF4-FFF2-40B4-BE49-F238E27FC236}">
                      <a16:creationId xmlns:a16="http://schemas.microsoft.com/office/drawing/2014/main" id="{CAE75202-7CE4-AE5E-6EFE-F9BC8D37AA29}"/>
                    </a:ext>
                  </a:extLst>
                </p:cNvPr>
                <p:cNvSpPr/>
                <p:nvPr/>
              </p:nvSpPr>
              <p:spPr>
                <a:xfrm>
                  <a:off x="5081704" y="3005898"/>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Drop-In Programs</a:t>
                  </a:r>
                  <a:endParaRPr lang="en-CA" sz="825" kern="1200">
                    <a:solidFill>
                      <a:prstClr val="black"/>
                    </a:solidFill>
                    <a:latin typeface="Aptos" panose="02110004020202020204"/>
                  </a:endParaRPr>
                </a:p>
              </p:txBody>
            </p:sp>
            <p:sp>
              <p:nvSpPr>
                <p:cNvPr id="129" name="Rectangle 128">
                  <a:extLst>
                    <a:ext uri="{FF2B5EF4-FFF2-40B4-BE49-F238E27FC236}">
                      <a16:creationId xmlns:a16="http://schemas.microsoft.com/office/drawing/2014/main" id="{512E2FAC-F109-F758-D9A8-6FADDF2ADBD2}"/>
                    </a:ext>
                  </a:extLst>
                </p:cNvPr>
                <p:cNvSpPr/>
                <p:nvPr/>
              </p:nvSpPr>
              <p:spPr>
                <a:xfrm>
                  <a:off x="5082617" y="1973338"/>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kern="1200">
                      <a:solidFill>
                        <a:prstClr val="black"/>
                      </a:solidFill>
                      <a:latin typeface="Aptos" panose="02110004020202020204"/>
                    </a:rPr>
                    <a:t>School-Aged Camps and Drop-In Programs</a:t>
                  </a:r>
                  <a:endParaRPr lang="en-CA" sz="825" kern="1200">
                    <a:solidFill>
                      <a:prstClr val="black"/>
                    </a:solidFill>
                    <a:latin typeface="Aptos" panose="02110004020202020204"/>
                  </a:endParaRPr>
                </a:p>
              </p:txBody>
            </p:sp>
          </p:grpSp>
          <p:sp>
            <p:nvSpPr>
              <p:cNvPr id="149" name="Rectangle 148">
                <a:extLst>
                  <a:ext uri="{FF2B5EF4-FFF2-40B4-BE49-F238E27FC236}">
                    <a16:creationId xmlns:a16="http://schemas.microsoft.com/office/drawing/2014/main" id="{8E5439BB-DD8E-CCF1-5068-ED44317376E9}"/>
                  </a:ext>
                </a:extLst>
              </p:cNvPr>
              <p:cNvSpPr/>
              <p:nvPr/>
            </p:nvSpPr>
            <p:spPr>
              <a:xfrm>
                <a:off x="5076062" y="4121433"/>
                <a:ext cx="1577623" cy="819162"/>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spcAft>
                    <a:spcPct val="35000"/>
                  </a:spcAft>
                  <a:buClrTx/>
                  <a:defRPr/>
                </a:pPr>
                <a:r>
                  <a:rPr lang="en-US" sz="825" kern="1200">
                    <a:solidFill>
                      <a:prstClr val="black"/>
                    </a:solidFill>
                    <a:latin typeface="Aptos" panose="02110004020202020204"/>
                  </a:rPr>
                  <a:t>Group-Based Social Connection/ Social Well Being Programming</a:t>
                </a:r>
                <a:endParaRPr lang="en-CA" sz="825" kern="1200">
                  <a:solidFill>
                    <a:prstClr val="black"/>
                  </a:solidFill>
                  <a:latin typeface="Aptos" panose="02110004020202020204"/>
                </a:endParaRPr>
              </a:p>
            </p:txBody>
          </p:sp>
        </p:grpSp>
        <p:cxnSp>
          <p:nvCxnSpPr>
            <p:cNvPr id="157" name="Connector: Elbow 156">
              <a:extLst>
                <a:ext uri="{FF2B5EF4-FFF2-40B4-BE49-F238E27FC236}">
                  <a16:creationId xmlns:a16="http://schemas.microsoft.com/office/drawing/2014/main" id="{BBB0EB4C-BE5D-94D7-7E9E-E5103F7C3244}"/>
                </a:ext>
              </a:extLst>
            </p:cNvPr>
            <p:cNvCxnSpPr>
              <a:cxnSpLocks/>
              <a:stCxn id="80" idx="2"/>
              <a:endCxn id="146" idx="0"/>
            </p:cNvCxnSpPr>
            <p:nvPr/>
          </p:nvCxnSpPr>
          <p:spPr>
            <a:xfrm rot="5400000">
              <a:off x="916973" y="1669909"/>
              <a:ext cx="2430612" cy="2499615"/>
            </a:xfrm>
            <a:prstGeom prst="bentConnector3">
              <a:avLst>
                <a:gd name="adj1" fmla="val 9428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3" name="Connector: Elbow 162">
              <a:extLst>
                <a:ext uri="{FF2B5EF4-FFF2-40B4-BE49-F238E27FC236}">
                  <a16:creationId xmlns:a16="http://schemas.microsoft.com/office/drawing/2014/main" id="{A4499FEE-E502-9451-4EA0-087448E695F3}"/>
                </a:ext>
              </a:extLst>
            </p:cNvPr>
            <p:cNvCxnSpPr>
              <a:cxnSpLocks/>
              <a:stCxn id="80" idx="2"/>
              <a:endCxn id="147" idx="0"/>
            </p:cNvCxnSpPr>
            <p:nvPr/>
          </p:nvCxnSpPr>
          <p:spPr>
            <a:xfrm rot="5400000">
              <a:off x="1749284" y="2500678"/>
              <a:ext cx="2429071" cy="836535"/>
            </a:xfrm>
            <a:prstGeom prst="bentConnector3">
              <a:avLst>
                <a:gd name="adj1" fmla="val 9431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7" name="Connector: Elbow 166">
              <a:extLst>
                <a:ext uri="{FF2B5EF4-FFF2-40B4-BE49-F238E27FC236}">
                  <a16:creationId xmlns:a16="http://schemas.microsoft.com/office/drawing/2014/main" id="{CBDAD45D-6582-12D9-8228-2149BB452595}"/>
                </a:ext>
              </a:extLst>
            </p:cNvPr>
            <p:cNvCxnSpPr>
              <a:cxnSpLocks/>
              <a:stCxn id="80" idx="2"/>
              <a:endCxn id="148" idx="0"/>
            </p:cNvCxnSpPr>
            <p:nvPr/>
          </p:nvCxnSpPr>
          <p:spPr>
            <a:xfrm rot="16200000" flipH="1">
              <a:off x="2580191" y="2506304"/>
              <a:ext cx="2426916" cy="823127"/>
            </a:xfrm>
            <a:prstGeom prst="bentConnector3">
              <a:avLst>
                <a:gd name="adj1" fmla="val 94349"/>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1" name="Connector: Elbow 170">
              <a:extLst>
                <a:ext uri="{FF2B5EF4-FFF2-40B4-BE49-F238E27FC236}">
                  <a16:creationId xmlns:a16="http://schemas.microsoft.com/office/drawing/2014/main" id="{3B8BE70A-4568-78C8-8C21-808726FA50E0}"/>
                </a:ext>
              </a:extLst>
            </p:cNvPr>
            <p:cNvCxnSpPr>
              <a:cxnSpLocks/>
              <a:stCxn id="80" idx="2"/>
              <a:endCxn id="149" idx="0"/>
            </p:cNvCxnSpPr>
            <p:nvPr/>
          </p:nvCxnSpPr>
          <p:spPr>
            <a:xfrm rot="16200000" flipH="1">
              <a:off x="3414969" y="1671527"/>
              <a:ext cx="2417023" cy="2482788"/>
            </a:xfrm>
            <a:prstGeom prst="bentConnector3">
              <a:avLst>
                <a:gd name="adj1" fmla="val 9453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714F4743-6B18-5651-17E6-B8F7115DD7E9}"/>
                </a:ext>
              </a:extLst>
            </p:cNvPr>
            <p:cNvSpPr/>
            <p:nvPr/>
          </p:nvSpPr>
          <p:spPr>
            <a:xfrm>
              <a:off x="6717600" y="2613908"/>
              <a:ext cx="1742400" cy="583200"/>
            </a:xfrm>
            <a:prstGeom prst="rect">
              <a:avLst/>
            </a:prstGeom>
            <a:solidFill>
              <a:srgbClr val="FCDAB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266700">
                <a:lnSpc>
                  <a:spcPct val="90000"/>
                </a:lnSpc>
                <a:spcBef>
                  <a:spcPct val="0"/>
                </a:spcBef>
                <a:buClrTx/>
                <a:defRPr/>
              </a:pPr>
              <a:r>
                <a:rPr lang="en-US" sz="825" kern="1200">
                  <a:solidFill>
                    <a:prstClr val="black"/>
                  </a:solidFill>
                  <a:latin typeface="Aptos" panose="02110004020202020204"/>
                </a:rPr>
                <a:t>Referral Services</a:t>
              </a:r>
              <a:endParaRPr lang="en-CA" sz="825" kern="1200">
                <a:solidFill>
                  <a:prstClr val="black"/>
                </a:solidFill>
                <a:latin typeface="Aptos" panose="02110004020202020204"/>
              </a:endParaRPr>
            </a:p>
          </p:txBody>
        </p:sp>
        <p:sp>
          <p:nvSpPr>
            <p:cNvPr id="6" name="Rectangle 5">
              <a:extLst>
                <a:ext uri="{FF2B5EF4-FFF2-40B4-BE49-F238E27FC236}">
                  <a16:creationId xmlns:a16="http://schemas.microsoft.com/office/drawing/2014/main" id="{3AE30179-F494-5708-5960-9651AEAD1C6E}"/>
                </a:ext>
              </a:extLst>
            </p:cNvPr>
            <p:cNvSpPr/>
            <p:nvPr/>
          </p:nvSpPr>
          <p:spPr>
            <a:xfrm>
              <a:off x="10295747" y="3254206"/>
              <a:ext cx="1742400" cy="583200"/>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buClrTx/>
                <a:defRPr/>
              </a:pPr>
              <a:r>
                <a:rPr lang="en-US" sz="825" kern="1200" dirty="0">
                  <a:solidFill>
                    <a:prstClr val="black"/>
                  </a:solidFill>
                  <a:latin typeface="Aptos" panose="02110004020202020204"/>
                </a:rPr>
                <a:t>Partnerships, Agency and Community Capacity Building</a:t>
              </a:r>
              <a:endParaRPr lang="en-CA" sz="825" kern="1200" dirty="0">
                <a:solidFill>
                  <a:prstClr val="black"/>
                </a:solidFill>
                <a:latin typeface="Aptos" panose="02110004020202020204"/>
              </a:endParaRPr>
            </a:p>
          </p:txBody>
        </p:sp>
        <p:sp>
          <p:nvSpPr>
            <p:cNvPr id="7" name="Rectangle 6">
              <a:extLst>
                <a:ext uri="{FF2B5EF4-FFF2-40B4-BE49-F238E27FC236}">
                  <a16:creationId xmlns:a16="http://schemas.microsoft.com/office/drawing/2014/main" id="{B06478D3-B93A-5085-F5DC-D7B8FFC0EC85}"/>
                </a:ext>
              </a:extLst>
            </p:cNvPr>
            <p:cNvSpPr/>
            <p:nvPr/>
          </p:nvSpPr>
          <p:spPr>
            <a:xfrm>
              <a:off x="10297461" y="2613600"/>
              <a:ext cx="1742400" cy="583200"/>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buClrTx/>
                <a:defRPr/>
              </a:pPr>
              <a:r>
                <a:rPr lang="en-US" sz="825" kern="1200">
                  <a:solidFill>
                    <a:prstClr val="black"/>
                  </a:solidFill>
                  <a:latin typeface="Aptos" panose="02110004020202020204"/>
                </a:rPr>
                <a:t>Staff and Board Development</a:t>
              </a:r>
              <a:endParaRPr lang="en-CA" sz="825" kern="1200">
                <a:solidFill>
                  <a:prstClr val="black"/>
                </a:solidFill>
                <a:latin typeface="Aptos" panose="02110004020202020204"/>
              </a:endParaRPr>
            </a:p>
          </p:txBody>
        </p:sp>
        <p:sp>
          <p:nvSpPr>
            <p:cNvPr id="8" name="Rectangle 7">
              <a:extLst>
                <a:ext uri="{FF2B5EF4-FFF2-40B4-BE49-F238E27FC236}">
                  <a16:creationId xmlns:a16="http://schemas.microsoft.com/office/drawing/2014/main" id="{D829C636-8B96-F19E-49CB-781FFB0CBCDB}"/>
                </a:ext>
              </a:extLst>
            </p:cNvPr>
            <p:cNvSpPr/>
            <p:nvPr/>
          </p:nvSpPr>
          <p:spPr>
            <a:xfrm>
              <a:off x="10295747" y="3894468"/>
              <a:ext cx="1742400" cy="583200"/>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buClrTx/>
                <a:defRPr/>
              </a:pPr>
              <a:r>
                <a:rPr lang="en-US" sz="825" kern="1200">
                  <a:solidFill>
                    <a:prstClr val="black"/>
                  </a:solidFill>
                  <a:latin typeface="Aptos" panose="02110004020202020204"/>
                </a:rPr>
                <a:t>Assessment, Consultation and Evaluation</a:t>
              </a:r>
              <a:endParaRPr lang="en-CA" sz="825" kern="1200">
                <a:solidFill>
                  <a:prstClr val="black"/>
                </a:solidFill>
                <a:latin typeface="Aptos" panose="02110004020202020204"/>
              </a:endParaRPr>
            </a:p>
          </p:txBody>
        </p:sp>
        <p:grpSp>
          <p:nvGrpSpPr>
            <p:cNvPr id="209" name="Group 208">
              <a:extLst>
                <a:ext uri="{FF2B5EF4-FFF2-40B4-BE49-F238E27FC236}">
                  <a16:creationId xmlns:a16="http://schemas.microsoft.com/office/drawing/2014/main" id="{17E04F16-8D67-EC18-C849-5C95CBFB23B2}"/>
                </a:ext>
              </a:extLst>
            </p:cNvPr>
            <p:cNvGrpSpPr/>
            <p:nvPr/>
          </p:nvGrpSpPr>
          <p:grpSpPr>
            <a:xfrm>
              <a:off x="92747" y="1973338"/>
              <a:ext cx="1582662" cy="4427330"/>
              <a:chOff x="92747" y="1973338"/>
              <a:chExt cx="1582662" cy="4427330"/>
            </a:xfrm>
          </p:grpSpPr>
          <p:sp>
            <p:nvSpPr>
              <p:cNvPr id="22" name="Freeform: Shape 21">
                <a:extLst>
                  <a:ext uri="{FF2B5EF4-FFF2-40B4-BE49-F238E27FC236}">
                    <a16:creationId xmlns:a16="http://schemas.microsoft.com/office/drawing/2014/main" id="{A2AFE09C-EAAC-388D-CB6B-ED226E1DFED4}"/>
                  </a:ext>
                </a:extLst>
              </p:cNvPr>
              <p:cNvSpPr/>
              <p:nvPr/>
            </p:nvSpPr>
            <p:spPr>
              <a:xfrm>
                <a:off x="92747" y="4744847"/>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General Life Skills</a:t>
                </a:r>
                <a:endParaRPr lang="en-CA" sz="825" kern="1200">
                  <a:solidFill>
                    <a:prstClr val="black"/>
                  </a:solidFill>
                  <a:latin typeface="Aptos" panose="02110004020202020204"/>
                </a:endParaRPr>
              </a:p>
            </p:txBody>
          </p:sp>
          <p:sp>
            <p:nvSpPr>
              <p:cNvPr id="23" name="Freeform: Shape 22">
                <a:extLst>
                  <a:ext uri="{FF2B5EF4-FFF2-40B4-BE49-F238E27FC236}">
                    <a16:creationId xmlns:a16="http://schemas.microsoft.com/office/drawing/2014/main" id="{9EDB54B7-A645-5E5F-CAF1-429E2C8CB6A1}"/>
                  </a:ext>
                </a:extLst>
              </p:cNvPr>
              <p:cNvSpPr/>
              <p:nvPr/>
            </p:nvSpPr>
            <p:spPr>
              <a:xfrm>
                <a:off x="92747" y="5166398"/>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Employability Skills</a:t>
                </a:r>
                <a:endParaRPr lang="en-CA" sz="825" kern="1200">
                  <a:solidFill>
                    <a:prstClr val="black"/>
                  </a:solidFill>
                  <a:latin typeface="Aptos" panose="02110004020202020204"/>
                </a:endParaRPr>
              </a:p>
            </p:txBody>
          </p:sp>
          <p:grpSp>
            <p:nvGrpSpPr>
              <p:cNvPr id="188" name="Group 187">
                <a:extLst>
                  <a:ext uri="{FF2B5EF4-FFF2-40B4-BE49-F238E27FC236}">
                    <a16:creationId xmlns:a16="http://schemas.microsoft.com/office/drawing/2014/main" id="{1EEAFBEE-0D4C-5947-632C-A9789924A26E}"/>
                  </a:ext>
                </a:extLst>
              </p:cNvPr>
              <p:cNvGrpSpPr/>
              <p:nvPr/>
            </p:nvGrpSpPr>
            <p:grpSpPr>
              <a:xfrm>
                <a:off x="94070" y="1973338"/>
                <a:ext cx="1581339" cy="1991788"/>
                <a:chOff x="97663" y="1973338"/>
                <a:chExt cx="1581339" cy="1991788"/>
              </a:xfrm>
            </p:grpSpPr>
            <p:sp>
              <p:nvSpPr>
                <p:cNvPr id="28" name="Freeform: Shape 27">
                  <a:extLst>
                    <a:ext uri="{FF2B5EF4-FFF2-40B4-BE49-F238E27FC236}">
                      <a16:creationId xmlns:a16="http://schemas.microsoft.com/office/drawing/2014/main" id="{A5DBA49B-127D-12CC-EC83-5081524F52BB}"/>
                    </a:ext>
                  </a:extLst>
                </p:cNvPr>
                <p:cNvSpPr/>
                <p:nvPr/>
              </p:nvSpPr>
              <p:spPr>
                <a:xfrm>
                  <a:off x="102202" y="2585186"/>
                  <a:ext cx="1576800" cy="531901"/>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Support/ Psychoeducational Groups</a:t>
                  </a:r>
                  <a:endParaRPr lang="en-CA" sz="825" kern="1200">
                    <a:solidFill>
                      <a:prstClr val="black"/>
                    </a:solidFill>
                    <a:latin typeface="Aptos" panose="02110004020202020204"/>
                  </a:endParaRPr>
                </a:p>
              </p:txBody>
            </p:sp>
            <p:sp>
              <p:nvSpPr>
                <p:cNvPr id="12" name="Freeform: Shape 11">
                  <a:extLst>
                    <a:ext uri="{FF2B5EF4-FFF2-40B4-BE49-F238E27FC236}">
                      <a16:creationId xmlns:a16="http://schemas.microsoft.com/office/drawing/2014/main" id="{646DDD96-5A8A-091C-8AFD-AD386E9C42C6}"/>
                    </a:ext>
                  </a:extLst>
                </p:cNvPr>
                <p:cNvSpPr/>
                <p:nvPr/>
              </p:nvSpPr>
              <p:spPr>
                <a:xfrm>
                  <a:off x="102202" y="3148293"/>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Short-Term Counselling</a:t>
                  </a:r>
                  <a:endParaRPr lang="en-CA" sz="825" kern="1200">
                    <a:solidFill>
                      <a:prstClr val="black"/>
                    </a:solidFill>
                    <a:latin typeface="Aptos" panose="02110004020202020204"/>
                  </a:endParaRPr>
                </a:p>
              </p:txBody>
            </p:sp>
            <p:sp>
              <p:nvSpPr>
                <p:cNvPr id="13" name="Freeform: Shape 12">
                  <a:extLst>
                    <a:ext uri="{FF2B5EF4-FFF2-40B4-BE49-F238E27FC236}">
                      <a16:creationId xmlns:a16="http://schemas.microsoft.com/office/drawing/2014/main" id="{83E9F5B4-B1EF-CC86-2E02-7954AD6F4507}"/>
                    </a:ext>
                  </a:extLst>
                </p:cNvPr>
                <p:cNvSpPr/>
                <p:nvPr/>
              </p:nvSpPr>
              <p:spPr>
                <a:xfrm>
                  <a:off x="97663" y="3572377"/>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Awareness &amp; Education Programs</a:t>
                  </a:r>
                  <a:endParaRPr lang="en-CA" sz="825" kern="1200">
                    <a:solidFill>
                      <a:prstClr val="black"/>
                    </a:solidFill>
                    <a:latin typeface="Aptos" panose="02110004020202020204"/>
                  </a:endParaRPr>
                </a:p>
              </p:txBody>
            </p:sp>
            <p:sp>
              <p:nvSpPr>
                <p:cNvPr id="132" name="Rectangle 131">
                  <a:extLst>
                    <a:ext uri="{FF2B5EF4-FFF2-40B4-BE49-F238E27FC236}">
                      <a16:creationId xmlns:a16="http://schemas.microsoft.com/office/drawing/2014/main" id="{A1FAE4EB-03D7-1F12-2CCE-2129DFC7EF6C}"/>
                    </a:ext>
                  </a:extLst>
                </p:cNvPr>
                <p:cNvSpPr/>
                <p:nvPr/>
              </p:nvSpPr>
              <p:spPr>
                <a:xfrm>
                  <a:off x="100670" y="1973338"/>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kern="1200">
                      <a:solidFill>
                        <a:prstClr val="black"/>
                      </a:solidFill>
                      <a:latin typeface="Aptos" panose="02110004020202020204"/>
                    </a:rPr>
                    <a:t>Mental Health Promotion</a:t>
                  </a:r>
                  <a:endParaRPr lang="en-CA" sz="825" kern="1200">
                    <a:solidFill>
                      <a:prstClr val="black"/>
                    </a:solidFill>
                    <a:latin typeface="Aptos" panose="02110004020202020204"/>
                  </a:endParaRPr>
                </a:p>
              </p:txBody>
            </p:sp>
          </p:grpSp>
          <p:sp>
            <p:nvSpPr>
              <p:cNvPr id="146" name="Rectangle 145">
                <a:extLst>
                  <a:ext uri="{FF2B5EF4-FFF2-40B4-BE49-F238E27FC236}">
                    <a16:creationId xmlns:a16="http://schemas.microsoft.com/office/drawing/2014/main" id="{E2500FBC-16A9-132E-B1E6-55BA137A900E}"/>
                  </a:ext>
                </a:extLst>
              </p:cNvPr>
              <p:cNvSpPr/>
              <p:nvPr/>
            </p:nvSpPr>
            <p:spPr>
              <a:xfrm>
                <a:off x="93659" y="4135022"/>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spcAft>
                    <a:spcPct val="35000"/>
                  </a:spcAft>
                  <a:buClrTx/>
                  <a:defRPr/>
                </a:pPr>
                <a:r>
                  <a:rPr lang="en-US" sz="825" kern="1200">
                    <a:solidFill>
                      <a:prstClr val="black"/>
                    </a:solidFill>
                    <a:latin typeface="Aptos" panose="02110004020202020204"/>
                  </a:rPr>
                  <a:t>Skill Building Programs</a:t>
                </a:r>
                <a:endParaRPr lang="en-CA" sz="825" kern="1200">
                  <a:solidFill>
                    <a:prstClr val="black"/>
                  </a:solidFill>
                  <a:latin typeface="Aptos" panose="02110004020202020204"/>
                </a:endParaRPr>
              </a:p>
            </p:txBody>
          </p:sp>
          <p:sp>
            <p:nvSpPr>
              <p:cNvPr id="9" name="Freeform: Shape 8">
                <a:extLst>
                  <a:ext uri="{FF2B5EF4-FFF2-40B4-BE49-F238E27FC236}">
                    <a16:creationId xmlns:a16="http://schemas.microsoft.com/office/drawing/2014/main" id="{E8DDC7A1-9F6A-7B91-7FAF-1B30FA3DD52A}"/>
                  </a:ext>
                </a:extLst>
              </p:cNvPr>
              <p:cNvSpPr/>
              <p:nvPr/>
            </p:nvSpPr>
            <p:spPr>
              <a:xfrm>
                <a:off x="92747" y="5587624"/>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Financial Literacy</a:t>
                </a:r>
                <a:endParaRPr lang="en-CA" sz="825" kern="1200">
                  <a:solidFill>
                    <a:prstClr val="black"/>
                  </a:solidFill>
                  <a:latin typeface="Aptos" panose="02110004020202020204"/>
                </a:endParaRPr>
              </a:p>
            </p:txBody>
          </p:sp>
          <p:sp>
            <p:nvSpPr>
              <p:cNvPr id="10" name="Freeform: Shape 9">
                <a:extLst>
                  <a:ext uri="{FF2B5EF4-FFF2-40B4-BE49-F238E27FC236}">
                    <a16:creationId xmlns:a16="http://schemas.microsoft.com/office/drawing/2014/main" id="{A921464C-37F3-0F4C-8ECD-E327474CB09C}"/>
                  </a:ext>
                </a:extLst>
              </p:cNvPr>
              <p:cNvSpPr/>
              <p:nvPr/>
            </p:nvSpPr>
            <p:spPr>
              <a:xfrm>
                <a:off x="92747" y="6008268"/>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Mentorship and Leadership Programs</a:t>
                </a:r>
                <a:endParaRPr lang="en-CA" sz="825" kern="1200">
                  <a:solidFill>
                    <a:prstClr val="black"/>
                  </a:solidFill>
                  <a:latin typeface="Aptos" panose="02110004020202020204"/>
                </a:endParaRPr>
              </a:p>
            </p:txBody>
          </p:sp>
        </p:grpSp>
        <p:grpSp>
          <p:nvGrpSpPr>
            <p:cNvPr id="212" name="Group 211">
              <a:extLst>
                <a:ext uri="{FF2B5EF4-FFF2-40B4-BE49-F238E27FC236}">
                  <a16:creationId xmlns:a16="http://schemas.microsoft.com/office/drawing/2014/main" id="{4C4AF422-FAE2-9F15-1D5A-39ACF3F18A87}"/>
                </a:ext>
              </a:extLst>
            </p:cNvPr>
            <p:cNvGrpSpPr/>
            <p:nvPr/>
          </p:nvGrpSpPr>
          <p:grpSpPr>
            <a:xfrm>
              <a:off x="3416343" y="1973338"/>
              <a:ext cx="1577681" cy="4844821"/>
              <a:chOff x="3415897" y="1973338"/>
              <a:chExt cx="1577681" cy="4844821"/>
            </a:xfrm>
          </p:grpSpPr>
          <p:sp>
            <p:nvSpPr>
              <p:cNvPr id="43" name="Freeform: Shape 42">
                <a:extLst>
                  <a:ext uri="{FF2B5EF4-FFF2-40B4-BE49-F238E27FC236}">
                    <a16:creationId xmlns:a16="http://schemas.microsoft.com/office/drawing/2014/main" id="{1630AE76-39A1-8C1F-E42C-B63F555A75AA}"/>
                  </a:ext>
                </a:extLst>
              </p:cNvPr>
              <p:cNvSpPr/>
              <p:nvPr/>
            </p:nvSpPr>
            <p:spPr>
              <a:xfrm>
                <a:off x="3416720" y="4743516"/>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Community Workers</a:t>
                </a:r>
                <a:endParaRPr lang="en-CA" sz="825" kern="1200">
                  <a:solidFill>
                    <a:prstClr val="black"/>
                  </a:solidFill>
                  <a:latin typeface="Aptos" panose="02110004020202020204"/>
                </a:endParaRPr>
              </a:p>
            </p:txBody>
          </p:sp>
          <p:sp>
            <p:nvSpPr>
              <p:cNvPr id="45" name="Freeform: Shape 44">
                <a:extLst>
                  <a:ext uri="{FF2B5EF4-FFF2-40B4-BE49-F238E27FC236}">
                    <a16:creationId xmlns:a16="http://schemas.microsoft.com/office/drawing/2014/main" id="{CAC7C91B-BD83-9CCA-232C-002FCAE6D7B1}"/>
                  </a:ext>
                </a:extLst>
              </p:cNvPr>
              <p:cNvSpPr/>
              <p:nvPr/>
            </p:nvSpPr>
            <p:spPr>
              <a:xfrm>
                <a:off x="3416720" y="5164498"/>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Outreach Workers</a:t>
                </a:r>
                <a:endParaRPr lang="en-CA" sz="825" kern="1200">
                  <a:solidFill>
                    <a:prstClr val="black"/>
                  </a:solidFill>
                  <a:latin typeface="Aptos" panose="02110004020202020204"/>
                </a:endParaRPr>
              </a:p>
            </p:txBody>
          </p:sp>
          <p:sp>
            <p:nvSpPr>
              <p:cNvPr id="46" name="Freeform: Shape 45">
                <a:extLst>
                  <a:ext uri="{FF2B5EF4-FFF2-40B4-BE49-F238E27FC236}">
                    <a16:creationId xmlns:a16="http://schemas.microsoft.com/office/drawing/2014/main" id="{481EB677-09D5-A349-C13B-0CED8EAEEB98}"/>
                  </a:ext>
                </a:extLst>
              </p:cNvPr>
              <p:cNvSpPr/>
              <p:nvPr/>
            </p:nvSpPr>
            <p:spPr>
              <a:xfrm>
                <a:off x="3416720" y="5584906"/>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System Navigation and Other Support Services</a:t>
                </a:r>
                <a:endParaRPr lang="en-CA" sz="825" kern="1200">
                  <a:solidFill>
                    <a:prstClr val="black"/>
                  </a:solidFill>
                  <a:latin typeface="Aptos" panose="02110004020202020204"/>
                </a:endParaRPr>
              </a:p>
            </p:txBody>
          </p:sp>
          <p:sp>
            <p:nvSpPr>
              <p:cNvPr id="50" name="Freeform: Shape 49">
                <a:extLst>
                  <a:ext uri="{FF2B5EF4-FFF2-40B4-BE49-F238E27FC236}">
                    <a16:creationId xmlns:a16="http://schemas.microsoft.com/office/drawing/2014/main" id="{167FB39A-BB17-913F-E023-83D4074719B3}"/>
                  </a:ext>
                </a:extLst>
              </p:cNvPr>
              <p:cNvSpPr/>
              <p:nvPr/>
            </p:nvSpPr>
            <p:spPr>
              <a:xfrm>
                <a:off x="3416720" y="6005314"/>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Family School Liaison Workers</a:t>
                </a:r>
                <a:endParaRPr lang="en-CA" sz="825" kern="1200">
                  <a:solidFill>
                    <a:prstClr val="black"/>
                  </a:solidFill>
                  <a:latin typeface="Aptos" panose="02110004020202020204"/>
                </a:endParaRPr>
              </a:p>
            </p:txBody>
          </p:sp>
          <p:grpSp>
            <p:nvGrpSpPr>
              <p:cNvPr id="190" name="Group 189">
                <a:extLst>
                  <a:ext uri="{FF2B5EF4-FFF2-40B4-BE49-F238E27FC236}">
                    <a16:creationId xmlns:a16="http://schemas.microsoft.com/office/drawing/2014/main" id="{A240CF83-834F-3491-4BA5-74F0E1720641}"/>
                  </a:ext>
                </a:extLst>
              </p:cNvPr>
              <p:cNvGrpSpPr/>
              <p:nvPr/>
            </p:nvGrpSpPr>
            <p:grpSpPr>
              <a:xfrm>
                <a:off x="3415897" y="1973338"/>
                <a:ext cx="1577681" cy="1704768"/>
                <a:chOff x="3420419" y="1973338"/>
                <a:chExt cx="1577681" cy="1704768"/>
              </a:xfrm>
            </p:grpSpPr>
            <p:sp>
              <p:nvSpPr>
                <p:cNvPr id="16" name="Freeform: Shape 15">
                  <a:extLst>
                    <a:ext uri="{FF2B5EF4-FFF2-40B4-BE49-F238E27FC236}">
                      <a16:creationId xmlns:a16="http://schemas.microsoft.com/office/drawing/2014/main" id="{2A9F07C7-6512-AC2C-1854-FD217EBFE20E}"/>
                    </a:ext>
                  </a:extLst>
                </p:cNvPr>
                <p:cNvSpPr/>
                <p:nvPr/>
              </p:nvSpPr>
              <p:spPr>
                <a:xfrm>
                  <a:off x="3420419" y="2583940"/>
                  <a:ext cx="1577623"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Parenting/Family/ Caregiver Programs</a:t>
                  </a:r>
                  <a:endParaRPr lang="en-CA" sz="825" kern="1200">
                    <a:solidFill>
                      <a:prstClr val="black"/>
                    </a:solidFill>
                    <a:latin typeface="Aptos" panose="02110004020202020204"/>
                  </a:endParaRPr>
                </a:p>
              </p:txBody>
            </p:sp>
            <p:sp>
              <p:nvSpPr>
                <p:cNvPr id="17" name="Freeform: Shape 16">
                  <a:extLst>
                    <a:ext uri="{FF2B5EF4-FFF2-40B4-BE49-F238E27FC236}">
                      <a16:creationId xmlns:a16="http://schemas.microsoft.com/office/drawing/2014/main" id="{CE1F0762-099F-5C92-09D9-64E5583130A5}"/>
                    </a:ext>
                  </a:extLst>
                </p:cNvPr>
                <p:cNvSpPr/>
                <p:nvPr/>
              </p:nvSpPr>
              <p:spPr>
                <a:xfrm>
                  <a:off x="3420419" y="3004932"/>
                  <a:ext cx="1577623" cy="673174"/>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Early Childhood Development, Preschools and Play Groups</a:t>
                  </a:r>
                  <a:endParaRPr lang="en-CA" sz="825" kern="1200">
                    <a:solidFill>
                      <a:prstClr val="black"/>
                    </a:solidFill>
                    <a:latin typeface="Aptos" panose="02110004020202020204"/>
                  </a:endParaRPr>
                </a:p>
              </p:txBody>
            </p:sp>
            <p:sp>
              <p:nvSpPr>
                <p:cNvPr id="130" name="Rectangle 129">
                  <a:extLst>
                    <a:ext uri="{FF2B5EF4-FFF2-40B4-BE49-F238E27FC236}">
                      <a16:creationId xmlns:a16="http://schemas.microsoft.com/office/drawing/2014/main" id="{42E77BC9-92EC-7382-71A2-81B5AB2C3BC1}"/>
                    </a:ext>
                  </a:extLst>
                </p:cNvPr>
                <p:cNvSpPr/>
                <p:nvPr/>
              </p:nvSpPr>
              <p:spPr>
                <a:xfrm>
                  <a:off x="3420477" y="1973338"/>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kern="1200">
                      <a:solidFill>
                        <a:prstClr val="black"/>
                      </a:solidFill>
                      <a:latin typeface="Aptos" panose="02110004020202020204"/>
                    </a:rPr>
                    <a:t>Child Development and Caregiver Support</a:t>
                  </a:r>
                  <a:endParaRPr lang="en-CA" sz="825" kern="1200">
                    <a:solidFill>
                      <a:prstClr val="black"/>
                    </a:solidFill>
                    <a:latin typeface="Aptos" panose="02110004020202020204"/>
                  </a:endParaRPr>
                </a:p>
              </p:txBody>
            </p:sp>
          </p:grpSp>
          <p:sp>
            <p:nvSpPr>
              <p:cNvPr id="148" name="Rectangle 147">
                <a:extLst>
                  <a:ext uri="{FF2B5EF4-FFF2-40B4-BE49-F238E27FC236}">
                    <a16:creationId xmlns:a16="http://schemas.microsoft.com/office/drawing/2014/main" id="{88EE2E1C-D114-EC9B-0EF8-EECAD948B0F2}"/>
                  </a:ext>
                </a:extLst>
              </p:cNvPr>
              <p:cNvSpPr/>
              <p:nvPr/>
            </p:nvSpPr>
            <p:spPr>
              <a:xfrm>
                <a:off x="3415955" y="4131326"/>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spcAft>
                    <a:spcPct val="35000"/>
                  </a:spcAft>
                  <a:buClrTx/>
                  <a:defRPr/>
                </a:pPr>
                <a:r>
                  <a:rPr lang="en-US" sz="825" kern="1200">
                    <a:solidFill>
                      <a:prstClr val="black"/>
                    </a:solidFill>
                    <a:latin typeface="Aptos" panose="02110004020202020204"/>
                  </a:rPr>
                  <a:t>Community Outreach</a:t>
                </a:r>
                <a:endParaRPr lang="en-CA" sz="825" kern="1200">
                  <a:solidFill>
                    <a:prstClr val="black"/>
                  </a:solidFill>
                  <a:latin typeface="Aptos" panose="02110004020202020204"/>
                </a:endParaRPr>
              </a:p>
            </p:txBody>
          </p:sp>
          <p:sp>
            <p:nvSpPr>
              <p:cNvPr id="11" name="Freeform: Shape 10">
                <a:extLst>
                  <a:ext uri="{FF2B5EF4-FFF2-40B4-BE49-F238E27FC236}">
                    <a16:creationId xmlns:a16="http://schemas.microsoft.com/office/drawing/2014/main" id="{EDD0C60A-7B1D-3672-A04C-48684FE61C16}"/>
                  </a:ext>
                </a:extLst>
              </p:cNvPr>
              <p:cNvSpPr/>
              <p:nvPr/>
            </p:nvSpPr>
            <p:spPr>
              <a:xfrm>
                <a:off x="3415897" y="6425759"/>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Outreach Centres/ Programs</a:t>
                </a:r>
                <a:endParaRPr lang="en-CA" sz="825" kern="1200">
                  <a:solidFill>
                    <a:prstClr val="black"/>
                  </a:solidFill>
                  <a:latin typeface="Aptos" panose="02110004020202020204"/>
                </a:endParaRPr>
              </a:p>
            </p:txBody>
          </p:sp>
        </p:grpSp>
      </p:grpSp>
      <p:sp>
        <p:nvSpPr>
          <p:cNvPr id="4" name="Content Placeholder 8">
            <a:extLst>
              <a:ext uri="{FF2B5EF4-FFF2-40B4-BE49-F238E27FC236}">
                <a16:creationId xmlns:a16="http://schemas.microsoft.com/office/drawing/2014/main" id="{BB0E8A36-7D00-CAA2-B433-D6531F83E5DE}"/>
              </a:ext>
            </a:extLst>
          </p:cNvPr>
          <p:cNvSpPr txBox="1">
            <a:spLocks/>
          </p:cNvSpPr>
          <p:nvPr/>
        </p:nvSpPr>
        <p:spPr>
          <a:xfrm>
            <a:off x="4890486" y="3497263"/>
            <a:ext cx="4056935" cy="1507901"/>
          </a:xfrm>
          <a:prstGeom prst="roundRect">
            <a:avLst>
              <a:gd name="adj" fmla="val 7753"/>
            </a:avLst>
          </a:prstGeom>
          <a:solidFill>
            <a:schemeClr val="accent1">
              <a:lumMod val="40000"/>
              <a:lumOff val="60000"/>
            </a:schemeClr>
          </a:solidFill>
          <a:ln w="19050">
            <a:solidFill>
              <a:sysClr val="window" lastClr="FFFFFF"/>
            </a:solidFill>
          </a:ln>
        </p:spPr>
        <p:txBody>
          <a:bodyPr vert="horz" lIns="137160" tIns="137160" rIns="137160" bIns="137160" rtlCol="0" anchor="ctr" anchorCtr="0">
            <a:noAutofit/>
          </a:bodyPr>
          <a:lstStyle>
            <a:lvl1pPr marL="36576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1pPr>
            <a:lvl2pPr marL="68580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2pPr>
            <a:lvl3pPr marL="114300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3pPr>
            <a:lvl4pPr marL="160020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4pPr>
            <a:lvl5pPr marL="205740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b="1" dirty="0">
                <a:solidFill>
                  <a:srgbClr val="104862"/>
                </a:solidFill>
                <a:latin typeface="Aptos" panose="020B0004020202020204" pitchFamily="34" charset="0"/>
              </a:rPr>
              <a:t>Activity: </a:t>
            </a:r>
            <a:r>
              <a:rPr lang="en-US" sz="1350" dirty="0">
                <a:solidFill>
                  <a:srgbClr val="104862"/>
                </a:solidFill>
                <a:latin typeface="Aptos" panose="020B0004020202020204" pitchFamily="34" charset="0"/>
              </a:rPr>
              <a:t>Volunteer recruitment and coordination</a:t>
            </a:r>
          </a:p>
          <a:p>
            <a:pPr marL="0" indent="0">
              <a:buNone/>
            </a:pPr>
            <a:r>
              <a:rPr lang="en-US" sz="1350" b="1" dirty="0">
                <a:solidFill>
                  <a:srgbClr val="104862"/>
                </a:solidFill>
                <a:latin typeface="Aptos" panose="020B0004020202020204" pitchFamily="34" charset="0"/>
              </a:rPr>
              <a:t>Target Participants: </a:t>
            </a:r>
            <a:r>
              <a:rPr lang="en-US" sz="1350" dirty="0">
                <a:solidFill>
                  <a:srgbClr val="104862"/>
                </a:solidFill>
                <a:latin typeface="Aptos" panose="020B0004020202020204" pitchFamily="34" charset="0"/>
              </a:rPr>
              <a:t>Volunteers for a community event</a:t>
            </a:r>
          </a:p>
          <a:p>
            <a:pPr marL="0" indent="0">
              <a:buNone/>
            </a:pPr>
            <a:r>
              <a:rPr lang="en-US" sz="1350" b="1" dirty="0">
                <a:solidFill>
                  <a:srgbClr val="104862"/>
                </a:solidFill>
                <a:latin typeface="Aptos" panose="020B0004020202020204" pitchFamily="34" charset="0"/>
              </a:rPr>
              <a:t>Activity Goal: </a:t>
            </a:r>
            <a:r>
              <a:rPr lang="en-US" sz="1350" dirty="0">
                <a:solidFill>
                  <a:srgbClr val="104862"/>
                </a:solidFill>
                <a:latin typeface="Aptos" panose="020B0004020202020204" pitchFamily="34" charset="0"/>
              </a:rPr>
              <a:t>To find, onboard, and coordinate volunteers for the event. </a:t>
            </a:r>
          </a:p>
        </p:txBody>
      </p:sp>
      <p:sp>
        <p:nvSpPr>
          <p:cNvPr id="2" name="Rectangle 1">
            <a:extLst>
              <a:ext uri="{FF2B5EF4-FFF2-40B4-BE49-F238E27FC236}">
                <a16:creationId xmlns:a16="http://schemas.microsoft.com/office/drawing/2014/main" id="{797414D7-D081-68D7-3BAF-720B19E8BBDE}"/>
              </a:ext>
              <a:ext uri="{C183D7F6-B498-43B3-948B-1728B52AA6E4}">
                <adec:decorative xmlns:adec="http://schemas.microsoft.com/office/drawing/2017/decorative" val="1"/>
              </a:ext>
            </a:extLst>
          </p:cNvPr>
          <p:cNvSpPr/>
          <p:nvPr/>
        </p:nvSpPr>
        <p:spPr>
          <a:xfrm>
            <a:off x="7744082" y="224052"/>
            <a:ext cx="1305515" cy="675275"/>
          </a:xfrm>
          <a:prstGeom prst="rect">
            <a:avLst/>
          </a:prstGeom>
          <a:solidFill>
            <a:srgbClr val="FFFF00">
              <a:alpha val="38824"/>
            </a:srgbClr>
          </a:solid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a:extLst>
              <a:ext uri="{FF2B5EF4-FFF2-40B4-BE49-F238E27FC236}">
                <a16:creationId xmlns:a16="http://schemas.microsoft.com/office/drawing/2014/main" id="{829FE6BE-0BAC-FBD8-DFF4-9D5D28C53B40}"/>
              </a:ext>
              <a:ext uri="{C183D7F6-B498-43B3-948B-1728B52AA6E4}">
                <adec:decorative xmlns:adec="http://schemas.microsoft.com/office/drawing/2017/decorative" val="1"/>
              </a:ext>
            </a:extLst>
          </p:cNvPr>
          <p:cNvSpPr/>
          <p:nvPr/>
        </p:nvSpPr>
        <p:spPr>
          <a:xfrm>
            <a:off x="7744083" y="1114417"/>
            <a:ext cx="1303554" cy="437401"/>
          </a:xfrm>
          <a:prstGeom prst="rect">
            <a:avLst/>
          </a:prstGeom>
          <a:solidFill>
            <a:srgbClr val="FF0000">
              <a:alpha val="38824"/>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itle 17">
            <a:extLst>
              <a:ext uri="{FF2B5EF4-FFF2-40B4-BE49-F238E27FC236}">
                <a16:creationId xmlns:a16="http://schemas.microsoft.com/office/drawing/2014/main" id="{40DFA980-46A3-399A-8EE6-2B56BF584131}"/>
              </a:ext>
            </a:extLst>
          </p:cNvPr>
          <p:cNvSpPr>
            <a:spLocks noGrp="1"/>
          </p:cNvSpPr>
          <p:nvPr>
            <p:ph type="ctrTitle"/>
          </p:nvPr>
        </p:nvSpPr>
        <p:spPr>
          <a:xfrm>
            <a:off x="1143000" y="-1790700"/>
            <a:ext cx="6858000" cy="1790700"/>
          </a:xfrm>
        </p:spPr>
        <p:txBody>
          <a:bodyPr spcFirstLastPara="1" wrap="square" lIns="91425" tIns="45700" rIns="91425" bIns="45700" anchor="b" anchorCtr="0">
            <a:noAutofit/>
          </a:bodyPr>
          <a:lstStyle/>
          <a:p>
            <a:r>
              <a:rPr lang="en-CA" dirty="0"/>
              <a:t>Activity Categorization Example: Volunteer Recruitment &amp; Coordination</a:t>
            </a:r>
          </a:p>
        </p:txBody>
      </p:sp>
    </p:spTree>
    <p:extLst>
      <p:ext uri="{BB962C8B-B14F-4D97-AF65-F5344CB8AC3E}">
        <p14:creationId xmlns:p14="http://schemas.microsoft.com/office/powerpoint/2010/main" val="14852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1A33C-6CC4-23F8-4FAA-DF117ACCDE21}"/>
            </a:ext>
          </a:extLst>
        </p:cNvPr>
        <p:cNvGrpSpPr/>
        <p:nvPr/>
      </p:nvGrpSpPr>
      <p:grpSpPr>
        <a:xfrm>
          <a:off x="0" y="0"/>
          <a:ext cx="0" cy="0"/>
          <a:chOff x="0" y="0"/>
          <a:chExt cx="0" cy="0"/>
        </a:xfrm>
      </p:grpSpPr>
      <p:grpSp>
        <p:nvGrpSpPr>
          <p:cNvPr id="217" name="Group 216">
            <a:extLst>
              <a:ext uri="{FF2B5EF4-FFF2-40B4-BE49-F238E27FC236}">
                <a16:creationId xmlns:a16="http://schemas.microsoft.com/office/drawing/2014/main" id="{2AEB398B-99B5-F28F-1F85-6D71905B72E1}"/>
              </a:ext>
              <a:ext uri="{C183D7F6-B498-43B3-948B-1728B52AA6E4}">
                <adec:decorative xmlns:adec="http://schemas.microsoft.com/office/drawing/2017/decorative" val="1"/>
              </a:ext>
            </a:extLst>
          </p:cNvPr>
          <p:cNvGrpSpPr/>
          <p:nvPr/>
        </p:nvGrpSpPr>
        <p:grpSpPr>
          <a:xfrm>
            <a:off x="91832" y="216398"/>
            <a:ext cx="8960336" cy="4521112"/>
            <a:chOff x="92747" y="790010"/>
            <a:chExt cx="11947114" cy="6028149"/>
          </a:xfrm>
        </p:grpSpPr>
        <p:sp>
          <p:nvSpPr>
            <p:cNvPr id="80" name="Rectangle 79">
              <a:extLst>
                <a:ext uri="{FF2B5EF4-FFF2-40B4-BE49-F238E27FC236}">
                  <a16:creationId xmlns:a16="http://schemas.microsoft.com/office/drawing/2014/main" id="{529BB501-5DC2-56EE-7004-DF5AB9570D0B}"/>
                </a:ext>
              </a:extLst>
            </p:cNvPr>
            <p:cNvSpPr/>
            <p:nvPr/>
          </p:nvSpPr>
          <p:spPr>
            <a:xfrm>
              <a:off x="2511743" y="790010"/>
              <a:ext cx="1740686" cy="914400"/>
            </a:xfrm>
            <a:prstGeom prst="rect">
              <a:avLst/>
            </a:prstGeom>
            <a:solidFill>
              <a:srgbClr val="FAB4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a:solidFill>
                    <a:prstClr val="black"/>
                  </a:solidFill>
                  <a:latin typeface="Aptos" panose="02110004020202020204"/>
                </a:rPr>
                <a:t>Program</a:t>
              </a:r>
              <a:endParaRPr lang="en-CA" sz="1200" kern="1200">
                <a:solidFill>
                  <a:prstClr val="black"/>
                </a:solidFill>
                <a:latin typeface="Aptos" panose="02110004020202020204"/>
              </a:endParaRPr>
            </a:p>
          </p:txBody>
        </p:sp>
        <p:sp>
          <p:nvSpPr>
            <p:cNvPr id="92" name="Rectangle 91">
              <a:extLst>
                <a:ext uri="{FF2B5EF4-FFF2-40B4-BE49-F238E27FC236}">
                  <a16:creationId xmlns:a16="http://schemas.microsoft.com/office/drawing/2014/main" id="{ABC3D4DE-24A2-3F6A-D2F1-80AC9B79B16A}"/>
                </a:ext>
              </a:extLst>
            </p:cNvPr>
            <p:cNvSpPr/>
            <p:nvPr/>
          </p:nvSpPr>
          <p:spPr>
            <a:xfrm>
              <a:off x="6716225" y="790010"/>
              <a:ext cx="1740686" cy="914400"/>
            </a:xfrm>
            <a:prstGeom prst="rect">
              <a:avLst/>
            </a:prstGeom>
            <a:solidFill>
              <a:srgbClr val="F7A9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a:solidFill>
                    <a:prstClr val="black"/>
                  </a:solidFill>
                  <a:latin typeface="Aptos" panose="02110004020202020204"/>
                </a:rPr>
                <a:t>Information and Referrals</a:t>
              </a:r>
              <a:endParaRPr lang="en-CA" sz="1200" kern="1200">
                <a:solidFill>
                  <a:prstClr val="black"/>
                </a:solidFill>
                <a:latin typeface="Aptos" panose="02110004020202020204"/>
              </a:endParaRPr>
            </a:p>
          </p:txBody>
        </p:sp>
        <p:sp>
          <p:nvSpPr>
            <p:cNvPr id="97" name="Rectangle 96">
              <a:extLst>
                <a:ext uri="{FF2B5EF4-FFF2-40B4-BE49-F238E27FC236}">
                  <a16:creationId xmlns:a16="http://schemas.microsoft.com/office/drawing/2014/main" id="{B8301066-4BEF-F6F5-0BA7-A5D2A450540E}"/>
                </a:ext>
              </a:extLst>
            </p:cNvPr>
            <p:cNvSpPr/>
            <p:nvPr/>
          </p:nvSpPr>
          <p:spPr>
            <a:xfrm>
              <a:off x="8508668" y="790010"/>
              <a:ext cx="1740686" cy="914400"/>
            </a:xfrm>
            <a:prstGeom prst="rect">
              <a:avLst/>
            </a:prstGeom>
            <a:solidFill>
              <a:srgbClr val="30B1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a:solidFill>
                    <a:prstClr val="black"/>
                  </a:solidFill>
                  <a:latin typeface="Aptos" panose="02110004020202020204"/>
                </a:rPr>
                <a:t>Community Events</a:t>
              </a:r>
              <a:endParaRPr lang="en-CA" sz="1200" kern="1200">
                <a:solidFill>
                  <a:prstClr val="black"/>
                </a:solidFill>
                <a:latin typeface="Aptos" panose="02110004020202020204"/>
              </a:endParaRPr>
            </a:p>
          </p:txBody>
        </p:sp>
        <p:sp>
          <p:nvSpPr>
            <p:cNvPr id="98" name="Rectangle 97">
              <a:extLst>
                <a:ext uri="{FF2B5EF4-FFF2-40B4-BE49-F238E27FC236}">
                  <a16:creationId xmlns:a16="http://schemas.microsoft.com/office/drawing/2014/main" id="{3CE04833-8818-9E10-5C1A-8D9C5F727341}"/>
                </a:ext>
              </a:extLst>
            </p:cNvPr>
            <p:cNvSpPr/>
            <p:nvPr/>
          </p:nvSpPr>
          <p:spPr>
            <a:xfrm>
              <a:off x="10297461" y="790010"/>
              <a:ext cx="1740686" cy="914400"/>
            </a:xfrm>
            <a:prstGeom prst="rect">
              <a:avLst/>
            </a:prstGeom>
            <a:solidFill>
              <a:srgbClr val="58B2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100" kern="1200" dirty="0">
                  <a:solidFill>
                    <a:prstClr val="black"/>
                  </a:solidFill>
                  <a:latin typeface="Aptos" panose="02110004020202020204"/>
                </a:rPr>
                <a:t>Community Development &amp; Capacity Building</a:t>
              </a:r>
              <a:endParaRPr lang="en-CA" sz="1100" kern="1200" dirty="0">
                <a:solidFill>
                  <a:prstClr val="black"/>
                </a:solidFill>
                <a:latin typeface="Aptos" panose="02110004020202020204"/>
              </a:endParaRPr>
            </a:p>
          </p:txBody>
        </p:sp>
        <p:sp>
          <p:nvSpPr>
            <p:cNvPr id="118" name="Rectangle 117">
              <a:extLst>
                <a:ext uri="{FF2B5EF4-FFF2-40B4-BE49-F238E27FC236}">
                  <a16:creationId xmlns:a16="http://schemas.microsoft.com/office/drawing/2014/main" id="{EB30E0A4-4675-501C-1654-67A330390561}"/>
                </a:ext>
              </a:extLst>
            </p:cNvPr>
            <p:cNvSpPr/>
            <p:nvPr/>
          </p:nvSpPr>
          <p:spPr>
            <a:xfrm>
              <a:off x="10295747" y="1973338"/>
              <a:ext cx="1742400" cy="583200"/>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buClrTx/>
                <a:defRPr/>
              </a:pPr>
              <a:r>
                <a:rPr lang="en-US" sz="825" kern="1200" dirty="0">
                  <a:solidFill>
                    <a:prstClr val="black"/>
                  </a:solidFill>
                  <a:latin typeface="Aptos" panose="02110004020202020204"/>
                </a:rPr>
                <a:t>Volunteerism</a:t>
              </a:r>
              <a:endParaRPr lang="en-CA" sz="825" kern="1200" dirty="0">
                <a:solidFill>
                  <a:prstClr val="black"/>
                </a:solidFill>
                <a:latin typeface="Aptos" panose="02110004020202020204"/>
              </a:endParaRPr>
            </a:p>
          </p:txBody>
        </p:sp>
        <p:sp>
          <p:nvSpPr>
            <p:cNvPr id="119" name="Rectangle 118">
              <a:extLst>
                <a:ext uri="{FF2B5EF4-FFF2-40B4-BE49-F238E27FC236}">
                  <a16:creationId xmlns:a16="http://schemas.microsoft.com/office/drawing/2014/main" id="{9967F919-D7FC-1EA8-DEF7-5725B2706DF4}"/>
                </a:ext>
              </a:extLst>
            </p:cNvPr>
            <p:cNvSpPr/>
            <p:nvPr/>
          </p:nvSpPr>
          <p:spPr>
            <a:xfrm>
              <a:off x="6716316" y="1973338"/>
              <a:ext cx="1742400" cy="583200"/>
            </a:xfrm>
            <a:prstGeom prst="rect">
              <a:avLst/>
            </a:prstGeom>
            <a:solidFill>
              <a:srgbClr val="FCDAB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266700">
                <a:lnSpc>
                  <a:spcPct val="90000"/>
                </a:lnSpc>
                <a:spcBef>
                  <a:spcPct val="0"/>
                </a:spcBef>
                <a:buClrTx/>
                <a:defRPr/>
              </a:pPr>
              <a:r>
                <a:rPr lang="en-US" sz="825" kern="1200">
                  <a:solidFill>
                    <a:prstClr val="black"/>
                  </a:solidFill>
                  <a:latin typeface="Aptos" panose="02110004020202020204"/>
                </a:rPr>
                <a:t>Information Services</a:t>
              </a:r>
              <a:endParaRPr lang="en-CA" sz="825" kern="1200">
                <a:solidFill>
                  <a:prstClr val="black"/>
                </a:solidFill>
                <a:latin typeface="Aptos" panose="02110004020202020204"/>
              </a:endParaRPr>
            </a:p>
          </p:txBody>
        </p:sp>
        <p:cxnSp>
          <p:nvCxnSpPr>
            <p:cNvPr id="121" name="Straight Arrow Connector 120">
              <a:extLst>
                <a:ext uri="{FF2B5EF4-FFF2-40B4-BE49-F238E27FC236}">
                  <a16:creationId xmlns:a16="http://schemas.microsoft.com/office/drawing/2014/main" id="{7A417190-7351-575A-CF59-DC4BB379229D}"/>
                </a:ext>
              </a:extLst>
            </p:cNvPr>
            <p:cNvCxnSpPr>
              <a:cxnSpLocks/>
            </p:cNvCxnSpPr>
            <p:nvPr/>
          </p:nvCxnSpPr>
          <p:spPr>
            <a:xfrm>
              <a:off x="7586568" y="1704410"/>
              <a:ext cx="948" cy="2689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3" name="Straight Arrow Connector 122">
              <a:extLst>
                <a:ext uri="{FF2B5EF4-FFF2-40B4-BE49-F238E27FC236}">
                  <a16:creationId xmlns:a16="http://schemas.microsoft.com/office/drawing/2014/main" id="{73218433-999C-D575-0238-746A5F7DC9B9}"/>
                </a:ext>
              </a:extLst>
            </p:cNvPr>
            <p:cNvCxnSpPr>
              <a:cxnSpLocks/>
            </p:cNvCxnSpPr>
            <p:nvPr/>
          </p:nvCxnSpPr>
          <p:spPr>
            <a:xfrm flipH="1">
              <a:off x="11166947" y="1704410"/>
              <a:ext cx="857" cy="2689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3" name="Connector: Elbow 132">
              <a:extLst>
                <a:ext uri="{FF2B5EF4-FFF2-40B4-BE49-F238E27FC236}">
                  <a16:creationId xmlns:a16="http://schemas.microsoft.com/office/drawing/2014/main" id="{C958A9F5-6DD4-3949-2783-B34A2909F3C7}"/>
                </a:ext>
              </a:extLst>
            </p:cNvPr>
            <p:cNvCxnSpPr>
              <a:cxnSpLocks/>
              <a:stCxn id="80" idx="2"/>
              <a:endCxn id="132" idx="0"/>
            </p:cNvCxnSpPr>
            <p:nvPr/>
          </p:nvCxnSpPr>
          <p:spPr>
            <a:xfrm rot="5400000">
              <a:off x="1999524" y="590776"/>
              <a:ext cx="268928" cy="2496197"/>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6" name="Connector: Elbow 135">
              <a:extLst>
                <a:ext uri="{FF2B5EF4-FFF2-40B4-BE49-F238E27FC236}">
                  <a16:creationId xmlns:a16="http://schemas.microsoft.com/office/drawing/2014/main" id="{EA6AC954-061B-327F-2732-8FD2AC3084E5}"/>
                </a:ext>
              </a:extLst>
            </p:cNvPr>
            <p:cNvCxnSpPr>
              <a:cxnSpLocks/>
              <a:stCxn id="80" idx="2"/>
              <a:endCxn id="131" idx="0"/>
            </p:cNvCxnSpPr>
            <p:nvPr/>
          </p:nvCxnSpPr>
          <p:spPr>
            <a:xfrm rot="5400000">
              <a:off x="2829355" y="1420607"/>
              <a:ext cx="268928" cy="836535"/>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9" name="Connector: Elbow 138">
              <a:extLst>
                <a:ext uri="{FF2B5EF4-FFF2-40B4-BE49-F238E27FC236}">
                  <a16:creationId xmlns:a16="http://schemas.microsoft.com/office/drawing/2014/main" id="{D333FF46-C8B6-F157-0B2A-6392D6FB1D26}"/>
                </a:ext>
              </a:extLst>
            </p:cNvPr>
            <p:cNvCxnSpPr>
              <a:cxnSpLocks/>
              <a:stCxn id="80" idx="2"/>
              <a:endCxn id="130" idx="0"/>
            </p:cNvCxnSpPr>
            <p:nvPr/>
          </p:nvCxnSpPr>
          <p:spPr>
            <a:xfrm rot="16200000" flipH="1">
              <a:off x="3659185" y="1427310"/>
              <a:ext cx="268928" cy="823127"/>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2" name="Connector: Elbow 141">
              <a:extLst>
                <a:ext uri="{FF2B5EF4-FFF2-40B4-BE49-F238E27FC236}">
                  <a16:creationId xmlns:a16="http://schemas.microsoft.com/office/drawing/2014/main" id="{409316D5-D144-A334-690D-292B75DF2708}"/>
                </a:ext>
              </a:extLst>
            </p:cNvPr>
            <p:cNvCxnSpPr>
              <a:cxnSpLocks/>
              <a:stCxn id="80" idx="2"/>
              <a:endCxn id="129" idx="0"/>
            </p:cNvCxnSpPr>
            <p:nvPr/>
          </p:nvCxnSpPr>
          <p:spPr>
            <a:xfrm rot="16200000" flipH="1">
              <a:off x="4489016" y="597480"/>
              <a:ext cx="268928" cy="2482788"/>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211" name="Group 210">
              <a:extLst>
                <a:ext uri="{FF2B5EF4-FFF2-40B4-BE49-F238E27FC236}">
                  <a16:creationId xmlns:a16="http://schemas.microsoft.com/office/drawing/2014/main" id="{C6E03A36-FE55-4548-5834-EF143359F510}"/>
                </a:ext>
              </a:extLst>
            </p:cNvPr>
            <p:cNvGrpSpPr/>
            <p:nvPr/>
          </p:nvGrpSpPr>
          <p:grpSpPr>
            <a:xfrm>
              <a:off x="1756739" y="1973338"/>
              <a:ext cx="1577623" cy="3723960"/>
              <a:chOff x="1756112" y="1973338"/>
              <a:chExt cx="1577623" cy="3723960"/>
            </a:xfrm>
          </p:grpSpPr>
          <p:sp>
            <p:nvSpPr>
              <p:cNvPr id="24" name="Freeform: Shape 23">
                <a:extLst>
                  <a:ext uri="{FF2B5EF4-FFF2-40B4-BE49-F238E27FC236}">
                    <a16:creationId xmlns:a16="http://schemas.microsoft.com/office/drawing/2014/main" id="{DE59982F-079B-205E-75C8-BB0762AA693F}"/>
                  </a:ext>
                </a:extLst>
              </p:cNvPr>
              <p:cNvSpPr/>
              <p:nvPr/>
            </p:nvSpPr>
            <p:spPr>
              <a:xfrm>
                <a:off x="1756319" y="5164498"/>
                <a:ext cx="1576800" cy="5328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Family, Gender-Based, Age-Based Violence  Prevention</a:t>
                </a:r>
                <a:endParaRPr lang="en-CA" sz="825" kern="1200">
                  <a:solidFill>
                    <a:prstClr val="black"/>
                  </a:solidFill>
                  <a:latin typeface="Aptos" panose="02110004020202020204"/>
                </a:endParaRPr>
              </a:p>
            </p:txBody>
          </p:sp>
          <p:sp>
            <p:nvSpPr>
              <p:cNvPr id="35" name="Freeform: Shape 34">
                <a:extLst>
                  <a:ext uri="{FF2B5EF4-FFF2-40B4-BE49-F238E27FC236}">
                    <a16:creationId xmlns:a16="http://schemas.microsoft.com/office/drawing/2014/main" id="{1EE750AE-58E3-76EA-8BB7-AF36571D7545}"/>
                  </a:ext>
                </a:extLst>
              </p:cNvPr>
              <p:cNvSpPr/>
              <p:nvPr/>
            </p:nvSpPr>
            <p:spPr>
              <a:xfrm>
                <a:off x="1756319" y="4743516"/>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School-Aged Healthy Relationship Programs</a:t>
                </a:r>
                <a:endParaRPr lang="en-CA" sz="825" kern="1200">
                  <a:solidFill>
                    <a:prstClr val="black"/>
                  </a:solidFill>
                  <a:latin typeface="Aptos" panose="02110004020202020204"/>
                </a:endParaRPr>
              </a:p>
            </p:txBody>
          </p:sp>
          <p:grpSp>
            <p:nvGrpSpPr>
              <p:cNvPr id="189" name="Group 188">
                <a:extLst>
                  <a:ext uri="{FF2B5EF4-FFF2-40B4-BE49-F238E27FC236}">
                    <a16:creationId xmlns:a16="http://schemas.microsoft.com/office/drawing/2014/main" id="{31C43222-E7DD-7E73-454B-A8196815A71E}"/>
                  </a:ext>
                </a:extLst>
              </p:cNvPr>
              <p:cNvGrpSpPr/>
              <p:nvPr/>
            </p:nvGrpSpPr>
            <p:grpSpPr>
              <a:xfrm>
                <a:off x="1756112" y="1973338"/>
                <a:ext cx="1577623" cy="1426353"/>
                <a:chOff x="1765572" y="1973338"/>
                <a:chExt cx="1577623" cy="1426353"/>
              </a:xfrm>
            </p:grpSpPr>
            <p:sp>
              <p:nvSpPr>
                <p:cNvPr id="14" name="Freeform: Shape 13">
                  <a:extLst>
                    <a:ext uri="{FF2B5EF4-FFF2-40B4-BE49-F238E27FC236}">
                      <a16:creationId xmlns:a16="http://schemas.microsoft.com/office/drawing/2014/main" id="{0309CBBA-36AD-FDC9-D65D-2FABE70E5B04}"/>
                    </a:ext>
                  </a:extLst>
                </p:cNvPr>
                <p:cNvSpPr/>
                <p:nvPr/>
              </p:nvSpPr>
              <p:spPr>
                <a:xfrm>
                  <a:off x="1765779" y="2585400"/>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At-Home Supports</a:t>
                  </a:r>
                  <a:endParaRPr lang="en-CA" sz="825" kern="1200">
                    <a:solidFill>
                      <a:prstClr val="black"/>
                    </a:solidFill>
                    <a:latin typeface="Aptos" panose="02110004020202020204"/>
                  </a:endParaRPr>
                </a:p>
              </p:txBody>
            </p:sp>
            <p:sp>
              <p:nvSpPr>
                <p:cNvPr id="15" name="Freeform: Shape 14">
                  <a:extLst>
                    <a:ext uri="{FF2B5EF4-FFF2-40B4-BE49-F238E27FC236}">
                      <a16:creationId xmlns:a16="http://schemas.microsoft.com/office/drawing/2014/main" id="{EE6387C2-968D-9577-85AD-E155642759A1}"/>
                    </a:ext>
                  </a:extLst>
                </p:cNvPr>
                <p:cNvSpPr/>
                <p:nvPr/>
              </p:nvSpPr>
              <p:spPr>
                <a:xfrm>
                  <a:off x="1765779" y="3006942"/>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Meal/Food Delivery</a:t>
                  </a:r>
                  <a:endParaRPr lang="en-CA" sz="825" kern="1200">
                    <a:solidFill>
                      <a:prstClr val="black"/>
                    </a:solidFill>
                    <a:latin typeface="Aptos" panose="02110004020202020204"/>
                  </a:endParaRPr>
                </a:p>
              </p:txBody>
            </p:sp>
            <p:sp>
              <p:nvSpPr>
                <p:cNvPr id="131" name="Rectangle 130">
                  <a:extLst>
                    <a:ext uri="{FF2B5EF4-FFF2-40B4-BE49-F238E27FC236}">
                      <a16:creationId xmlns:a16="http://schemas.microsoft.com/office/drawing/2014/main" id="{963A7359-A688-1274-C3A1-3D1E7EE52042}"/>
                    </a:ext>
                  </a:extLst>
                </p:cNvPr>
                <p:cNvSpPr/>
                <p:nvPr/>
              </p:nvSpPr>
              <p:spPr>
                <a:xfrm>
                  <a:off x="1765572" y="1973338"/>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kern="1200">
                      <a:solidFill>
                        <a:prstClr val="black"/>
                      </a:solidFill>
                      <a:latin typeface="Aptos" panose="02110004020202020204"/>
                    </a:rPr>
                    <a:t>Home Support</a:t>
                  </a:r>
                  <a:endParaRPr lang="en-CA" sz="825" kern="1200">
                    <a:solidFill>
                      <a:prstClr val="black"/>
                    </a:solidFill>
                    <a:latin typeface="Aptos" panose="02110004020202020204"/>
                  </a:endParaRPr>
                </a:p>
              </p:txBody>
            </p:sp>
          </p:grpSp>
          <p:sp>
            <p:nvSpPr>
              <p:cNvPr id="147" name="Rectangle 146">
                <a:extLst>
                  <a:ext uri="{FF2B5EF4-FFF2-40B4-BE49-F238E27FC236}">
                    <a16:creationId xmlns:a16="http://schemas.microsoft.com/office/drawing/2014/main" id="{1E6FB039-7CBC-6F14-16F2-00068CC7BF81}"/>
                  </a:ext>
                </a:extLst>
              </p:cNvPr>
              <p:cNvSpPr/>
              <p:nvPr/>
            </p:nvSpPr>
            <p:spPr>
              <a:xfrm>
                <a:off x="1756112" y="4133481"/>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spcAft>
                    <a:spcPct val="35000"/>
                  </a:spcAft>
                  <a:buClrTx/>
                  <a:defRPr/>
                </a:pPr>
                <a:r>
                  <a:rPr lang="en-US" sz="825" kern="1200">
                    <a:solidFill>
                      <a:prstClr val="black"/>
                    </a:solidFill>
                    <a:latin typeface="Aptos" panose="02110004020202020204"/>
                  </a:rPr>
                  <a:t>Healthy Relationship Programs</a:t>
                </a:r>
                <a:endParaRPr lang="en-CA" sz="825" kern="1200">
                  <a:solidFill>
                    <a:prstClr val="black"/>
                  </a:solidFill>
                  <a:latin typeface="Aptos" panose="02110004020202020204"/>
                </a:endParaRPr>
              </a:p>
            </p:txBody>
          </p:sp>
        </p:grpSp>
        <p:grpSp>
          <p:nvGrpSpPr>
            <p:cNvPr id="208" name="Group 207">
              <a:extLst>
                <a:ext uri="{FF2B5EF4-FFF2-40B4-BE49-F238E27FC236}">
                  <a16:creationId xmlns:a16="http://schemas.microsoft.com/office/drawing/2014/main" id="{FD2F0C7E-91CD-BFA8-E85E-D197589E340B}"/>
                </a:ext>
              </a:extLst>
            </p:cNvPr>
            <p:cNvGrpSpPr/>
            <p:nvPr/>
          </p:nvGrpSpPr>
          <p:grpSpPr>
            <a:xfrm>
              <a:off x="5075149" y="1973338"/>
              <a:ext cx="1578536" cy="2967257"/>
              <a:chOff x="5075149" y="1973338"/>
              <a:chExt cx="1578536" cy="2967257"/>
            </a:xfrm>
          </p:grpSpPr>
          <p:grpSp>
            <p:nvGrpSpPr>
              <p:cNvPr id="191" name="Group 190">
                <a:extLst>
                  <a:ext uri="{FF2B5EF4-FFF2-40B4-BE49-F238E27FC236}">
                    <a16:creationId xmlns:a16="http://schemas.microsoft.com/office/drawing/2014/main" id="{5074549E-EA52-E561-DA15-2D47AFBA6479}"/>
                  </a:ext>
                </a:extLst>
              </p:cNvPr>
              <p:cNvGrpSpPr/>
              <p:nvPr/>
            </p:nvGrpSpPr>
            <p:grpSpPr>
              <a:xfrm>
                <a:off x="5075149" y="1973338"/>
                <a:ext cx="1578536" cy="1424960"/>
                <a:chOff x="5081704" y="1973338"/>
                <a:chExt cx="1578536" cy="1424960"/>
              </a:xfrm>
            </p:grpSpPr>
            <p:sp>
              <p:nvSpPr>
                <p:cNvPr id="19" name="Freeform: Shape 18">
                  <a:extLst>
                    <a:ext uri="{FF2B5EF4-FFF2-40B4-BE49-F238E27FC236}">
                      <a16:creationId xmlns:a16="http://schemas.microsoft.com/office/drawing/2014/main" id="{45D4375E-312F-F165-6115-6556CB33E6B4}"/>
                    </a:ext>
                  </a:extLst>
                </p:cNvPr>
                <p:cNvSpPr/>
                <p:nvPr/>
              </p:nvSpPr>
              <p:spPr>
                <a:xfrm>
                  <a:off x="5081704" y="2583940"/>
                  <a:ext cx="1576800" cy="392751"/>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Camps</a:t>
                  </a:r>
                  <a:endParaRPr lang="en-CA" sz="825" kern="1200">
                    <a:solidFill>
                      <a:prstClr val="black"/>
                    </a:solidFill>
                    <a:latin typeface="Aptos" panose="02110004020202020204"/>
                  </a:endParaRPr>
                </a:p>
              </p:txBody>
            </p:sp>
            <p:sp>
              <p:nvSpPr>
                <p:cNvPr id="20" name="Freeform: Shape 19">
                  <a:extLst>
                    <a:ext uri="{FF2B5EF4-FFF2-40B4-BE49-F238E27FC236}">
                      <a16:creationId xmlns:a16="http://schemas.microsoft.com/office/drawing/2014/main" id="{CF39CCF1-E856-A4B0-B4A3-79E406C3F4DD}"/>
                    </a:ext>
                  </a:extLst>
                </p:cNvPr>
                <p:cNvSpPr/>
                <p:nvPr/>
              </p:nvSpPr>
              <p:spPr>
                <a:xfrm>
                  <a:off x="5081704" y="3005898"/>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Drop-In Programs</a:t>
                  </a:r>
                  <a:endParaRPr lang="en-CA" sz="825" kern="1200">
                    <a:solidFill>
                      <a:prstClr val="black"/>
                    </a:solidFill>
                    <a:latin typeface="Aptos" panose="02110004020202020204"/>
                  </a:endParaRPr>
                </a:p>
              </p:txBody>
            </p:sp>
            <p:sp>
              <p:nvSpPr>
                <p:cNvPr id="129" name="Rectangle 128">
                  <a:extLst>
                    <a:ext uri="{FF2B5EF4-FFF2-40B4-BE49-F238E27FC236}">
                      <a16:creationId xmlns:a16="http://schemas.microsoft.com/office/drawing/2014/main" id="{E99631C7-6106-0268-7520-EF0245DC390C}"/>
                    </a:ext>
                  </a:extLst>
                </p:cNvPr>
                <p:cNvSpPr/>
                <p:nvPr/>
              </p:nvSpPr>
              <p:spPr>
                <a:xfrm>
                  <a:off x="5082617" y="1973338"/>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kern="1200">
                      <a:solidFill>
                        <a:prstClr val="black"/>
                      </a:solidFill>
                      <a:latin typeface="Aptos" panose="02110004020202020204"/>
                    </a:rPr>
                    <a:t>School-Aged Camps and Drop-In Programs</a:t>
                  </a:r>
                  <a:endParaRPr lang="en-CA" sz="825" kern="1200">
                    <a:solidFill>
                      <a:prstClr val="black"/>
                    </a:solidFill>
                    <a:latin typeface="Aptos" panose="02110004020202020204"/>
                  </a:endParaRPr>
                </a:p>
              </p:txBody>
            </p:sp>
          </p:grpSp>
          <p:sp>
            <p:nvSpPr>
              <p:cNvPr id="149" name="Rectangle 148">
                <a:extLst>
                  <a:ext uri="{FF2B5EF4-FFF2-40B4-BE49-F238E27FC236}">
                    <a16:creationId xmlns:a16="http://schemas.microsoft.com/office/drawing/2014/main" id="{23AC43BD-73CD-51FD-F055-4A49D95BA903}"/>
                  </a:ext>
                </a:extLst>
              </p:cNvPr>
              <p:cNvSpPr/>
              <p:nvPr/>
            </p:nvSpPr>
            <p:spPr>
              <a:xfrm>
                <a:off x="5076062" y="4121433"/>
                <a:ext cx="1577623" cy="819162"/>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spcAft>
                    <a:spcPct val="35000"/>
                  </a:spcAft>
                  <a:buClrTx/>
                  <a:defRPr/>
                </a:pPr>
                <a:r>
                  <a:rPr lang="en-US" sz="825" kern="1200">
                    <a:solidFill>
                      <a:prstClr val="black"/>
                    </a:solidFill>
                    <a:latin typeface="Aptos" panose="02110004020202020204"/>
                  </a:rPr>
                  <a:t>Group-Based Social Connection/ Social Well Being Programming</a:t>
                </a:r>
                <a:endParaRPr lang="en-CA" sz="825" kern="1200">
                  <a:solidFill>
                    <a:prstClr val="black"/>
                  </a:solidFill>
                  <a:latin typeface="Aptos" panose="02110004020202020204"/>
                </a:endParaRPr>
              </a:p>
            </p:txBody>
          </p:sp>
        </p:grpSp>
        <p:cxnSp>
          <p:nvCxnSpPr>
            <p:cNvPr id="157" name="Connector: Elbow 156">
              <a:extLst>
                <a:ext uri="{FF2B5EF4-FFF2-40B4-BE49-F238E27FC236}">
                  <a16:creationId xmlns:a16="http://schemas.microsoft.com/office/drawing/2014/main" id="{8C200D80-4F95-9C47-F15E-867F9404AF4A}"/>
                </a:ext>
              </a:extLst>
            </p:cNvPr>
            <p:cNvCxnSpPr>
              <a:cxnSpLocks/>
              <a:stCxn id="80" idx="2"/>
              <a:endCxn id="146" idx="0"/>
            </p:cNvCxnSpPr>
            <p:nvPr/>
          </p:nvCxnSpPr>
          <p:spPr>
            <a:xfrm rot="5400000">
              <a:off x="916973" y="1669909"/>
              <a:ext cx="2430612" cy="2499615"/>
            </a:xfrm>
            <a:prstGeom prst="bentConnector3">
              <a:avLst>
                <a:gd name="adj1" fmla="val 9428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3" name="Connector: Elbow 162">
              <a:extLst>
                <a:ext uri="{FF2B5EF4-FFF2-40B4-BE49-F238E27FC236}">
                  <a16:creationId xmlns:a16="http://schemas.microsoft.com/office/drawing/2014/main" id="{671E9C09-407F-A03F-01B0-C45A0A3346EB}"/>
                </a:ext>
              </a:extLst>
            </p:cNvPr>
            <p:cNvCxnSpPr>
              <a:cxnSpLocks/>
              <a:stCxn id="80" idx="2"/>
              <a:endCxn id="147" idx="0"/>
            </p:cNvCxnSpPr>
            <p:nvPr/>
          </p:nvCxnSpPr>
          <p:spPr>
            <a:xfrm rot="5400000">
              <a:off x="1749284" y="2500678"/>
              <a:ext cx="2429071" cy="836535"/>
            </a:xfrm>
            <a:prstGeom prst="bentConnector3">
              <a:avLst>
                <a:gd name="adj1" fmla="val 9431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7" name="Connector: Elbow 166">
              <a:extLst>
                <a:ext uri="{FF2B5EF4-FFF2-40B4-BE49-F238E27FC236}">
                  <a16:creationId xmlns:a16="http://schemas.microsoft.com/office/drawing/2014/main" id="{9AA8687E-5B85-185F-A453-3E9340A5DFCA}"/>
                </a:ext>
              </a:extLst>
            </p:cNvPr>
            <p:cNvCxnSpPr>
              <a:cxnSpLocks/>
              <a:stCxn id="80" idx="2"/>
              <a:endCxn id="148" idx="0"/>
            </p:cNvCxnSpPr>
            <p:nvPr/>
          </p:nvCxnSpPr>
          <p:spPr>
            <a:xfrm rot="16200000" flipH="1">
              <a:off x="2580191" y="2506304"/>
              <a:ext cx="2426916" cy="823127"/>
            </a:xfrm>
            <a:prstGeom prst="bentConnector3">
              <a:avLst>
                <a:gd name="adj1" fmla="val 94349"/>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1" name="Connector: Elbow 170">
              <a:extLst>
                <a:ext uri="{FF2B5EF4-FFF2-40B4-BE49-F238E27FC236}">
                  <a16:creationId xmlns:a16="http://schemas.microsoft.com/office/drawing/2014/main" id="{1232EEE5-4B00-8A70-50A8-B6197E6970D0}"/>
                </a:ext>
              </a:extLst>
            </p:cNvPr>
            <p:cNvCxnSpPr>
              <a:cxnSpLocks/>
              <a:stCxn id="80" idx="2"/>
              <a:endCxn id="149" idx="0"/>
            </p:cNvCxnSpPr>
            <p:nvPr/>
          </p:nvCxnSpPr>
          <p:spPr>
            <a:xfrm rot="16200000" flipH="1">
              <a:off x="3414969" y="1671527"/>
              <a:ext cx="2417023" cy="2482788"/>
            </a:xfrm>
            <a:prstGeom prst="bentConnector3">
              <a:avLst>
                <a:gd name="adj1" fmla="val 9453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F57B0F78-CA94-646B-93C3-15E8F29D79D0}"/>
                </a:ext>
              </a:extLst>
            </p:cNvPr>
            <p:cNvSpPr/>
            <p:nvPr/>
          </p:nvSpPr>
          <p:spPr>
            <a:xfrm>
              <a:off x="6717600" y="2613908"/>
              <a:ext cx="1742400" cy="583200"/>
            </a:xfrm>
            <a:prstGeom prst="rect">
              <a:avLst/>
            </a:prstGeom>
            <a:solidFill>
              <a:srgbClr val="FCDAB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266700">
                <a:lnSpc>
                  <a:spcPct val="90000"/>
                </a:lnSpc>
                <a:spcBef>
                  <a:spcPct val="0"/>
                </a:spcBef>
                <a:buClrTx/>
                <a:defRPr/>
              </a:pPr>
              <a:r>
                <a:rPr lang="en-US" sz="825" kern="1200">
                  <a:solidFill>
                    <a:prstClr val="black"/>
                  </a:solidFill>
                  <a:latin typeface="Aptos" panose="02110004020202020204"/>
                </a:rPr>
                <a:t>Referral Services</a:t>
              </a:r>
              <a:endParaRPr lang="en-CA" sz="825" kern="1200">
                <a:solidFill>
                  <a:prstClr val="black"/>
                </a:solidFill>
                <a:latin typeface="Aptos" panose="02110004020202020204"/>
              </a:endParaRPr>
            </a:p>
          </p:txBody>
        </p:sp>
        <p:sp>
          <p:nvSpPr>
            <p:cNvPr id="6" name="Rectangle 5">
              <a:extLst>
                <a:ext uri="{FF2B5EF4-FFF2-40B4-BE49-F238E27FC236}">
                  <a16:creationId xmlns:a16="http://schemas.microsoft.com/office/drawing/2014/main" id="{377D3521-4015-BBF1-2AF7-6E33C211BC91}"/>
                </a:ext>
              </a:extLst>
            </p:cNvPr>
            <p:cNvSpPr/>
            <p:nvPr/>
          </p:nvSpPr>
          <p:spPr>
            <a:xfrm>
              <a:off x="10295747" y="3254206"/>
              <a:ext cx="1742400" cy="583200"/>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buClrTx/>
                <a:defRPr/>
              </a:pPr>
              <a:r>
                <a:rPr lang="en-US" sz="825" kern="1200" dirty="0">
                  <a:solidFill>
                    <a:prstClr val="black"/>
                  </a:solidFill>
                  <a:latin typeface="Aptos" panose="02110004020202020204"/>
                </a:rPr>
                <a:t>Partnerships, Agency and Community Capacity Building</a:t>
              </a:r>
              <a:endParaRPr lang="en-CA" sz="825" kern="1200" dirty="0">
                <a:solidFill>
                  <a:prstClr val="black"/>
                </a:solidFill>
                <a:latin typeface="Aptos" panose="02110004020202020204"/>
              </a:endParaRPr>
            </a:p>
          </p:txBody>
        </p:sp>
        <p:sp>
          <p:nvSpPr>
            <p:cNvPr id="7" name="Rectangle 6">
              <a:extLst>
                <a:ext uri="{FF2B5EF4-FFF2-40B4-BE49-F238E27FC236}">
                  <a16:creationId xmlns:a16="http://schemas.microsoft.com/office/drawing/2014/main" id="{0D94829E-8757-2A7F-F2E8-D6F38D4B4509}"/>
                </a:ext>
              </a:extLst>
            </p:cNvPr>
            <p:cNvSpPr/>
            <p:nvPr/>
          </p:nvSpPr>
          <p:spPr>
            <a:xfrm>
              <a:off x="10297461" y="2613600"/>
              <a:ext cx="1742400" cy="583200"/>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buClrTx/>
                <a:defRPr/>
              </a:pPr>
              <a:r>
                <a:rPr lang="en-US" sz="825" kern="1200">
                  <a:solidFill>
                    <a:prstClr val="black"/>
                  </a:solidFill>
                  <a:latin typeface="Aptos" panose="02110004020202020204"/>
                </a:rPr>
                <a:t>Staff and Board Development</a:t>
              </a:r>
              <a:endParaRPr lang="en-CA" sz="825" kern="1200">
                <a:solidFill>
                  <a:prstClr val="black"/>
                </a:solidFill>
                <a:latin typeface="Aptos" panose="02110004020202020204"/>
              </a:endParaRPr>
            </a:p>
          </p:txBody>
        </p:sp>
        <p:sp>
          <p:nvSpPr>
            <p:cNvPr id="8" name="Rectangle 7">
              <a:extLst>
                <a:ext uri="{FF2B5EF4-FFF2-40B4-BE49-F238E27FC236}">
                  <a16:creationId xmlns:a16="http://schemas.microsoft.com/office/drawing/2014/main" id="{92888521-A616-3F69-4FB2-7D7E5DBFBBFC}"/>
                </a:ext>
              </a:extLst>
            </p:cNvPr>
            <p:cNvSpPr/>
            <p:nvPr/>
          </p:nvSpPr>
          <p:spPr>
            <a:xfrm>
              <a:off x="10295747" y="3894468"/>
              <a:ext cx="1742400" cy="583200"/>
            </a:xfrm>
            <a:prstGeom prst="rect">
              <a:avLst/>
            </a:prstGeom>
            <a:solidFill>
              <a:srgbClr val="BDE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buClrTx/>
                <a:defRPr/>
              </a:pPr>
              <a:r>
                <a:rPr lang="en-US" sz="825" kern="1200">
                  <a:solidFill>
                    <a:prstClr val="black"/>
                  </a:solidFill>
                  <a:latin typeface="Aptos" panose="02110004020202020204"/>
                </a:rPr>
                <a:t>Assessment, Consultation and Evaluation</a:t>
              </a:r>
              <a:endParaRPr lang="en-CA" sz="825" kern="1200">
                <a:solidFill>
                  <a:prstClr val="black"/>
                </a:solidFill>
                <a:latin typeface="Aptos" panose="02110004020202020204"/>
              </a:endParaRPr>
            </a:p>
          </p:txBody>
        </p:sp>
        <p:grpSp>
          <p:nvGrpSpPr>
            <p:cNvPr id="209" name="Group 208">
              <a:extLst>
                <a:ext uri="{FF2B5EF4-FFF2-40B4-BE49-F238E27FC236}">
                  <a16:creationId xmlns:a16="http://schemas.microsoft.com/office/drawing/2014/main" id="{9AC21123-EAC8-4109-C5EB-46781CC6FF63}"/>
                </a:ext>
              </a:extLst>
            </p:cNvPr>
            <p:cNvGrpSpPr/>
            <p:nvPr/>
          </p:nvGrpSpPr>
          <p:grpSpPr>
            <a:xfrm>
              <a:off x="92747" y="1973338"/>
              <a:ext cx="1582662" cy="4427330"/>
              <a:chOff x="92747" y="1973338"/>
              <a:chExt cx="1582662" cy="4427330"/>
            </a:xfrm>
          </p:grpSpPr>
          <p:sp>
            <p:nvSpPr>
              <p:cNvPr id="22" name="Freeform: Shape 21">
                <a:extLst>
                  <a:ext uri="{FF2B5EF4-FFF2-40B4-BE49-F238E27FC236}">
                    <a16:creationId xmlns:a16="http://schemas.microsoft.com/office/drawing/2014/main" id="{AF888A97-09CB-B035-B9F5-9F0657DF333F}"/>
                  </a:ext>
                </a:extLst>
              </p:cNvPr>
              <p:cNvSpPr/>
              <p:nvPr/>
            </p:nvSpPr>
            <p:spPr>
              <a:xfrm>
                <a:off x="92747" y="4744847"/>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General Life Skills</a:t>
                </a:r>
                <a:endParaRPr lang="en-CA" sz="825" kern="1200">
                  <a:solidFill>
                    <a:prstClr val="black"/>
                  </a:solidFill>
                  <a:latin typeface="Aptos" panose="02110004020202020204"/>
                </a:endParaRPr>
              </a:p>
            </p:txBody>
          </p:sp>
          <p:sp>
            <p:nvSpPr>
              <p:cNvPr id="23" name="Freeform: Shape 22">
                <a:extLst>
                  <a:ext uri="{FF2B5EF4-FFF2-40B4-BE49-F238E27FC236}">
                    <a16:creationId xmlns:a16="http://schemas.microsoft.com/office/drawing/2014/main" id="{0329E2C2-3360-30A9-1CB9-009C44885774}"/>
                  </a:ext>
                </a:extLst>
              </p:cNvPr>
              <p:cNvSpPr/>
              <p:nvPr/>
            </p:nvSpPr>
            <p:spPr>
              <a:xfrm>
                <a:off x="92747" y="5166398"/>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Employability Skills</a:t>
                </a:r>
                <a:endParaRPr lang="en-CA" sz="825" kern="1200">
                  <a:solidFill>
                    <a:prstClr val="black"/>
                  </a:solidFill>
                  <a:latin typeface="Aptos" panose="02110004020202020204"/>
                </a:endParaRPr>
              </a:p>
            </p:txBody>
          </p:sp>
          <p:grpSp>
            <p:nvGrpSpPr>
              <p:cNvPr id="188" name="Group 187">
                <a:extLst>
                  <a:ext uri="{FF2B5EF4-FFF2-40B4-BE49-F238E27FC236}">
                    <a16:creationId xmlns:a16="http://schemas.microsoft.com/office/drawing/2014/main" id="{761F8D54-C68A-1C19-5971-8D88BAD58D6A}"/>
                  </a:ext>
                </a:extLst>
              </p:cNvPr>
              <p:cNvGrpSpPr/>
              <p:nvPr/>
            </p:nvGrpSpPr>
            <p:grpSpPr>
              <a:xfrm>
                <a:off x="94070" y="1973338"/>
                <a:ext cx="1581339" cy="1991788"/>
                <a:chOff x="97663" y="1973338"/>
                <a:chExt cx="1581339" cy="1991788"/>
              </a:xfrm>
            </p:grpSpPr>
            <p:sp>
              <p:nvSpPr>
                <p:cNvPr id="28" name="Freeform: Shape 27">
                  <a:extLst>
                    <a:ext uri="{FF2B5EF4-FFF2-40B4-BE49-F238E27FC236}">
                      <a16:creationId xmlns:a16="http://schemas.microsoft.com/office/drawing/2014/main" id="{96CED92E-CE13-81AC-3BC6-799B5C6DB684}"/>
                    </a:ext>
                  </a:extLst>
                </p:cNvPr>
                <p:cNvSpPr/>
                <p:nvPr/>
              </p:nvSpPr>
              <p:spPr>
                <a:xfrm>
                  <a:off x="102202" y="2585186"/>
                  <a:ext cx="1576800" cy="531901"/>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Support/ Psychoeducational Groups</a:t>
                  </a:r>
                  <a:endParaRPr lang="en-CA" sz="825" kern="1200">
                    <a:solidFill>
                      <a:prstClr val="black"/>
                    </a:solidFill>
                    <a:latin typeface="Aptos" panose="02110004020202020204"/>
                  </a:endParaRPr>
                </a:p>
              </p:txBody>
            </p:sp>
            <p:sp>
              <p:nvSpPr>
                <p:cNvPr id="12" name="Freeform: Shape 11">
                  <a:extLst>
                    <a:ext uri="{FF2B5EF4-FFF2-40B4-BE49-F238E27FC236}">
                      <a16:creationId xmlns:a16="http://schemas.microsoft.com/office/drawing/2014/main" id="{CA638CA7-57F4-979F-D5A5-D40E376CAF85}"/>
                    </a:ext>
                  </a:extLst>
                </p:cNvPr>
                <p:cNvSpPr/>
                <p:nvPr/>
              </p:nvSpPr>
              <p:spPr>
                <a:xfrm>
                  <a:off x="102202" y="3148293"/>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Short-Term Counselling</a:t>
                  </a:r>
                  <a:endParaRPr lang="en-CA" sz="825" kern="1200">
                    <a:solidFill>
                      <a:prstClr val="black"/>
                    </a:solidFill>
                    <a:latin typeface="Aptos" panose="02110004020202020204"/>
                  </a:endParaRPr>
                </a:p>
              </p:txBody>
            </p:sp>
            <p:sp>
              <p:nvSpPr>
                <p:cNvPr id="13" name="Freeform: Shape 12">
                  <a:extLst>
                    <a:ext uri="{FF2B5EF4-FFF2-40B4-BE49-F238E27FC236}">
                      <a16:creationId xmlns:a16="http://schemas.microsoft.com/office/drawing/2014/main" id="{75594510-A3E9-7E45-02B9-26EEE3C0591F}"/>
                    </a:ext>
                  </a:extLst>
                </p:cNvPr>
                <p:cNvSpPr/>
                <p:nvPr/>
              </p:nvSpPr>
              <p:spPr>
                <a:xfrm>
                  <a:off x="97663" y="3572377"/>
                  <a:ext cx="1576800"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Awareness &amp; Education Programs</a:t>
                  </a:r>
                  <a:endParaRPr lang="en-CA" sz="825" kern="1200">
                    <a:solidFill>
                      <a:prstClr val="black"/>
                    </a:solidFill>
                    <a:latin typeface="Aptos" panose="02110004020202020204"/>
                  </a:endParaRPr>
                </a:p>
              </p:txBody>
            </p:sp>
            <p:sp>
              <p:nvSpPr>
                <p:cNvPr id="132" name="Rectangle 131">
                  <a:extLst>
                    <a:ext uri="{FF2B5EF4-FFF2-40B4-BE49-F238E27FC236}">
                      <a16:creationId xmlns:a16="http://schemas.microsoft.com/office/drawing/2014/main" id="{1AB1A640-909E-D818-E5E3-9FF3FDDDB061}"/>
                    </a:ext>
                  </a:extLst>
                </p:cNvPr>
                <p:cNvSpPr/>
                <p:nvPr/>
              </p:nvSpPr>
              <p:spPr>
                <a:xfrm>
                  <a:off x="100670" y="1973338"/>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kern="1200">
                      <a:solidFill>
                        <a:prstClr val="black"/>
                      </a:solidFill>
                      <a:latin typeface="Aptos" panose="02110004020202020204"/>
                    </a:rPr>
                    <a:t>Mental Health Promotion</a:t>
                  </a:r>
                  <a:endParaRPr lang="en-CA" sz="825" kern="1200">
                    <a:solidFill>
                      <a:prstClr val="black"/>
                    </a:solidFill>
                    <a:latin typeface="Aptos" panose="02110004020202020204"/>
                  </a:endParaRPr>
                </a:p>
              </p:txBody>
            </p:sp>
          </p:grpSp>
          <p:sp>
            <p:nvSpPr>
              <p:cNvPr id="146" name="Rectangle 145">
                <a:extLst>
                  <a:ext uri="{FF2B5EF4-FFF2-40B4-BE49-F238E27FC236}">
                    <a16:creationId xmlns:a16="http://schemas.microsoft.com/office/drawing/2014/main" id="{47BCD49E-84C5-54DC-A3D4-27F47075F8D8}"/>
                  </a:ext>
                </a:extLst>
              </p:cNvPr>
              <p:cNvSpPr/>
              <p:nvPr/>
            </p:nvSpPr>
            <p:spPr>
              <a:xfrm>
                <a:off x="93659" y="4135022"/>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spcAft>
                    <a:spcPct val="35000"/>
                  </a:spcAft>
                  <a:buClrTx/>
                  <a:defRPr/>
                </a:pPr>
                <a:r>
                  <a:rPr lang="en-US" sz="825" kern="1200">
                    <a:solidFill>
                      <a:prstClr val="black"/>
                    </a:solidFill>
                    <a:latin typeface="Aptos" panose="02110004020202020204"/>
                  </a:rPr>
                  <a:t>Skill Building Programs</a:t>
                </a:r>
                <a:endParaRPr lang="en-CA" sz="825" kern="1200">
                  <a:solidFill>
                    <a:prstClr val="black"/>
                  </a:solidFill>
                  <a:latin typeface="Aptos" panose="02110004020202020204"/>
                </a:endParaRPr>
              </a:p>
            </p:txBody>
          </p:sp>
          <p:sp>
            <p:nvSpPr>
              <p:cNvPr id="9" name="Freeform: Shape 8">
                <a:extLst>
                  <a:ext uri="{FF2B5EF4-FFF2-40B4-BE49-F238E27FC236}">
                    <a16:creationId xmlns:a16="http://schemas.microsoft.com/office/drawing/2014/main" id="{92027C2E-E4A3-37E3-997C-F8FCD7346E49}"/>
                  </a:ext>
                </a:extLst>
              </p:cNvPr>
              <p:cNvSpPr/>
              <p:nvPr/>
            </p:nvSpPr>
            <p:spPr>
              <a:xfrm>
                <a:off x="92747" y="5587624"/>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Financial Literacy</a:t>
                </a:r>
                <a:endParaRPr lang="en-CA" sz="825" kern="1200">
                  <a:solidFill>
                    <a:prstClr val="black"/>
                  </a:solidFill>
                  <a:latin typeface="Aptos" panose="02110004020202020204"/>
                </a:endParaRPr>
              </a:p>
            </p:txBody>
          </p:sp>
          <p:sp>
            <p:nvSpPr>
              <p:cNvPr id="10" name="Freeform: Shape 9">
                <a:extLst>
                  <a:ext uri="{FF2B5EF4-FFF2-40B4-BE49-F238E27FC236}">
                    <a16:creationId xmlns:a16="http://schemas.microsoft.com/office/drawing/2014/main" id="{3368FDEF-EF62-6246-257F-1B196539DBB2}"/>
                  </a:ext>
                </a:extLst>
              </p:cNvPr>
              <p:cNvSpPr/>
              <p:nvPr/>
            </p:nvSpPr>
            <p:spPr>
              <a:xfrm>
                <a:off x="92747" y="6008268"/>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Mentorship and Leadership Programs</a:t>
                </a:r>
                <a:endParaRPr lang="en-CA" sz="825" kern="1200">
                  <a:solidFill>
                    <a:prstClr val="black"/>
                  </a:solidFill>
                  <a:latin typeface="Aptos" panose="02110004020202020204"/>
                </a:endParaRPr>
              </a:p>
            </p:txBody>
          </p:sp>
        </p:grpSp>
        <p:grpSp>
          <p:nvGrpSpPr>
            <p:cNvPr id="212" name="Group 211">
              <a:extLst>
                <a:ext uri="{FF2B5EF4-FFF2-40B4-BE49-F238E27FC236}">
                  <a16:creationId xmlns:a16="http://schemas.microsoft.com/office/drawing/2014/main" id="{437AA1E2-44F3-BF7D-C4AA-6059BE920040}"/>
                </a:ext>
              </a:extLst>
            </p:cNvPr>
            <p:cNvGrpSpPr/>
            <p:nvPr/>
          </p:nvGrpSpPr>
          <p:grpSpPr>
            <a:xfrm>
              <a:off x="3416343" y="1973338"/>
              <a:ext cx="1577681" cy="4844821"/>
              <a:chOff x="3415897" y="1973338"/>
              <a:chExt cx="1577681" cy="4844821"/>
            </a:xfrm>
          </p:grpSpPr>
          <p:sp>
            <p:nvSpPr>
              <p:cNvPr id="43" name="Freeform: Shape 42">
                <a:extLst>
                  <a:ext uri="{FF2B5EF4-FFF2-40B4-BE49-F238E27FC236}">
                    <a16:creationId xmlns:a16="http://schemas.microsoft.com/office/drawing/2014/main" id="{C57F46FE-7DA8-6F6D-D924-5CD18D351255}"/>
                  </a:ext>
                </a:extLst>
              </p:cNvPr>
              <p:cNvSpPr/>
              <p:nvPr/>
            </p:nvSpPr>
            <p:spPr>
              <a:xfrm>
                <a:off x="3416720" y="4743516"/>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Community Workers</a:t>
                </a:r>
                <a:endParaRPr lang="en-CA" sz="825" kern="1200">
                  <a:solidFill>
                    <a:prstClr val="black"/>
                  </a:solidFill>
                  <a:latin typeface="Aptos" panose="02110004020202020204"/>
                </a:endParaRPr>
              </a:p>
            </p:txBody>
          </p:sp>
          <p:sp>
            <p:nvSpPr>
              <p:cNvPr id="45" name="Freeform: Shape 44">
                <a:extLst>
                  <a:ext uri="{FF2B5EF4-FFF2-40B4-BE49-F238E27FC236}">
                    <a16:creationId xmlns:a16="http://schemas.microsoft.com/office/drawing/2014/main" id="{1E6AD679-52CD-2E8A-67E8-42C772364F53}"/>
                  </a:ext>
                </a:extLst>
              </p:cNvPr>
              <p:cNvSpPr/>
              <p:nvPr/>
            </p:nvSpPr>
            <p:spPr>
              <a:xfrm>
                <a:off x="3416720" y="5164498"/>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Outreach Workers</a:t>
                </a:r>
                <a:endParaRPr lang="en-CA" sz="825" kern="1200">
                  <a:solidFill>
                    <a:prstClr val="black"/>
                  </a:solidFill>
                  <a:latin typeface="Aptos" panose="02110004020202020204"/>
                </a:endParaRPr>
              </a:p>
            </p:txBody>
          </p:sp>
          <p:sp>
            <p:nvSpPr>
              <p:cNvPr id="46" name="Freeform: Shape 45">
                <a:extLst>
                  <a:ext uri="{FF2B5EF4-FFF2-40B4-BE49-F238E27FC236}">
                    <a16:creationId xmlns:a16="http://schemas.microsoft.com/office/drawing/2014/main" id="{C6789463-F5DE-2C51-EEF3-D0F39A43B92E}"/>
                  </a:ext>
                </a:extLst>
              </p:cNvPr>
              <p:cNvSpPr/>
              <p:nvPr/>
            </p:nvSpPr>
            <p:spPr>
              <a:xfrm>
                <a:off x="3416720" y="5584906"/>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System Navigation and Other Support Services</a:t>
                </a:r>
                <a:endParaRPr lang="en-CA" sz="825" kern="1200">
                  <a:solidFill>
                    <a:prstClr val="black"/>
                  </a:solidFill>
                  <a:latin typeface="Aptos" panose="02110004020202020204"/>
                </a:endParaRPr>
              </a:p>
            </p:txBody>
          </p:sp>
          <p:sp>
            <p:nvSpPr>
              <p:cNvPr id="50" name="Freeform: Shape 49">
                <a:extLst>
                  <a:ext uri="{FF2B5EF4-FFF2-40B4-BE49-F238E27FC236}">
                    <a16:creationId xmlns:a16="http://schemas.microsoft.com/office/drawing/2014/main" id="{522DE9D6-55BB-7828-21DC-BB501DE77FFD}"/>
                  </a:ext>
                </a:extLst>
              </p:cNvPr>
              <p:cNvSpPr/>
              <p:nvPr/>
            </p:nvSpPr>
            <p:spPr>
              <a:xfrm>
                <a:off x="3416720" y="6005314"/>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Family School Liaison Workers</a:t>
                </a:r>
                <a:endParaRPr lang="en-CA" sz="825" kern="1200">
                  <a:solidFill>
                    <a:prstClr val="black"/>
                  </a:solidFill>
                  <a:latin typeface="Aptos" panose="02110004020202020204"/>
                </a:endParaRPr>
              </a:p>
            </p:txBody>
          </p:sp>
          <p:grpSp>
            <p:nvGrpSpPr>
              <p:cNvPr id="190" name="Group 189">
                <a:extLst>
                  <a:ext uri="{FF2B5EF4-FFF2-40B4-BE49-F238E27FC236}">
                    <a16:creationId xmlns:a16="http://schemas.microsoft.com/office/drawing/2014/main" id="{38F64867-FAAF-7AEB-6C5F-9F295FE6AB19}"/>
                  </a:ext>
                </a:extLst>
              </p:cNvPr>
              <p:cNvGrpSpPr/>
              <p:nvPr/>
            </p:nvGrpSpPr>
            <p:grpSpPr>
              <a:xfrm>
                <a:off x="3415897" y="1973338"/>
                <a:ext cx="1577681" cy="1704768"/>
                <a:chOff x="3420419" y="1973338"/>
                <a:chExt cx="1577681" cy="1704768"/>
              </a:xfrm>
            </p:grpSpPr>
            <p:sp>
              <p:nvSpPr>
                <p:cNvPr id="16" name="Freeform: Shape 15">
                  <a:extLst>
                    <a:ext uri="{FF2B5EF4-FFF2-40B4-BE49-F238E27FC236}">
                      <a16:creationId xmlns:a16="http://schemas.microsoft.com/office/drawing/2014/main" id="{A15D5439-4D86-2EDE-F35E-4C4283B4F32D}"/>
                    </a:ext>
                  </a:extLst>
                </p:cNvPr>
                <p:cNvSpPr/>
                <p:nvPr/>
              </p:nvSpPr>
              <p:spPr>
                <a:xfrm>
                  <a:off x="3420419" y="2583940"/>
                  <a:ext cx="1577623" cy="392749"/>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Parenting/Family/ Caregiver Programs</a:t>
                  </a:r>
                  <a:endParaRPr lang="en-CA" sz="825" kern="1200">
                    <a:solidFill>
                      <a:prstClr val="black"/>
                    </a:solidFill>
                    <a:latin typeface="Aptos" panose="02110004020202020204"/>
                  </a:endParaRPr>
                </a:p>
              </p:txBody>
            </p:sp>
            <p:sp>
              <p:nvSpPr>
                <p:cNvPr id="17" name="Freeform: Shape 16">
                  <a:extLst>
                    <a:ext uri="{FF2B5EF4-FFF2-40B4-BE49-F238E27FC236}">
                      <a16:creationId xmlns:a16="http://schemas.microsoft.com/office/drawing/2014/main" id="{83AEB141-7A0C-D9A0-B915-549ACFE6FF47}"/>
                    </a:ext>
                  </a:extLst>
                </p:cNvPr>
                <p:cNvSpPr/>
                <p:nvPr/>
              </p:nvSpPr>
              <p:spPr>
                <a:xfrm>
                  <a:off x="3420419" y="3004932"/>
                  <a:ext cx="1577623" cy="673174"/>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Early Childhood Development, Preschools and Play Groups</a:t>
                  </a:r>
                  <a:endParaRPr lang="en-CA" sz="825" kern="1200">
                    <a:solidFill>
                      <a:prstClr val="black"/>
                    </a:solidFill>
                    <a:latin typeface="Aptos" panose="02110004020202020204"/>
                  </a:endParaRPr>
                </a:p>
              </p:txBody>
            </p:sp>
            <p:sp>
              <p:nvSpPr>
                <p:cNvPr id="130" name="Rectangle 129">
                  <a:extLst>
                    <a:ext uri="{FF2B5EF4-FFF2-40B4-BE49-F238E27FC236}">
                      <a16:creationId xmlns:a16="http://schemas.microsoft.com/office/drawing/2014/main" id="{0778218E-262A-BC95-7855-D06D643A7C0D}"/>
                    </a:ext>
                  </a:extLst>
                </p:cNvPr>
                <p:cNvSpPr/>
                <p:nvPr/>
              </p:nvSpPr>
              <p:spPr>
                <a:xfrm>
                  <a:off x="3420477" y="1973338"/>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kern="1200">
                      <a:solidFill>
                        <a:prstClr val="black"/>
                      </a:solidFill>
                      <a:latin typeface="Aptos" panose="02110004020202020204"/>
                    </a:rPr>
                    <a:t>Child Development and Caregiver Support</a:t>
                  </a:r>
                  <a:endParaRPr lang="en-CA" sz="825" kern="1200">
                    <a:solidFill>
                      <a:prstClr val="black"/>
                    </a:solidFill>
                    <a:latin typeface="Aptos" panose="02110004020202020204"/>
                  </a:endParaRPr>
                </a:p>
              </p:txBody>
            </p:sp>
          </p:grpSp>
          <p:sp>
            <p:nvSpPr>
              <p:cNvPr id="148" name="Rectangle 147">
                <a:extLst>
                  <a:ext uri="{FF2B5EF4-FFF2-40B4-BE49-F238E27FC236}">
                    <a16:creationId xmlns:a16="http://schemas.microsoft.com/office/drawing/2014/main" id="{911B4404-C2F9-24CF-C987-A54D7BFEE4F7}"/>
                  </a:ext>
                </a:extLst>
              </p:cNvPr>
              <p:cNvSpPr/>
              <p:nvPr/>
            </p:nvSpPr>
            <p:spPr>
              <a:xfrm>
                <a:off x="3415955" y="4131326"/>
                <a:ext cx="1577623" cy="583200"/>
              </a:xfrm>
              <a:prstGeom prst="rect">
                <a:avLst/>
              </a:prstGeom>
              <a:solidFill>
                <a:srgbClr val="FCC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700">
                  <a:lnSpc>
                    <a:spcPct val="90000"/>
                  </a:lnSpc>
                  <a:spcBef>
                    <a:spcPct val="0"/>
                  </a:spcBef>
                  <a:spcAft>
                    <a:spcPct val="35000"/>
                  </a:spcAft>
                  <a:buClrTx/>
                  <a:defRPr/>
                </a:pPr>
                <a:r>
                  <a:rPr lang="en-US" sz="825" kern="1200">
                    <a:solidFill>
                      <a:prstClr val="black"/>
                    </a:solidFill>
                    <a:latin typeface="Aptos" panose="02110004020202020204"/>
                  </a:rPr>
                  <a:t>Community Outreach</a:t>
                </a:r>
                <a:endParaRPr lang="en-CA" sz="825" kern="1200">
                  <a:solidFill>
                    <a:prstClr val="black"/>
                  </a:solidFill>
                  <a:latin typeface="Aptos" panose="02110004020202020204"/>
                </a:endParaRPr>
              </a:p>
            </p:txBody>
          </p:sp>
          <p:sp>
            <p:nvSpPr>
              <p:cNvPr id="11" name="Freeform: Shape 10">
                <a:extLst>
                  <a:ext uri="{FF2B5EF4-FFF2-40B4-BE49-F238E27FC236}">
                    <a16:creationId xmlns:a16="http://schemas.microsoft.com/office/drawing/2014/main" id="{4663B096-9430-4643-FD91-90A5C9B959F5}"/>
                  </a:ext>
                </a:extLst>
              </p:cNvPr>
              <p:cNvSpPr/>
              <p:nvPr/>
            </p:nvSpPr>
            <p:spPr>
              <a:xfrm>
                <a:off x="3415897" y="6425759"/>
                <a:ext cx="1576800" cy="392400"/>
              </a:xfrm>
              <a:custGeom>
                <a:avLst/>
                <a:gdLst>
                  <a:gd name="connsiteX0" fmla="*/ 0 w 778867"/>
                  <a:gd name="connsiteY0" fmla="*/ 0 h 389433"/>
                  <a:gd name="connsiteX1" fmla="*/ 778867 w 778867"/>
                  <a:gd name="connsiteY1" fmla="*/ 0 h 389433"/>
                  <a:gd name="connsiteX2" fmla="*/ 778867 w 778867"/>
                  <a:gd name="connsiteY2" fmla="*/ 389433 h 389433"/>
                  <a:gd name="connsiteX3" fmla="*/ 0 w 778867"/>
                  <a:gd name="connsiteY3" fmla="*/ 389433 h 389433"/>
                  <a:gd name="connsiteX4" fmla="*/ 0 w 778867"/>
                  <a:gd name="connsiteY4" fmla="*/ 0 h 38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67" h="389433">
                    <a:moveTo>
                      <a:pt x="0" y="0"/>
                    </a:moveTo>
                    <a:lnTo>
                      <a:pt x="778867" y="0"/>
                    </a:lnTo>
                    <a:lnTo>
                      <a:pt x="778867" y="389433"/>
                    </a:lnTo>
                    <a:lnTo>
                      <a:pt x="0" y="389433"/>
                    </a:lnTo>
                    <a:lnTo>
                      <a:pt x="0" y="0"/>
                    </a:lnTo>
                    <a:close/>
                  </a:path>
                </a:pathLst>
              </a:custGeom>
              <a:solidFill>
                <a:srgbClr val="FDEAE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60413" defTabSz="266700">
                  <a:lnSpc>
                    <a:spcPct val="90000"/>
                  </a:lnSpc>
                  <a:spcBef>
                    <a:spcPct val="0"/>
                  </a:spcBef>
                  <a:buClrTx/>
                  <a:defRPr/>
                </a:pPr>
                <a:r>
                  <a:rPr lang="en-US" sz="825" kern="1200">
                    <a:solidFill>
                      <a:prstClr val="black"/>
                    </a:solidFill>
                    <a:latin typeface="Aptos" panose="02110004020202020204"/>
                  </a:rPr>
                  <a:t>Outreach Centres/ Programs</a:t>
                </a:r>
                <a:endParaRPr lang="en-CA" sz="825" kern="1200">
                  <a:solidFill>
                    <a:prstClr val="black"/>
                  </a:solidFill>
                  <a:latin typeface="Aptos" panose="02110004020202020204"/>
                </a:endParaRPr>
              </a:p>
            </p:txBody>
          </p:sp>
        </p:grpSp>
      </p:grpSp>
      <p:sp>
        <p:nvSpPr>
          <p:cNvPr id="4" name="Content Placeholder 8">
            <a:extLst>
              <a:ext uri="{FF2B5EF4-FFF2-40B4-BE49-F238E27FC236}">
                <a16:creationId xmlns:a16="http://schemas.microsoft.com/office/drawing/2014/main" id="{C01F652F-5E24-F533-B799-F7C19D781086}"/>
              </a:ext>
            </a:extLst>
          </p:cNvPr>
          <p:cNvSpPr txBox="1">
            <a:spLocks/>
          </p:cNvSpPr>
          <p:nvPr/>
        </p:nvSpPr>
        <p:spPr>
          <a:xfrm>
            <a:off x="4797513" y="3524493"/>
            <a:ext cx="4056935" cy="1507901"/>
          </a:xfrm>
          <a:prstGeom prst="roundRect">
            <a:avLst>
              <a:gd name="adj" fmla="val 7753"/>
            </a:avLst>
          </a:prstGeom>
          <a:solidFill>
            <a:schemeClr val="accent1">
              <a:lumMod val="40000"/>
              <a:lumOff val="60000"/>
            </a:schemeClr>
          </a:solidFill>
          <a:ln w="19050">
            <a:solidFill>
              <a:sysClr val="window" lastClr="FFFFFF"/>
            </a:solidFill>
          </a:ln>
        </p:spPr>
        <p:txBody>
          <a:bodyPr vert="horz" lIns="137160" tIns="137160" rIns="137160" bIns="137160" rtlCol="0" anchor="ctr" anchorCtr="0">
            <a:noAutofit/>
          </a:bodyPr>
          <a:lstStyle>
            <a:lvl1pPr marL="36576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1pPr>
            <a:lvl2pPr marL="68580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2pPr>
            <a:lvl3pPr marL="114300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3pPr>
            <a:lvl4pPr marL="160020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4pPr>
            <a:lvl5pPr marL="2057400" indent="-365760" algn="l" defTabSz="914400" rtl="0" eaLnBrk="1" latinLnBrk="0" hangingPunct="1">
              <a:lnSpc>
                <a:spcPct val="100000"/>
              </a:lnSpc>
              <a:spcBef>
                <a:spcPts val="12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b="1" dirty="0">
                <a:solidFill>
                  <a:srgbClr val="104862"/>
                </a:solidFill>
                <a:latin typeface="Aptos" panose="020B0004020202020204" pitchFamily="34" charset="0"/>
              </a:rPr>
              <a:t>Activity: </a:t>
            </a:r>
            <a:r>
              <a:rPr lang="en-US" sz="1350" dirty="0">
                <a:solidFill>
                  <a:srgbClr val="104862"/>
                </a:solidFill>
                <a:latin typeface="Aptos" panose="020B0004020202020204" pitchFamily="34" charset="0"/>
              </a:rPr>
              <a:t>Intergenerational Buddies</a:t>
            </a:r>
          </a:p>
          <a:p>
            <a:pPr marL="0" indent="0">
              <a:buNone/>
            </a:pPr>
            <a:r>
              <a:rPr lang="en-US" sz="1350" b="1" dirty="0">
                <a:solidFill>
                  <a:srgbClr val="104862"/>
                </a:solidFill>
                <a:latin typeface="Aptos" panose="020B0004020202020204" pitchFamily="34" charset="0"/>
              </a:rPr>
              <a:t>Target Participants: </a:t>
            </a:r>
            <a:r>
              <a:rPr lang="en-US" sz="1350" dirty="0">
                <a:solidFill>
                  <a:srgbClr val="104862"/>
                </a:solidFill>
                <a:latin typeface="Aptos" panose="020B0004020202020204" pitchFamily="34" charset="0"/>
              </a:rPr>
              <a:t>Children and Elders</a:t>
            </a:r>
          </a:p>
          <a:p>
            <a:pPr marL="0" indent="0">
              <a:buNone/>
            </a:pPr>
            <a:r>
              <a:rPr lang="en-US" sz="1350" b="1" dirty="0">
                <a:solidFill>
                  <a:srgbClr val="104862"/>
                </a:solidFill>
                <a:latin typeface="Aptos" panose="020B0004020202020204" pitchFamily="34" charset="0"/>
              </a:rPr>
              <a:t>Activity Goal: </a:t>
            </a:r>
            <a:r>
              <a:rPr lang="en-US" sz="1350" dirty="0">
                <a:solidFill>
                  <a:srgbClr val="104862"/>
                </a:solidFill>
                <a:latin typeface="Aptos" panose="020B0004020202020204" pitchFamily="34" charset="0"/>
              </a:rPr>
              <a:t>To foster healthy, supportive connections in the community between different generations over weekly sessions.</a:t>
            </a:r>
          </a:p>
        </p:txBody>
      </p:sp>
      <p:sp>
        <p:nvSpPr>
          <p:cNvPr id="2" name="Rectangle 1">
            <a:extLst>
              <a:ext uri="{FF2B5EF4-FFF2-40B4-BE49-F238E27FC236}">
                <a16:creationId xmlns:a16="http://schemas.microsoft.com/office/drawing/2014/main" id="{FBBA9CB1-42BF-8479-E13C-080B0A2BA6D9}"/>
              </a:ext>
              <a:ext uri="{C183D7F6-B498-43B3-948B-1728B52AA6E4}">
                <adec:decorative xmlns:adec="http://schemas.microsoft.com/office/drawing/2017/decorative" val="1"/>
              </a:ext>
            </a:extLst>
          </p:cNvPr>
          <p:cNvSpPr/>
          <p:nvPr/>
        </p:nvSpPr>
        <p:spPr>
          <a:xfrm>
            <a:off x="1919293" y="216397"/>
            <a:ext cx="1292302" cy="692570"/>
          </a:xfrm>
          <a:prstGeom prst="rect">
            <a:avLst/>
          </a:prstGeom>
          <a:solidFill>
            <a:srgbClr val="FFFF00">
              <a:alpha val="38824"/>
            </a:srgbClr>
          </a:solid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CF318D4C-0138-8072-803B-8124E315564B}"/>
              </a:ext>
              <a:ext uri="{C183D7F6-B498-43B3-948B-1728B52AA6E4}">
                <adec:decorative xmlns:adec="http://schemas.microsoft.com/office/drawing/2017/decorative" val="1"/>
              </a:ext>
            </a:extLst>
          </p:cNvPr>
          <p:cNvSpPr/>
          <p:nvPr/>
        </p:nvSpPr>
        <p:spPr>
          <a:xfrm>
            <a:off x="1351384" y="2708923"/>
            <a:ext cx="1156389" cy="465836"/>
          </a:xfrm>
          <a:prstGeom prst="rect">
            <a:avLst/>
          </a:prstGeom>
          <a:solidFill>
            <a:srgbClr val="FF0000">
              <a:alpha val="38824"/>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BFDCA09E-9E5B-B333-3D42-81AD5E984DDF}"/>
              </a:ext>
              <a:ext uri="{C183D7F6-B498-43B3-948B-1728B52AA6E4}">
                <adec:decorative xmlns:adec="http://schemas.microsoft.com/office/drawing/2017/decorative" val="1"/>
              </a:ext>
            </a:extLst>
          </p:cNvPr>
          <p:cNvSpPr/>
          <p:nvPr/>
        </p:nvSpPr>
        <p:spPr>
          <a:xfrm>
            <a:off x="1344296" y="3195893"/>
            <a:ext cx="1171197" cy="276177"/>
          </a:xfrm>
          <a:prstGeom prst="rect">
            <a:avLst/>
          </a:prstGeom>
          <a:solidFill>
            <a:srgbClr val="92D050">
              <a:alpha val="38824"/>
            </a:srgbClr>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48EC7D1A-D340-F012-5AD5-26121E8EBFD9}"/>
              </a:ext>
              <a:ext uri="{C183D7F6-B498-43B3-948B-1728B52AA6E4}">
                <adec:decorative xmlns:adec="http://schemas.microsoft.com/office/drawing/2017/decorative" val="1"/>
              </a:ext>
            </a:extLst>
          </p:cNvPr>
          <p:cNvSpPr/>
          <p:nvPr/>
        </p:nvSpPr>
        <p:spPr>
          <a:xfrm>
            <a:off x="2605810" y="1095777"/>
            <a:ext cx="1135536" cy="437400"/>
          </a:xfrm>
          <a:prstGeom prst="rect">
            <a:avLst/>
          </a:prstGeom>
          <a:solidFill>
            <a:srgbClr val="FF0000">
              <a:alpha val="38824"/>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a16="http://schemas.microsoft.com/office/drawing/2014/main" id="{F936E19C-4B28-85D9-43A6-86AA02B709CA}"/>
              </a:ext>
              <a:ext uri="{C183D7F6-B498-43B3-948B-1728B52AA6E4}">
                <adec:decorative xmlns:adec="http://schemas.microsoft.com/office/drawing/2017/decorative" val="1"/>
              </a:ext>
            </a:extLst>
          </p:cNvPr>
          <p:cNvSpPr/>
          <p:nvPr/>
        </p:nvSpPr>
        <p:spPr>
          <a:xfrm>
            <a:off x="78175" y="2713075"/>
            <a:ext cx="1195545" cy="465836"/>
          </a:xfrm>
          <a:prstGeom prst="rect">
            <a:avLst/>
          </a:prstGeom>
          <a:solidFill>
            <a:srgbClr val="FF0000">
              <a:alpha val="38824"/>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9FAFED57-6E7E-BA7A-B4D3-A38F220E0F6B}"/>
              </a:ext>
              <a:ext uri="{C183D7F6-B498-43B3-948B-1728B52AA6E4}">
                <adec:decorative xmlns:adec="http://schemas.microsoft.com/office/drawing/2017/decorative" val="1"/>
              </a:ext>
            </a:extLst>
          </p:cNvPr>
          <p:cNvSpPr/>
          <p:nvPr/>
        </p:nvSpPr>
        <p:spPr>
          <a:xfrm>
            <a:off x="2605809" y="1575787"/>
            <a:ext cx="1135537" cy="284856"/>
          </a:xfrm>
          <a:prstGeom prst="rect">
            <a:avLst/>
          </a:prstGeom>
          <a:solidFill>
            <a:srgbClr val="92D050">
              <a:alpha val="38824"/>
            </a:srgbClr>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a:extLst>
              <a:ext uri="{FF2B5EF4-FFF2-40B4-BE49-F238E27FC236}">
                <a16:creationId xmlns:a16="http://schemas.microsoft.com/office/drawing/2014/main" id="{35656D8F-0B94-34A3-7DDD-D7907CF05D1E}"/>
              </a:ext>
              <a:ext uri="{C183D7F6-B498-43B3-948B-1728B52AA6E4}">
                <adec:decorative xmlns:adec="http://schemas.microsoft.com/office/drawing/2017/decorative" val="1"/>
              </a:ext>
            </a:extLst>
          </p:cNvPr>
          <p:cNvSpPr/>
          <p:nvPr/>
        </p:nvSpPr>
        <p:spPr>
          <a:xfrm>
            <a:off x="78175" y="4127614"/>
            <a:ext cx="1182600" cy="294562"/>
          </a:xfrm>
          <a:prstGeom prst="rect">
            <a:avLst/>
          </a:prstGeom>
          <a:solidFill>
            <a:srgbClr val="92D050">
              <a:alpha val="38824"/>
            </a:srgbClr>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Title 28">
            <a:extLst>
              <a:ext uri="{FF2B5EF4-FFF2-40B4-BE49-F238E27FC236}">
                <a16:creationId xmlns:a16="http://schemas.microsoft.com/office/drawing/2014/main" id="{30C017F4-5041-A211-F595-595C83ADC43C}"/>
              </a:ext>
            </a:extLst>
          </p:cNvPr>
          <p:cNvSpPr>
            <a:spLocks noGrp="1"/>
          </p:cNvSpPr>
          <p:nvPr>
            <p:ph type="ctrTitle"/>
          </p:nvPr>
        </p:nvSpPr>
        <p:spPr>
          <a:xfrm>
            <a:off x="1143000" y="-1790700"/>
            <a:ext cx="6858000" cy="1790700"/>
          </a:xfrm>
        </p:spPr>
        <p:txBody>
          <a:bodyPr spcFirstLastPara="1" wrap="square" lIns="91425" tIns="45700" rIns="91425" bIns="45700" anchor="b" anchorCtr="0">
            <a:noAutofit/>
          </a:bodyPr>
          <a:lstStyle/>
          <a:p>
            <a:r>
              <a:rPr lang="en-CA" dirty="0"/>
              <a:t>Activity Categorization Example: Intergenerational Buddies</a:t>
            </a:r>
          </a:p>
        </p:txBody>
      </p:sp>
    </p:spTree>
    <p:extLst>
      <p:ext uri="{BB962C8B-B14F-4D97-AF65-F5344CB8AC3E}">
        <p14:creationId xmlns:p14="http://schemas.microsoft.com/office/powerpoint/2010/main" val="195685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8" grpId="0" animBg="1"/>
      <p:bldP spid="21" grpId="0" animBg="1"/>
      <p:bldP spid="25" grpId="0" animBg="1"/>
      <p:bldP spid="26" grpId="0" animBg="1"/>
      <p:bldP spid="2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8556B-2F9B-05D6-444E-33114DBA57A6}"/>
              </a:ext>
            </a:extLst>
          </p:cNvPr>
          <p:cNvSpPr>
            <a:spLocks noGrp="1"/>
          </p:cNvSpPr>
          <p:nvPr>
            <p:ph type="ctrTitle"/>
          </p:nvPr>
        </p:nvSpPr>
        <p:spPr>
          <a:xfrm>
            <a:off x="700088" y="679288"/>
            <a:ext cx="7743825" cy="1643037"/>
          </a:xfrm>
        </p:spPr>
        <p:txBody>
          <a:bodyPr/>
          <a:lstStyle/>
          <a:p>
            <a:r>
              <a:rPr lang="en-CA" sz="8000" b="1" dirty="0">
                <a:latin typeface="Aptos" panose="020B0004020202020204" pitchFamily="34" charset="0"/>
              </a:rPr>
              <a:t>Module 3.1</a:t>
            </a:r>
          </a:p>
        </p:txBody>
      </p:sp>
      <p:sp>
        <p:nvSpPr>
          <p:cNvPr id="3" name="Subtitle 2">
            <a:extLst>
              <a:ext uri="{FF2B5EF4-FFF2-40B4-BE49-F238E27FC236}">
                <a16:creationId xmlns:a16="http://schemas.microsoft.com/office/drawing/2014/main" id="{DD417CEB-C3AE-A6CB-31F7-92771AB35123}"/>
              </a:ext>
            </a:extLst>
          </p:cNvPr>
          <p:cNvSpPr>
            <a:spLocks noGrp="1"/>
          </p:cNvSpPr>
          <p:nvPr>
            <p:ph type="subTitle" idx="1"/>
          </p:nvPr>
        </p:nvSpPr>
        <p:spPr/>
        <p:txBody>
          <a:bodyPr/>
          <a:lstStyle/>
          <a:p>
            <a:pPr marL="0" indent="0"/>
            <a:r>
              <a:rPr lang="en-CA" sz="4400" dirty="0">
                <a:latin typeface="Aptos" panose="020B0004020202020204" pitchFamily="34" charset="0"/>
              </a:rPr>
              <a:t>Prevention Continuum</a:t>
            </a:r>
          </a:p>
        </p:txBody>
      </p:sp>
    </p:spTree>
    <p:extLst>
      <p:ext uri="{BB962C8B-B14F-4D97-AF65-F5344CB8AC3E}">
        <p14:creationId xmlns:p14="http://schemas.microsoft.com/office/powerpoint/2010/main" val="32295293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2">
          <a:extLst>
            <a:ext uri="{FF2B5EF4-FFF2-40B4-BE49-F238E27FC236}">
              <a16:creationId xmlns:a16="http://schemas.microsoft.com/office/drawing/2014/main" id="{A1B4ED86-AB47-9562-EC95-FC090DB9205F}"/>
            </a:ext>
          </a:extLst>
        </p:cNvPr>
        <p:cNvGrpSpPr/>
        <p:nvPr/>
      </p:nvGrpSpPr>
      <p:grpSpPr>
        <a:xfrm>
          <a:off x="0" y="0"/>
          <a:ext cx="0" cy="0"/>
          <a:chOff x="0" y="0"/>
          <a:chExt cx="0" cy="0"/>
        </a:xfrm>
      </p:grpSpPr>
      <p:sp>
        <p:nvSpPr>
          <p:cNvPr id="294" name="Google Shape;294;p38">
            <a:extLst>
              <a:ext uri="{FF2B5EF4-FFF2-40B4-BE49-F238E27FC236}">
                <a16:creationId xmlns:a16="http://schemas.microsoft.com/office/drawing/2014/main" id="{F9E8DD96-F6A1-4FC9-0167-8051926B2C68}"/>
              </a:ext>
            </a:extLst>
          </p:cNvPr>
          <p:cNvSpPr txBox="1">
            <a:spLocks noGrp="1"/>
          </p:cNvSpPr>
          <p:nvPr>
            <p:ph type="sldNum" idx="12"/>
          </p:nvPr>
        </p:nvSpPr>
        <p:spPr>
          <a:xfrm>
            <a:off x="107504" y="4731990"/>
            <a:ext cx="2057400" cy="2746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fld id="{00000000-1234-1234-1234-123412341234}" type="slidenum">
              <a:rPr lang="en-US"/>
              <a:t>45</a:t>
            </a:fld>
            <a:endParaRPr/>
          </a:p>
        </p:txBody>
      </p:sp>
      <p:sp>
        <p:nvSpPr>
          <p:cNvPr id="6" name="Title 5">
            <a:extLst>
              <a:ext uri="{FF2B5EF4-FFF2-40B4-BE49-F238E27FC236}">
                <a16:creationId xmlns:a16="http://schemas.microsoft.com/office/drawing/2014/main" id="{93AEDAC7-FF8E-FCB5-F06A-6C5C8A344A93}"/>
              </a:ext>
            </a:extLst>
          </p:cNvPr>
          <p:cNvSpPr txBox="1">
            <a:spLocks noGrp="1"/>
          </p:cNvSpPr>
          <p:nvPr>
            <p:ph type="title" idx="4294967295"/>
          </p:nvPr>
        </p:nvSpPr>
        <p:spPr>
          <a:xfrm>
            <a:off x="249434" y="617342"/>
            <a:ext cx="922311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The Prevention Continuum</a:t>
            </a:r>
          </a:p>
        </p:txBody>
      </p:sp>
      <p:sp>
        <p:nvSpPr>
          <p:cNvPr id="13" name="TextBox 12">
            <a:extLst>
              <a:ext uri="{FF2B5EF4-FFF2-40B4-BE49-F238E27FC236}">
                <a16:creationId xmlns:a16="http://schemas.microsoft.com/office/drawing/2014/main" id="{4CB0A708-5940-FBD7-5796-5CD8CF896DF8}"/>
              </a:ext>
            </a:extLst>
          </p:cNvPr>
          <p:cNvSpPr txBox="1"/>
          <p:nvPr/>
        </p:nvSpPr>
        <p:spPr>
          <a:xfrm>
            <a:off x="992995" y="1389183"/>
            <a:ext cx="7158010" cy="1384995"/>
          </a:xfrm>
          <a:prstGeom prst="rect">
            <a:avLst/>
          </a:prstGeom>
          <a:noFill/>
        </p:spPr>
        <p:txBody>
          <a:bodyPr wrap="square" rtlCol="0">
            <a:spAutoFit/>
          </a:bodyPr>
          <a:lstStyle/>
          <a:p>
            <a:r>
              <a:rPr lang="en-CA" sz="2400" b="1" i="1" dirty="0">
                <a:latin typeface="Aptos" panose="020B0004020202020204" pitchFamily="34" charset="0"/>
              </a:rPr>
              <a:t>       </a:t>
            </a:r>
            <a:r>
              <a:rPr lang="en-CA" sz="2000" b="1" i="1" dirty="0">
                <a:latin typeface="Aptos" panose="020B0004020202020204" pitchFamily="34" charset="0"/>
              </a:rPr>
              <a:t>Prevention</a:t>
            </a:r>
            <a:r>
              <a:rPr lang="en-CA" sz="2000" i="1" dirty="0">
                <a:latin typeface="Aptos" panose="020B0004020202020204" pitchFamily="34" charset="0"/>
              </a:rPr>
              <a:t> is a proactive process that strengthens the protective factors of individuals, families and communities to promote well-being, reduce vulnerabilities, enhance quality of life, and empowers them to meet the challenges of life.</a:t>
            </a:r>
          </a:p>
        </p:txBody>
      </p:sp>
      <p:sp>
        <p:nvSpPr>
          <p:cNvPr id="16" name="TextBox 15">
            <a:extLst>
              <a:ext uri="{FF2B5EF4-FFF2-40B4-BE49-F238E27FC236}">
                <a16:creationId xmlns:a16="http://schemas.microsoft.com/office/drawing/2014/main" id="{11346F4C-E632-806A-794B-6EC05735E1E8}"/>
              </a:ext>
            </a:extLst>
          </p:cNvPr>
          <p:cNvSpPr txBox="1"/>
          <p:nvPr/>
        </p:nvSpPr>
        <p:spPr>
          <a:xfrm>
            <a:off x="992995" y="1303845"/>
            <a:ext cx="1562986" cy="1015663"/>
          </a:xfrm>
          <a:prstGeom prst="rect">
            <a:avLst/>
          </a:prstGeom>
          <a:noFill/>
        </p:spPr>
        <p:txBody>
          <a:bodyPr wrap="square" rtlCol="0">
            <a:spAutoFit/>
          </a:bodyPr>
          <a:lstStyle/>
          <a:p>
            <a:r>
              <a:rPr lang="en-CA" sz="6000" dirty="0">
                <a:solidFill>
                  <a:srgbClr val="FAB4AB"/>
                </a:solidFill>
                <a:latin typeface="Aptos" panose="020B0004020202020204" pitchFamily="34" charset="0"/>
              </a:rPr>
              <a:t>“</a:t>
            </a:r>
          </a:p>
        </p:txBody>
      </p:sp>
      <p:sp>
        <p:nvSpPr>
          <p:cNvPr id="17" name="TextBox 16">
            <a:extLst>
              <a:ext uri="{FF2B5EF4-FFF2-40B4-BE49-F238E27FC236}">
                <a16:creationId xmlns:a16="http://schemas.microsoft.com/office/drawing/2014/main" id="{2B66E91A-C411-C22F-B627-E4F5F98FF675}"/>
              </a:ext>
            </a:extLst>
          </p:cNvPr>
          <p:cNvSpPr txBox="1"/>
          <p:nvPr/>
        </p:nvSpPr>
        <p:spPr>
          <a:xfrm>
            <a:off x="7030643" y="2229617"/>
            <a:ext cx="1562986" cy="1015663"/>
          </a:xfrm>
          <a:prstGeom prst="rect">
            <a:avLst/>
          </a:prstGeom>
          <a:noFill/>
        </p:spPr>
        <p:txBody>
          <a:bodyPr wrap="square" rtlCol="0">
            <a:spAutoFit/>
          </a:bodyPr>
          <a:lstStyle/>
          <a:p>
            <a:r>
              <a:rPr lang="en-CA" sz="6000" dirty="0">
                <a:solidFill>
                  <a:srgbClr val="FAB4AB"/>
                </a:solidFill>
                <a:latin typeface="Aptos" panose="020B0004020202020204" pitchFamily="34" charset="0"/>
              </a:rPr>
              <a:t>”</a:t>
            </a:r>
          </a:p>
        </p:txBody>
      </p:sp>
      <p:grpSp>
        <p:nvGrpSpPr>
          <p:cNvPr id="7" name="Group 6" descr="An image with a description of the three levels of prevention: primary, secondary and tertiary.">
            <a:extLst>
              <a:ext uri="{FF2B5EF4-FFF2-40B4-BE49-F238E27FC236}">
                <a16:creationId xmlns:a16="http://schemas.microsoft.com/office/drawing/2014/main" id="{4E530E0A-8C0E-AE27-47E4-711D538047CD}"/>
              </a:ext>
            </a:extLst>
          </p:cNvPr>
          <p:cNvGrpSpPr/>
          <p:nvPr/>
        </p:nvGrpSpPr>
        <p:grpSpPr>
          <a:xfrm>
            <a:off x="992995" y="2962736"/>
            <a:ext cx="7158011" cy="1638456"/>
            <a:chOff x="992995" y="2962736"/>
            <a:chExt cx="7158011" cy="1638456"/>
          </a:xfrm>
        </p:grpSpPr>
        <p:sp>
          <p:nvSpPr>
            <p:cNvPr id="18" name="Arrow: Up 17">
              <a:extLst>
                <a:ext uri="{FF2B5EF4-FFF2-40B4-BE49-F238E27FC236}">
                  <a16:creationId xmlns:a16="http://schemas.microsoft.com/office/drawing/2014/main" id="{2D1026C6-57E2-D141-37ED-9173B24E805F}"/>
                </a:ext>
              </a:extLst>
            </p:cNvPr>
            <p:cNvSpPr/>
            <p:nvPr/>
          </p:nvSpPr>
          <p:spPr>
            <a:xfrm rot="5400000">
              <a:off x="4372104" y="-233521"/>
              <a:ext cx="399794" cy="7158011"/>
            </a:xfrm>
            <a:prstGeom prst="up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Rounded Corners 18">
              <a:extLst>
                <a:ext uri="{FF2B5EF4-FFF2-40B4-BE49-F238E27FC236}">
                  <a16:creationId xmlns:a16="http://schemas.microsoft.com/office/drawing/2014/main" id="{B6A19A44-348B-18B2-D8FD-34D93386C6F4}"/>
                </a:ext>
              </a:extLst>
            </p:cNvPr>
            <p:cNvSpPr/>
            <p:nvPr/>
          </p:nvSpPr>
          <p:spPr>
            <a:xfrm>
              <a:off x="1440337" y="3021756"/>
              <a:ext cx="1603298" cy="708101"/>
            </a:xfrm>
            <a:prstGeom prst="roundRect">
              <a:avLst/>
            </a:prstGeom>
            <a:solidFill>
              <a:srgbClr val="004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latin typeface="Aptos" panose="020B0004020202020204" pitchFamily="34" charset="0"/>
                </a:rPr>
                <a:t>Primary</a:t>
              </a:r>
              <a:r>
                <a:rPr lang="en-CA" dirty="0">
                  <a:solidFill>
                    <a:schemeClr val="bg1"/>
                  </a:solidFill>
                  <a:latin typeface="Aptos" panose="020B0004020202020204" pitchFamily="34" charset="0"/>
                </a:rPr>
                <a:t> </a:t>
              </a:r>
            </a:p>
            <a:p>
              <a:pPr algn="ctr"/>
              <a:r>
                <a:rPr lang="en-CA" dirty="0">
                  <a:solidFill>
                    <a:schemeClr val="bg1"/>
                  </a:solidFill>
                  <a:latin typeface="Aptos" panose="020B0004020202020204" pitchFamily="34" charset="0"/>
                </a:rPr>
                <a:t>Root causes of social issues</a:t>
              </a:r>
            </a:p>
          </p:txBody>
        </p:sp>
        <p:sp>
          <p:nvSpPr>
            <p:cNvPr id="22" name="Rectangle: Rounded Corners 21">
              <a:extLst>
                <a:ext uri="{FF2B5EF4-FFF2-40B4-BE49-F238E27FC236}">
                  <a16:creationId xmlns:a16="http://schemas.microsoft.com/office/drawing/2014/main" id="{9B81FF77-15C4-3A97-AECE-542679808A8C}"/>
                </a:ext>
              </a:extLst>
            </p:cNvPr>
            <p:cNvSpPr/>
            <p:nvPr/>
          </p:nvSpPr>
          <p:spPr>
            <a:xfrm>
              <a:off x="3770351" y="2962736"/>
              <a:ext cx="1603298" cy="708101"/>
            </a:xfrm>
            <a:prstGeom prst="roundRect">
              <a:avLst/>
            </a:prstGeom>
            <a:solidFill>
              <a:srgbClr val="007B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latin typeface="Aptos" panose="020B0004020202020204" pitchFamily="34" charset="0"/>
                </a:rPr>
                <a:t>Secondary </a:t>
              </a:r>
              <a:r>
                <a:rPr lang="en-CA" dirty="0">
                  <a:solidFill>
                    <a:schemeClr val="bg1"/>
                  </a:solidFill>
                  <a:latin typeface="Aptos" panose="020B0004020202020204" pitchFamily="34" charset="0"/>
                </a:rPr>
                <a:t> </a:t>
              </a:r>
            </a:p>
            <a:p>
              <a:pPr algn="ctr"/>
              <a:r>
                <a:rPr lang="en-CA" dirty="0">
                  <a:solidFill>
                    <a:schemeClr val="bg1"/>
                  </a:solidFill>
                  <a:latin typeface="Aptos" panose="020B0004020202020204" pitchFamily="34" charset="0"/>
                </a:rPr>
                <a:t>Issues at early stage</a:t>
              </a:r>
            </a:p>
          </p:txBody>
        </p:sp>
        <p:sp>
          <p:nvSpPr>
            <p:cNvPr id="23" name="Rectangle: Rounded Corners 22">
              <a:extLst>
                <a:ext uri="{FF2B5EF4-FFF2-40B4-BE49-F238E27FC236}">
                  <a16:creationId xmlns:a16="http://schemas.microsoft.com/office/drawing/2014/main" id="{5AFA8758-29B0-B340-AEB5-61166C658BFF}"/>
                </a:ext>
              </a:extLst>
            </p:cNvPr>
            <p:cNvSpPr/>
            <p:nvPr/>
          </p:nvSpPr>
          <p:spPr>
            <a:xfrm>
              <a:off x="6100365" y="2991433"/>
              <a:ext cx="1603298" cy="708101"/>
            </a:xfrm>
            <a:prstGeom prst="roundRect">
              <a:avLst/>
            </a:prstGeom>
            <a:solidFill>
              <a:srgbClr val="A3AB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rgbClr val="000000"/>
                  </a:solidFill>
                  <a:latin typeface="Aptos" panose="020B0004020202020204" pitchFamily="34" charset="0"/>
                </a:rPr>
                <a:t>Tertiary </a:t>
              </a:r>
              <a:r>
                <a:rPr lang="en-CA" dirty="0">
                  <a:solidFill>
                    <a:srgbClr val="000000"/>
                  </a:solidFill>
                  <a:latin typeface="Aptos" panose="020B0004020202020204" pitchFamily="34" charset="0"/>
                </a:rPr>
                <a:t> </a:t>
              </a:r>
            </a:p>
            <a:p>
              <a:pPr algn="ctr"/>
              <a:r>
                <a:rPr lang="en-CA" dirty="0">
                  <a:solidFill>
                    <a:srgbClr val="000000"/>
                  </a:solidFill>
                  <a:latin typeface="Aptos" panose="020B0004020202020204" pitchFamily="34" charset="0"/>
                </a:rPr>
                <a:t>Immediate needs &amp; direct support</a:t>
              </a:r>
              <a:endParaRPr lang="en-CA" dirty="0">
                <a:solidFill>
                  <a:srgbClr val="000000"/>
                </a:solidFill>
              </a:endParaRPr>
            </a:p>
          </p:txBody>
        </p:sp>
        <p:sp>
          <p:nvSpPr>
            <p:cNvPr id="27" name="Left Brace 26">
              <a:extLst>
                <a:ext uri="{FF2B5EF4-FFF2-40B4-BE49-F238E27FC236}">
                  <a16:creationId xmlns:a16="http://schemas.microsoft.com/office/drawing/2014/main" id="{7D29264B-08A8-F2C4-6911-48172D7EA9CE}"/>
                </a:ext>
              </a:extLst>
            </p:cNvPr>
            <p:cNvSpPr/>
            <p:nvPr/>
          </p:nvSpPr>
          <p:spPr>
            <a:xfrm rot="16200000">
              <a:off x="3208783" y="2066663"/>
              <a:ext cx="396421" cy="3933313"/>
            </a:xfrm>
            <a:prstGeom prst="leftBrace">
              <a:avLst/>
            </a:prstGeom>
            <a:ln>
              <a:solidFill>
                <a:srgbClr val="9F9F9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8" name="TextBox 27">
              <a:extLst>
                <a:ext uri="{FF2B5EF4-FFF2-40B4-BE49-F238E27FC236}">
                  <a16:creationId xmlns:a16="http://schemas.microsoft.com/office/drawing/2014/main" id="{2A2A459E-CED7-B846-D5EC-1E4039D0C387}"/>
                </a:ext>
              </a:extLst>
            </p:cNvPr>
            <p:cNvSpPr txBox="1"/>
            <p:nvPr/>
          </p:nvSpPr>
          <p:spPr>
            <a:xfrm>
              <a:off x="2880617" y="4293415"/>
              <a:ext cx="1052751" cy="307777"/>
            </a:xfrm>
            <a:prstGeom prst="rect">
              <a:avLst/>
            </a:prstGeom>
            <a:noFill/>
          </p:spPr>
          <p:txBody>
            <a:bodyPr wrap="square" rtlCol="0">
              <a:spAutoFit/>
            </a:bodyPr>
            <a:lstStyle/>
            <a:p>
              <a:pPr algn="ctr"/>
              <a:r>
                <a:rPr lang="en-CA" b="1" dirty="0">
                  <a:latin typeface="Aptos" panose="020B0004020202020204" pitchFamily="34" charset="0"/>
                </a:rPr>
                <a:t>In Scope </a:t>
              </a:r>
            </a:p>
          </p:txBody>
        </p:sp>
        <p:pic>
          <p:nvPicPr>
            <p:cNvPr id="30" name="Graphic 29" descr="Checkmark with solid fill">
              <a:extLst>
                <a:ext uri="{FF2B5EF4-FFF2-40B4-BE49-F238E27FC236}">
                  <a16:creationId xmlns:a16="http://schemas.microsoft.com/office/drawing/2014/main" id="{9FE81C72-41BC-A664-17CB-086A26D2CD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3368" y="4301598"/>
              <a:ext cx="291410" cy="291410"/>
            </a:xfrm>
            <a:prstGeom prst="rect">
              <a:avLst/>
            </a:prstGeom>
          </p:spPr>
        </p:pic>
      </p:grpSp>
      <p:grpSp>
        <p:nvGrpSpPr>
          <p:cNvPr id="2" name="Group 1">
            <a:extLst>
              <a:ext uri="{FF2B5EF4-FFF2-40B4-BE49-F238E27FC236}">
                <a16:creationId xmlns:a16="http://schemas.microsoft.com/office/drawing/2014/main" id="{4276624A-5897-53B5-A166-16A9A946DC90}"/>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3" name="Oval 2">
              <a:extLst>
                <a:ext uri="{FF2B5EF4-FFF2-40B4-BE49-F238E27FC236}">
                  <a16:creationId xmlns:a16="http://schemas.microsoft.com/office/drawing/2014/main" id="{346F10AE-7E40-6535-4D51-EEA70BF5B9E5}"/>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Graphic 3" descr="Folder Search with solid fill">
              <a:extLst>
                <a:ext uri="{FF2B5EF4-FFF2-40B4-BE49-F238E27FC236}">
                  <a16:creationId xmlns:a16="http://schemas.microsoft.com/office/drawing/2014/main" id="{9E6010C1-80CE-056A-81A5-25AF4DB882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9345" y="114722"/>
              <a:ext cx="418882" cy="418882"/>
            </a:xfrm>
            <a:prstGeom prst="rect">
              <a:avLst/>
            </a:prstGeom>
          </p:spPr>
        </p:pic>
      </p:grpSp>
      <p:sp>
        <p:nvSpPr>
          <p:cNvPr id="5" name="TextBox 4">
            <a:extLst>
              <a:ext uri="{FF2B5EF4-FFF2-40B4-BE49-F238E27FC236}">
                <a16:creationId xmlns:a16="http://schemas.microsoft.com/office/drawing/2014/main" id="{EB073916-1BFC-8D9A-C46C-1B19437EEE3B}"/>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22</a:t>
            </a:r>
          </a:p>
        </p:txBody>
      </p:sp>
    </p:spTree>
    <p:extLst>
      <p:ext uri="{BB962C8B-B14F-4D97-AF65-F5344CB8AC3E}">
        <p14:creationId xmlns:p14="http://schemas.microsoft.com/office/powerpoint/2010/main" val="305616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2">
          <a:extLst>
            <a:ext uri="{FF2B5EF4-FFF2-40B4-BE49-F238E27FC236}">
              <a16:creationId xmlns:a16="http://schemas.microsoft.com/office/drawing/2014/main" id="{4E8DA20B-B3E2-D080-FDE3-0E69CC32979E}"/>
            </a:ext>
          </a:extLst>
        </p:cNvPr>
        <p:cNvGrpSpPr/>
        <p:nvPr/>
      </p:nvGrpSpPr>
      <p:grpSpPr>
        <a:xfrm>
          <a:off x="0" y="0"/>
          <a:ext cx="0" cy="0"/>
          <a:chOff x="0" y="0"/>
          <a:chExt cx="0" cy="0"/>
        </a:xfrm>
      </p:grpSpPr>
      <p:sp>
        <p:nvSpPr>
          <p:cNvPr id="294" name="Google Shape;294;p38">
            <a:extLst>
              <a:ext uri="{FF2B5EF4-FFF2-40B4-BE49-F238E27FC236}">
                <a16:creationId xmlns:a16="http://schemas.microsoft.com/office/drawing/2014/main" id="{D81127CC-6BA3-769A-1654-B17725591CAE}"/>
              </a:ext>
            </a:extLst>
          </p:cNvPr>
          <p:cNvSpPr txBox="1">
            <a:spLocks noGrp="1"/>
          </p:cNvSpPr>
          <p:nvPr>
            <p:ph type="sldNum" idx="12"/>
          </p:nvPr>
        </p:nvSpPr>
        <p:spPr>
          <a:xfrm>
            <a:off x="107504" y="4731990"/>
            <a:ext cx="2057400" cy="2746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fld id="{00000000-1234-1234-1234-123412341234}" type="slidenum">
              <a:rPr lang="en-US"/>
              <a:t>46</a:t>
            </a:fld>
            <a:endParaRPr/>
          </a:p>
        </p:txBody>
      </p:sp>
      <p:sp>
        <p:nvSpPr>
          <p:cNvPr id="6" name="Title 5">
            <a:extLst>
              <a:ext uri="{FF2B5EF4-FFF2-40B4-BE49-F238E27FC236}">
                <a16:creationId xmlns:a16="http://schemas.microsoft.com/office/drawing/2014/main" id="{D336006B-4842-E818-4E22-ED75759ED567}"/>
              </a:ext>
            </a:extLst>
          </p:cNvPr>
          <p:cNvSpPr txBox="1">
            <a:spLocks noGrp="1"/>
          </p:cNvSpPr>
          <p:nvPr>
            <p:ph type="title" idx="4294967295"/>
          </p:nvPr>
        </p:nvSpPr>
        <p:spPr>
          <a:xfrm>
            <a:off x="249434" y="617342"/>
            <a:ext cx="922311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Prevention Continuum Table</a:t>
            </a:r>
          </a:p>
        </p:txBody>
      </p:sp>
      <p:graphicFrame>
        <p:nvGraphicFramePr>
          <p:cNvPr id="7" name="Table 6">
            <a:extLst>
              <a:ext uri="{FF2B5EF4-FFF2-40B4-BE49-F238E27FC236}">
                <a16:creationId xmlns:a16="http://schemas.microsoft.com/office/drawing/2014/main" id="{C63EE204-3397-13B7-A719-543724440F54}"/>
              </a:ext>
            </a:extLst>
          </p:cNvPr>
          <p:cNvGraphicFramePr>
            <a:graphicFrameLocks noGrp="1"/>
          </p:cNvGraphicFramePr>
          <p:nvPr>
            <p:extLst>
              <p:ext uri="{D42A27DB-BD31-4B8C-83A1-F6EECF244321}">
                <p14:modId xmlns:p14="http://schemas.microsoft.com/office/powerpoint/2010/main" val="3202227750"/>
              </p:ext>
            </p:extLst>
          </p:nvPr>
        </p:nvGraphicFramePr>
        <p:xfrm>
          <a:off x="364917" y="1335740"/>
          <a:ext cx="8414166" cy="2964030"/>
        </p:xfrm>
        <a:graphic>
          <a:graphicData uri="http://schemas.openxmlformats.org/drawingml/2006/table">
            <a:tbl>
              <a:tblPr firstRow="1" bandRow="1">
                <a:tableStyleId>{7AA7EA6D-40B6-4C90-AFF3-E704C5AEC82E}</a:tableStyleId>
              </a:tblPr>
              <a:tblGrid>
                <a:gridCol w="1767054">
                  <a:extLst>
                    <a:ext uri="{9D8B030D-6E8A-4147-A177-3AD203B41FA5}">
                      <a16:colId xmlns:a16="http://schemas.microsoft.com/office/drawing/2014/main" val="1271269566"/>
                    </a:ext>
                  </a:extLst>
                </a:gridCol>
                <a:gridCol w="1959707">
                  <a:extLst>
                    <a:ext uri="{9D8B030D-6E8A-4147-A177-3AD203B41FA5}">
                      <a16:colId xmlns:a16="http://schemas.microsoft.com/office/drawing/2014/main" val="4222175593"/>
                    </a:ext>
                  </a:extLst>
                </a:gridCol>
                <a:gridCol w="4687405">
                  <a:extLst>
                    <a:ext uri="{9D8B030D-6E8A-4147-A177-3AD203B41FA5}">
                      <a16:colId xmlns:a16="http://schemas.microsoft.com/office/drawing/2014/main" val="450427887"/>
                    </a:ext>
                  </a:extLst>
                </a:gridCol>
              </a:tblGrid>
              <a:tr h="956235">
                <a:tc rowSpan="2">
                  <a:txBody>
                    <a:bodyPr/>
                    <a:lstStyle/>
                    <a:p>
                      <a:r>
                        <a:rPr lang="en-CA" dirty="0"/>
                        <a:t>FCSS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solidFill>
                            <a:schemeClr val="bg1"/>
                          </a:solidFill>
                        </a:rPr>
                        <a:t>Primary </a:t>
                      </a:r>
                      <a:r>
                        <a:rPr lang="en-CA" sz="1400" b="1" i="0" u="none" strike="noStrike" cap="none" dirty="0">
                          <a:solidFill>
                            <a:schemeClr val="bg1"/>
                          </a:solidFill>
                          <a:latin typeface="Aptos" panose="020B0004020202020204" pitchFamily="34" charset="0"/>
                          <a:ea typeface="+mn-ea"/>
                          <a:cs typeface="+mn-cs"/>
                          <a:sym typeface="Arial"/>
                        </a:rPr>
                        <a:t>Prevention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F88"/>
                    </a:solidFill>
                  </a:tcPr>
                </a:tc>
                <a:tc>
                  <a:txBody>
                    <a:bodyPr/>
                    <a:lstStyle/>
                    <a:p>
                      <a:pPr marL="285750" indent="-285750">
                        <a:buFont typeface="Arial" panose="020B0604020202020204" pitchFamily="34" charset="0"/>
                        <a:buChar char="•"/>
                      </a:pPr>
                      <a:r>
                        <a:rPr lang="en-US" sz="1050" b="0" dirty="0">
                          <a:latin typeface="Aptos" panose="020B0004020202020204" pitchFamily="34" charset="0"/>
                        </a:rPr>
                        <a:t>Address root causes of social issues with focus on the general population or a specific population. </a:t>
                      </a:r>
                    </a:p>
                    <a:p>
                      <a:pPr marL="285750" indent="-285750">
                        <a:buFont typeface="Arial" panose="020B0604020202020204" pitchFamily="34" charset="0"/>
                        <a:buChar char="•"/>
                      </a:pPr>
                      <a:r>
                        <a:rPr lang="en-US" sz="1050" b="0" dirty="0">
                          <a:latin typeface="Aptos" panose="020B0004020202020204" pitchFamily="34" charset="0"/>
                        </a:rPr>
                        <a:t>Promote protective factors in the physical and social environment (including social relationships). </a:t>
                      </a:r>
                    </a:p>
                    <a:p>
                      <a:pPr marL="285750" indent="-285750">
                        <a:buFont typeface="Arial" panose="020B0604020202020204" pitchFamily="34" charset="0"/>
                        <a:buChar char="•"/>
                      </a:pPr>
                      <a:r>
                        <a:rPr lang="en-US" sz="1050" b="0" dirty="0">
                          <a:latin typeface="Aptos" panose="020B0004020202020204" pitchFamily="34" charset="0"/>
                        </a:rPr>
                        <a:t>Can include awareness programs, enhancing connections among community organizations and promoting community volunteerism. </a:t>
                      </a:r>
                      <a:endParaRPr lang="en-CA" sz="1050" b="0" dirty="0">
                        <a:latin typeface="Aptos" panose="020B00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043563"/>
                  </a:ext>
                </a:extLst>
              </a:tr>
              <a:tr h="956235">
                <a:tc vMerge="1">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1" dirty="0">
                          <a:solidFill>
                            <a:schemeClr val="bg1"/>
                          </a:solidFill>
                        </a:rPr>
                        <a:t>Secondary </a:t>
                      </a:r>
                      <a:r>
                        <a:rPr lang="en-CA" sz="1400" b="1" i="0" u="none" strike="noStrike" cap="none" dirty="0">
                          <a:solidFill>
                            <a:schemeClr val="bg1"/>
                          </a:solidFill>
                          <a:latin typeface="Aptos" panose="020B0004020202020204" pitchFamily="34" charset="0"/>
                          <a:ea typeface="+mn-ea"/>
                          <a:cs typeface="+mn-cs"/>
                          <a:sym typeface="Arial"/>
                        </a:rPr>
                        <a:t>Prevention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E"/>
                    </a:solidFill>
                  </a:tcPr>
                </a:tc>
                <a:tc>
                  <a:txBody>
                    <a:bodyPr/>
                    <a:lstStyle/>
                    <a:p>
                      <a:pPr marL="285750" marR="0" indent="-285750" algn="l" rtl="0">
                        <a:lnSpc>
                          <a:spcPct val="100000"/>
                        </a:lnSpc>
                        <a:spcBef>
                          <a:spcPts val="0"/>
                        </a:spcBef>
                        <a:spcAft>
                          <a:spcPts val="0"/>
                        </a:spcAft>
                        <a:buClr>
                          <a:srgbClr val="000000"/>
                        </a:buClr>
                        <a:buFont typeface="Arial" panose="020B0604020202020204" pitchFamily="34" charset="0"/>
                        <a:buChar char="•"/>
                      </a:pPr>
                      <a:r>
                        <a:rPr lang="en-US" sz="1050" b="0" i="0" u="none" strike="noStrike" cap="none" dirty="0">
                          <a:solidFill>
                            <a:schemeClr val="dk1"/>
                          </a:solidFill>
                          <a:latin typeface="Aptos" panose="020B0004020202020204" pitchFamily="34" charset="0"/>
                          <a:ea typeface="Calibri"/>
                          <a:cs typeface="Calibri"/>
                          <a:sym typeface="Arial"/>
                        </a:rPr>
                        <a:t>Address issues at an early stage for specific groups or at-risk populations.</a:t>
                      </a:r>
                    </a:p>
                    <a:p>
                      <a:pPr marL="285750" marR="0" indent="-285750" algn="l" rtl="0">
                        <a:lnSpc>
                          <a:spcPct val="100000"/>
                        </a:lnSpc>
                        <a:spcBef>
                          <a:spcPts val="0"/>
                        </a:spcBef>
                        <a:spcAft>
                          <a:spcPts val="0"/>
                        </a:spcAft>
                        <a:buClr>
                          <a:srgbClr val="000000"/>
                        </a:buClr>
                        <a:buFont typeface="Arial" panose="020B0604020202020204" pitchFamily="34" charset="0"/>
                        <a:buChar char="•"/>
                      </a:pPr>
                      <a:r>
                        <a:rPr lang="en-US" sz="1050" b="0" i="0" u="none" strike="noStrike" cap="none" dirty="0">
                          <a:solidFill>
                            <a:schemeClr val="dk1"/>
                          </a:solidFill>
                          <a:latin typeface="Aptos" panose="020B0004020202020204" pitchFamily="34" charset="0"/>
                          <a:ea typeface="Calibri"/>
                          <a:cs typeface="Calibri"/>
                          <a:sym typeface="Arial"/>
                        </a:rPr>
                        <a:t>Strengthen the capacity of individuals and communities to prevent or reduce risk factors and build resilience.</a:t>
                      </a:r>
                    </a:p>
                    <a:p>
                      <a:pPr marL="285750" marR="0" indent="-285750" algn="l" rtl="0">
                        <a:lnSpc>
                          <a:spcPct val="100000"/>
                        </a:lnSpc>
                        <a:spcBef>
                          <a:spcPts val="0"/>
                        </a:spcBef>
                        <a:spcAft>
                          <a:spcPts val="0"/>
                        </a:spcAft>
                        <a:buClr>
                          <a:srgbClr val="000000"/>
                        </a:buClr>
                        <a:buFont typeface="Arial" panose="020B0604020202020204" pitchFamily="34" charset="0"/>
                        <a:buChar char="•"/>
                      </a:pPr>
                      <a:r>
                        <a:rPr lang="en-US" sz="1050" b="0" i="0" u="none" strike="noStrike" cap="none" dirty="0">
                          <a:solidFill>
                            <a:schemeClr val="dk1"/>
                          </a:solidFill>
                          <a:latin typeface="Aptos" panose="020B0004020202020204" pitchFamily="34" charset="0"/>
                          <a:ea typeface="Calibri"/>
                          <a:cs typeface="Calibri"/>
                          <a:sym typeface="Arial"/>
                        </a:rPr>
                        <a:t>Can include connecting those in need with appropriate resources and skill development.</a:t>
                      </a:r>
                      <a:endParaRPr lang="en-CA" sz="1050" b="0" i="0" u="none" strike="noStrike" cap="none" dirty="0">
                        <a:solidFill>
                          <a:schemeClr val="dk1"/>
                        </a:solidFill>
                        <a:latin typeface="Aptos" panose="020B0004020202020204" pitchFamily="34" charset="0"/>
                        <a:ea typeface="Calibri"/>
                        <a:cs typeface="Calibri"/>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6598590"/>
                  </a:ext>
                </a:extLst>
              </a:tr>
              <a:tr h="956235">
                <a:tc>
                  <a:txBody>
                    <a:bodyPr/>
                    <a:lstStyle/>
                    <a:p>
                      <a:r>
                        <a:rPr lang="en-US" sz="1100" dirty="0"/>
                        <a:t>Additional services permitted only during a public health emergency or extenuating circumstance, as determined by Minister.</a:t>
                      </a:r>
                      <a:endParaRPr lang="en-CA"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1" dirty="0"/>
                        <a:t>Tertiary Prevention</a:t>
                      </a:r>
                    </a:p>
                    <a:p>
                      <a:pPr algn="ctr"/>
                      <a:r>
                        <a:rPr lang="en-CA" b="1" dirty="0"/>
                        <a:t>(Out of Scope)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3ABB0"/>
                    </a:solidFill>
                  </a:tcPr>
                </a:tc>
                <a:tc>
                  <a:txBody>
                    <a:bodyPr/>
                    <a:lstStyle/>
                    <a:p>
                      <a:pPr marL="285750" marR="0" indent="-285750" algn="l" rtl="0">
                        <a:lnSpc>
                          <a:spcPct val="100000"/>
                        </a:lnSpc>
                        <a:spcBef>
                          <a:spcPts val="0"/>
                        </a:spcBef>
                        <a:spcAft>
                          <a:spcPts val="0"/>
                        </a:spcAft>
                        <a:buClr>
                          <a:srgbClr val="000000"/>
                        </a:buClr>
                        <a:buFont typeface="Arial" panose="020B0604020202020204" pitchFamily="34" charset="0"/>
                        <a:buChar char="•"/>
                      </a:pPr>
                      <a:r>
                        <a:rPr lang="en-US" sz="1050" b="0" i="0" u="none" strike="noStrike" cap="none" dirty="0">
                          <a:solidFill>
                            <a:schemeClr val="dk1"/>
                          </a:solidFill>
                          <a:latin typeface="Aptos" panose="020B0004020202020204" pitchFamily="34" charset="0"/>
                          <a:ea typeface="Calibri"/>
                          <a:cs typeface="Calibri"/>
                          <a:sym typeface="Arial"/>
                        </a:rPr>
                        <a:t>Address immediate needs with intent to prevent long-term impacts.</a:t>
                      </a:r>
                    </a:p>
                    <a:p>
                      <a:pPr marL="285750" marR="0" indent="-285750" algn="l" rtl="0">
                        <a:lnSpc>
                          <a:spcPct val="100000"/>
                        </a:lnSpc>
                        <a:spcBef>
                          <a:spcPts val="0"/>
                        </a:spcBef>
                        <a:spcAft>
                          <a:spcPts val="0"/>
                        </a:spcAft>
                        <a:buClr>
                          <a:srgbClr val="000000"/>
                        </a:buClr>
                        <a:buFont typeface="Arial" panose="020B0604020202020204" pitchFamily="34" charset="0"/>
                        <a:buChar char="•"/>
                      </a:pPr>
                      <a:r>
                        <a:rPr lang="en-US" sz="1050" b="0" i="0" u="none" strike="noStrike" cap="none" dirty="0">
                          <a:solidFill>
                            <a:schemeClr val="dk1"/>
                          </a:solidFill>
                          <a:latin typeface="Aptos" panose="020B0004020202020204" pitchFamily="34" charset="0"/>
                          <a:ea typeface="Calibri"/>
                          <a:cs typeface="Calibri"/>
                          <a:sym typeface="Arial"/>
                        </a:rPr>
                        <a:t>Support individuals or groups already affected by social issues by providing direct services.</a:t>
                      </a:r>
                    </a:p>
                    <a:p>
                      <a:pPr marL="285750" marR="0" indent="-285750" algn="l" rtl="0">
                        <a:lnSpc>
                          <a:spcPct val="100000"/>
                        </a:lnSpc>
                        <a:spcBef>
                          <a:spcPts val="0"/>
                        </a:spcBef>
                        <a:spcAft>
                          <a:spcPts val="0"/>
                        </a:spcAft>
                        <a:buClr>
                          <a:srgbClr val="000000"/>
                        </a:buClr>
                        <a:buFont typeface="Arial" panose="020B0604020202020204" pitchFamily="34" charset="0"/>
                        <a:buChar char="•"/>
                      </a:pPr>
                      <a:r>
                        <a:rPr lang="en-US" sz="1050" b="0" i="0" u="none" strike="noStrike" cap="none" dirty="0">
                          <a:solidFill>
                            <a:schemeClr val="dk1"/>
                          </a:solidFill>
                          <a:latin typeface="Aptos" panose="020B0004020202020204" pitchFamily="34" charset="0"/>
                          <a:ea typeface="Calibri"/>
                          <a:cs typeface="Calibri"/>
                          <a:sym typeface="Arial"/>
                        </a:rPr>
                        <a:t>Can include direct assistance such as food, clothing and shelter. </a:t>
                      </a:r>
                      <a:endParaRPr lang="en-CA" sz="1050" b="0" i="0" u="none" strike="noStrike" cap="none" dirty="0">
                        <a:solidFill>
                          <a:schemeClr val="dk1"/>
                        </a:solidFill>
                        <a:latin typeface="Aptos" panose="020B0004020202020204" pitchFamily="34" charset="0"/>
                        <a:ea typeface="Calibri"/>
                        <a:cs typeface="Calibri"/>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3335252"/>
                  </a:ext>
                </a:extLst>
              </a:tr>
            </a:tbl>
          </a:graphicData>
        </a:graphic>
      </p:graphicFrame>
      <p:grpSp>
        <p:nvGrpSpPr>
          <p:cNvPr id="9" name="Group 8">
            <a:extLst>
              <a:ext uri="{FF2B5EF4-FFF2-40B4-BE49-F238E27FC236}">
                <a16:creationId xmlns:a16="http://schemas.microsoft.com/office/drawing/2014/main" id="{E958475A-0F61-585F-B007-02B97450AEE9}"/>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10" name="Oval 9">
              <a:extLst>
                <a:ext uri="{FF2B5EF4-FFF2-40B4-BE49-F238E27FC236}">
                  <a16:creationId xmlns:a16="http://schemas.microsoft.com/office/drawing/2014/main" id="{7197B20E-4C8F-2DAB-8CDC-2F41D0584EED}"/>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Graphic 10" descr="Folder Search with solid fill">
              <a:extLst>
                <a:ext uri="{FF2B5EF4-FFF2-40B4-BE49-F238E27FC236}">
                  <a16:creationId xmlns:a16="http://schemas.microsoft.com/office/drawing/2014/main" id="{4133982B-08E6-A42D-55C2-909660FED3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12" name="TextBox 11">
            <a:extLst>
              <a:ext uri="{FF2B5EF4-FFF2-40B4-BE49-F238E27FC236}">
                <a16:creationId xmlns:a16="http://schemas.microsoft.com/office/drawing/2014/main" id="{5894B095-7B82-6F2D-7A48-7B5BB0BA5954}"/>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22</a:t>
            </a:r>
          </a:p>
        </p:txBody>
      </p:sp>
    </p:spTree>
    <p:extLst>
      <p:ext uri="{BB962C8B-B14F-4D97-AF65-F5344CB8AC3E}">
        <p14:creationId xmlns:p14="http://schemas.microsoft.com/office/powerpoint/2010/main" val="237159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8556B-2F9B-05D6-444E-33114DBA57A6}"/>
              </a:ext>
            </a:extLst>
          </p:cNvPr>
          <p:cNvSpPr>
            <a:spLocks noGrp="1"/>
          </p:cNvSpPr>
          <p:nvPr>
            <p:ph type="ctrTitle"/>
          </p:nvPr>
        </p:nvSpPr>
        <p:spPr/>
        <p:txBody>
          <a:bodyPr/>
          <a:lstStyle/>
          <a:p>
            <a:r>
              <a:rPr lang="en-CA" sz="8000" b="1">
                <a:latin typeface="Aptos" panose="020B0004020202020204" pitchFamily="34" charset="0"/>
              </a:rPr>
              <a:t>Module 4</a:t>
            </a:r>
          </a:p>
        </p:txBody>
      </p:sp>
      <p:sp>
        <p:nvSpPr>
          <p:cNvPr id="3" name="Subtitle 2">
            <a:extLst>
              <a:ext uri="{FF2B5EF4-FFF2-40B4-BE49-F238E27FC236}">
                <a16:creationId xmlns:a16="http://schemas.microsoft.com/office/drawing/2014/main" id="{DD417CEB-C3AE-A6CB-31F7-92771AB35123}"/>
              </a:ext>
            </a:extLst>
          </p:cNvPr>
          <p:cNvSpPr>
            <a:spLocks noGrp="1"/>
          </p:cNvSpPr>
          <p:nvPr>
            <p:ph type="subTitle" idx="1"/>
          </p:nvPr>
        </p:nvSpPr>
        <p:spPr/>
        <p:txBody>
          <a:bodyPr/>
          <a:lstStyle/>
          <a:p>
            <a:pPr marL="0" indent="0"/>
            <a:r>
              <a:rPr lang="en-CA" sz="4400" dirty="0">
                <a:latin typeface="Aptos" panose="020B0004020202020204" pitchFamily="34" charset="0"/>
              </a:rPr>
              <a:t>Prevention Strategies</a:t>
            </a:r>
          </a:p>
        </p:txBody>
      </p:sp>
    </p:spTree>
    <p:extLst>
      <p:ext uri="{BB962C8B-B14F-4D97-AF65-F5344CB8AC3E}">
        <p14:creationId xmlns:p14="http://schemas.microsoft.com/office/powerpoint/2010/main" val="3107365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C51D3A-7889-D6B6-4B78-F7BACA6F6583}"/>
              </a:ext>
            </a:extLst>
          </p:cNvPr>
          <p:cNvSpPr>
            <a:spLocks noGrp="1"/>
          </p:cNvSpPr>
          <p:nvPr>
            <p:ph type="sldNum" idx="12"/>
          </p:nvPr>
        </p:nvSpPr>
        <p:spPr>
          <a:xfrm>
            <a:off x="135214" y="4704384"/>
            <a:ext cx="2057400" cy="274637"/>
          </a:xfrm>
        </p:spPr>
        <p:txBody>
          <a:bodyPr/>
          <a:lstStyle/>
          <a:p>
            <a:pPr marL="0" lvl="0" indent="0" algn="l" rtl="0">
              <a:spcBef>
                <a:spcPts val="0"/>
              </a:spcBef>
              <a:spcAft>
                <a:spcPts val="0"/>
              </a:spcAft>
              <a:buNone/>
            </a:pPr>
            <a:fld id="{00000000-1234-1234-1234-123412341234}" type="slidenum">
              <a:rPr lang="en-US" smtClean="0"/>
              <a:t>48</a:t>
            </a:fld>
            <a:endParaRPr lang="en-US" dirty="0"/>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17916" y="538423"/>
            <a:ext cx="8417177"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FCSS Accountability Framework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Prevention Strategies</a:t>
            </a:r>
          </a:p>
        </p:txBody>
      </p:sp>
      <p:sp>
        <p:nvSpPr>
          <p:cNvPr id="5" name="Rectangle: Rounded Corners 4">
            <a:extLst>
              <a:ext uri="{FF2B5EF4-FFF2-40B4-BE49-F238E27FC236}">
                <a16:creationId xmlns:a16="http://schemas.microsoft.com/office/drawing/2014/main" id="{D99BA4B2-71E9-7F2C-FDA3-5D8EBF4BD1D6}"/>
              </a:ext>
            </a:extLst>
          </p:cNvPr>
          <p:cNvSpPr/>
          <p:nvPr/>
        </p:nvSpPr>
        <p:spPr>
          <a:xfrm>
            <a:off x="1814527" y="1779008"/>
            <a:ext cx="2133600" cy="1052945"/>
          </a:xfrm>
          <a:prstGeom prst="roundRect">
            <a:avLst/>
          </a:prstGeom>
          <a:solidFill>
            <a:srgbClr val="F8D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rgbClr val="000000"/>
                </a:solidFill>
                <a:latin typeface="Aptos" panose="020B0004020202020204" pitchFamily="34" charset="0"/>
              </a:rPr>
              <a:t>Promote and encourage </a:t>
            </a:r>
            <a:r>
              <a:rPr lang="en-CA" b="1" dirty="0">
                <a:solidFill>
                  <a:srgbClr val="000000"/>
                </a:solidFill>
                <a:latin typeface="Aptos" panose="020B0004020202020204" pitchFamily="34" charset="0"/>
              </a:rPr>
              <a:t>active engagement </a:t>
            </a:r>
            <a:r>
              <a:rPr lang="en-CA" dirty="0">
                <a:solidFill>
                  <a:srgbClr val="000000"/>
                </a:solidFill>
                <a:latin typeface="Aptos" panose="020B0004020202020204" pitchFamily="34" charset="0"/>
              </a:rPr>
              <a:t>in community </a:t>
            </a:r>
          </a:p>
        </p:txBody>
      </p:sp>
      <p:sp>
        <p:nvSpPr>
          <p:cNvPr id="14" name="Rectangle: Rounded Corners 13">
            <a:extLst>
              <a:ext uri="{FF2B5EF4-FFF2-40B4-BE49-F238E27FC236}">
                <a16:creationId xmlns:a16="http://schemas.microsoft.com/office/drawing/2014/main" id="{2888DA3E-53A6-7A76-A992-8FF0ED8383C2}"/>
              </a:ext>
            </a:extLst>
          </p:cNvPr>
          <p:cNvSpPr/>
          <p:nvPr/>
        </p:nvSpPr>
        <p:spPr>
          <a:xfrm>
            <a:off x="4128024" y="1782883"/>
            <a:ext cx="2133600" cy="1052945"/>
          </a:xfrm>
          <a:prstGeom prst="roundRect">
            <a:avLst/>
          </a:prstGeom>
          <a:solidFill>
            <a:srgbClr val="FFDA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rgbClr val="000000"/>
                </a:solidFill>
                <a:latin typeface="Aptos" panose="020B0004020202020204" pitchFamily="34" charset="0"/>
              </a:rPr>
              <a:t>Foster a sense of </a:t>
            </a:r>
            <a:r>
              <a:rPr lang="en-CA" b="1" dirty="0">
                <a:solidFill>
                  <a:srgbClr val="000000"/>
                </a:solidFill>
                <a:latin typeface="Aptos" panose="020B0004020202020204" pitchFamily="34" charset="0"/>
              </a:rPr>
              <a:t>belonging</a:t>
            </a:r>
            <a:r>
              <a:rPr lang="en-CA" dirty="0">
                <a:solidFill>
                  <a:srgbClr val="000000"/>
                </a:solidFill>
                <a:latin typeface="Aptos" panose="020B0004020202020204" pitchFamily="34" charset="0"/>
              </a:rPr>
              <a:t> </a:t>
            </a:r>
          </a:p>
        </p:txBody>
      </p:sp>
      <p:sp>
        <p:nvSpPr>
          <p:cNvPr id="16" name="Rectangle: Rounded Corners 15">
            <a:extLst>
              <a:ext uri="{FF2B5EF4-FFF2-40B4-BE49-F238E27FC236}">
                <a16:creationId xmlns:a16="http://schemas.microsoft.com/office/drawing/2014/main" id="{44959EA1-7EEF-BA0B-A47F-B7572C84DCF7}"/>
              </a:ext>
            </a:extLst>
          </p:cNvPr>
          <p:cNvSpPr/>
          <p:nvPr/>
        </p:nvSpPr>
        <p:spPr>
          <a:xfrm>
            <a:off x="6456484" y="1779008"/>
            <a:ext cx="2133600" cy="1052945"/>
          </a:xfrm>
          <a:prstGeom prst="roundRect">
            <a:avLst/>
          </a:prstGeom>
          <a:solidFill>
            <a:srgbClr val="F7A9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rgbClr val="000000"/>
                </a:solidFill>
                <a:latin typeface="Aptos" panose="020B0004020202020204" pitchFamily="34" charset="0"/>
              </a:rPr>
              <a:t>Promote </a:t>
            </a:r>
          </a:p>
          <a:p>
            <a:pPr algn="ctr"/>
            <a:r>
              <a:rPr lang="en-CA" b="1" dirty="0">
                <a:solidFill>
                  <a:srgbClr val="000000"/>
                </a:solidFill>
                <a:latin typeface="Aptos" panose="020B0004020202020204" pitchFamily="34" charset="0"/>
              </a:rPr>
              <a:t>social inclusion</a:t>
            </a:r>
          </a:p>
        </p:txBody>
      </p:sp>
      <p:sp>
        <p:nvSpPr>
          <p:cNvPr id="20" name="Rectangle: Rounded Corners 19">
            <a:extLst>
              <a:ext uri="{FF2B5EF4-FFF2-40B4-BE49-F238E27FC236}">
                <a16:creationId xmlns:a16="http://schemas.microsoft.com/office/drawing/2014/main" id="{68BA2EDE-B7C7-5925-73A7-B3549017AD14}"/>
              </a:ext>
            </a:extLst>
          </p:cNvPr>
          <p:cNvSpPr/>
          <p:nvPr/>
        </p:nvSpPr>
        <p:spPr>
          <a:xfrm>
            <a:off x="1814527" y="3137391"/>
            <a:ext cx="2133600" cy="1052945"/>
          </a:xfrm>
          <a:prstGeom prst="roundRect">
            <a:avLst/>
          </a:prstGeom>
          <a:solidFill>
            <a:srgbClr val="36B0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rgbClr val="000000"/>
                </a:solidFill>
                <a:latin typeface="Aptos" panose="020B0004020202020204" pitchFamily="34" charset="0"/>
              </a:rPr>
              <a:t>Develop and maintain </a:t>
            </a:r>
            <a:r>
              <a:rPr lang="en-CA" b="1" dirty="0">
                <a:solidFill>
                  <a:srgbClr val="000000"/>
                </a:solidFill>
                <a:latin typeface="Aptos" panose="020B0004020202020204" pitchFamily="34" charset="0"/>
              </a:rPr>
              <a:t>healthy relationships</a:t>
            </a:r>
          </a:p>
        </p:txBody>
      </p:sp>
      <p:sp>
        <p:nvSpPr>
          <p:cNvPr id="26" name="Rectangle: Rounded Corners 25">
            <a:extLst>
              <a:ext uri="{FF2B5EF4-FFF2-40B4-BE49-F238E27FC236}">
                <a16:creationId xmlns:a16="http://schemas.microsoft.com/office/drawing/2014/main" id="{66F1493D-8468-0F0E-52A9-7B057C6B394F}"/>
              </a:ext>
            </a:extLst>
          </p:cNvPr>
          <p:cNvSpPr/>
          <p:nvPr/>
        </p:nvSpPr>
        <p:spPr>
          <a:xfrm>
            <a:off x="4128024" y="3141266"/>
            <a:ext cx="2133600" cy="1052945"/>
          </a:xfrm>
          <a:prstGeom prst="roundRect">
            <a:avLst/>
          </a:prstGeom>
          <a:solidFill>
            <a:srgbClr val="65B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rgbClr val="000000"/>
                </a:solidFill>
                <a:latin typeface="Aptos" panose="020B0004020202020204" pitchFamily="34" charset="0"/>
              </a:rPr>
              <a:t>Enhance access to </a:t>
            </a:r>
            <a:r>
              <a:rPr lang="en-CA" b="1" dirty="0">
                <a:solidFill>
                  <a:srgbClr val="000000"/>
                </a:solidFill>
                <a:latin typeface="Aptos" panose="020B0004020202020204" pitchFamily="34" charset="0"/>
              </a:rPr>
              <a:t>social supports</a:t>
            </a:r>
          </a:p>
        </p:txBody>
      </p:sp>
      <p:sp>
        <p:nvSpPr>
          <p:cNvPr id="30" name="Rectangle: Rounded Corners 29">
            <a:extLst>
              <a:ext uri="{FF2B5EF4-FFF2-40B4-BE49-F238E27FC236}">
                <a16:creationId xmlns:a16="http://schemas.microsoft.com/office/drawing/2014/main" id="{92060079-31E0-F75B-84DC-AEA635CC5E63}"/>
              </a:ext>
            </a:extLst>
          </p:cNvPr>
          <p:cNvSpPr/>
          <p:nvPr/>
        </p:nvSpPr>
        <p:spPr>
          <a:xfrm>
            <a:off x="6456484" y="3137391"/>
            <a:ext cx="2133600" cy="1052945"/>
          </a:xfrm>
          <a:prstGeom prst="roundRect">
            <a:avLst/>
          </a:prstGeom>
          <a:solidFill>
            <a:srgbClr val="385C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rgbClr val="FFFFFF"/>
                </a:solidFill>
                <a:latin typeface="Aptos" panose="020B0004020202020204" pitchFamily="34" charset="0"/>
              </a:rPr>
              <a:t>Develop and strengthen skills that </a:t>
            </a:r>
            <a:r>
              <a:rPr lang="en-CA" b="1" dirty="0">
                <a:solidFill>
                  <a:srgbClr val="FFFFFF"/>
                </a:solidFill>
                <a:latin typeface="Aptos" panose="020B0004020202020204" pitchFamily="34" charset="0"/>
              </a:rPr>
              <a:t>build resilience </a:t>
            </a:r>
          </a:p>
        </p:txBody>
      </p:sp>
      <p:sp>
        <p:nvSpPr>
          <p:cNvPr id="41" name="Left Brace 40">
            <a:extLst>
              <a:ext uri="{FF2B5EF4-FFF2-40B4-BE49-F238E27FC236}">
                <a16:creationId xmlns:a16="http://schemas.microsoft.com/office/drawing/2014/main" id="{7404DC09-1FF1-5F36-4504-A8A0532EE199}"/>
              </a:ext>
              <a:ext uri="{C183D7F6-B498-43B3-948B-1728B52AA6E4}">
                <adec:decorative xmlns:adec="http://schemas.microsoft.com/office/drawing/2017/decorative" val="1"/>
              </a:ext>
            </a:extLst>
          </p:cNvPr>
          <p:cNvSpPr/>
          <p:nvPr/>
        </p:nvSpPr>
        <p:spPr>
          <a:xfrm>
            <a:off x="1382329" y="1779008"/>
            <a:ext cx="409926" cy="2411328"/>
          </a:xfrm>
          <a:prstGeom prst="leftBrace">
            <a:avLst/>
          </a:prstGeom>
          <a:ln w="12700">
            <a:solidFill>
              <a:srgbClr val="9F9F9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2" name="TextBox 41">
            <a:extLst>
              <a:ext uri="{FF2B5EF4-FFF2-40B4-BE49-F238E27FC236}">
                <a16:creationId xmlns:a16="http://schemas.microsoft.com/office/drawing/2014/main" id="{BB0CA1B9-3678-DDE6-9494-42F4A659CF54}"/>
              </a:ext>
            </a:extLst>
          </p:cNvPr>
          <p:cNvSpPr txBox="1"/>
          <p:nvPr/>
        </p:nvSpPr>
        <p:spPr>
          <a:xfrm>
            <a:off x="184355" y="1969835"/>
            <a:ext cx="1349477" cy="2031325"/>
          </a:xfrm>
          <a:prstGeom prst="rect">
            <a:avLst/>
          </a:prstGeom>
          <a:noFill/>
        </p:spPr>
        <p:txBody>
          <a:bodyPr wrap="square" rtlCol="0">
            <a:spAutoFit/>
          </a:bodyPr>
          <a:lstStyle/>
          <a:p>
            <a:r>
              <a:rPr lang="en-CA" sz="1800">
                <a:latin typeface="Aptos" panose="020B0004020202020204" pitchFamily="34" charset="0"/>
              </a:rPr>
              <a:t>Things FCSS programs can do to </a:t>
            </a:r>
            <a:r>
              <a:rPr lang="en-CA" sz="1800" b="1">
                <a:latin typeface="Aptos" panose="020B0004020202020204" pitchFamily="34" charset="0"/>
              </a:rPr>
              <a:t>enhance protective factors</a:t>
            </a:r>
          </a:p>
        </p:txBody>
      </p:sp>
      <p:grpSp>
        <p:nvGrpSpPr>
          <p:cNvPr id="2" name="Group 1">
            <a:extLst>
              <a:ext uri="{FF2B5EF4-FFF2-40B4-BE49-F238E27FC236}">
                <a16:creationId xmlns:a16="http://schemas.microsoft.com/office/drawing/2014/main" id="{B62E5BCA-AD30-30B2-57EB-D1B2AF6CA7E4}"/>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6" name="Oval 5">
              <a:extLst>
                <a:ext uri="{FF2B5EF4-FFF2-40B4-BE49-F238E27FC236}">
                  <a16:creationId xmlns:a16="http://schemas.microsoft.com/office/drawing/2014/main" id="{A5893111-5FAB-5DB0-578D-196F926F061C}"/>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Graphic 6" descr="Folder Search with solid fill">
              <a:extLst>
                <a:ext uri="{FF2B5EF4-FFF2-40B4-BE49-F238E27FC236}">
                  <a16:creationId xmlns:a16="http://schemas.microsoft.com/office/drawing/2014/main" id="{40E09EDC-F23A-4E45-4D5A-943026EF6E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8" name="TextBox 7">
            <a:extLst>
              <a:ext uri="{FF2B5EF4-FFF2-40B4-BE49-F238E27FC236}">
                <a16:creationId xmlns:a16="http://schemas.microsoft.com/office/drawing/2014/main" id="{0BE05585-CB69-41A3-CE85-D4D196DACC62}"/>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13</a:t>
            </a:r>
          </a:p>
        </p:txBody>
      </p:sp>
    </p:spTree>
    <p:extLst>
      <p:ext uri="{BB962C8B-B14F-4D97-AF65-F5344CB8AC3E}">
        <p14:creationId xmlns:p14="http://schemas.microsoft.com/office/powerpoint/2010/main" val="3809610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C51D3A-7889-D6B6-4B78-F7BACA6F6583}"/>
              </a:ext>
            </a:extLst>
          </p:cNvPr>
          <p:cNvSpPr>
            <a:spLocks noGrp="1"/>
          </p:cNvSpPr>
          <p:nvPr>
            <p:ph type="sldNum" idx="12"/>
          </p:nvPr>
        </p:nvSpPr>
        <p:spPr>
          <a:xfrm>
            <a:off x="146824" y="4449878"/>
            <a:ext cx="2057400" cy="274637"/>
          </a:xfrm>
        </p:spPr>
        <p:txBody>
          <a:bodyPr/>
          <a:lstStyle/>
          <a:p>
            <a:pPr marL="0" lvl="0" indent="0" algn="l" rtl="0">
              <a:spcBef>
                <a:spcPts val="0"/>
              </a:spcBef>
              <a:spcAft>
                <a:spcPts val="0"/>
              </a:spcAft>
              <a:buNone/>
            </a:pPr>
            <a:fld id="{00000000-1234-1234-1234-123412341234}" type="slidenum">
              <a:rPr lang="en-US" smtClean="0"/>
              <a:t>49</a:t>
            </a:fld>
            <a:endParaRPr lang="en-US"/>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75953" y="506812"/>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Prevention Strategies &amp; Reporting </a:t>
            </a:r>
          </a:p>
        </p:txBody>
      </p:sp>
      <p:sp>
        <p:nvSpPr>
          <p:cNvPr id="8" name="Rectangle 7">
            <a:extLst>
              <a:ext uri="{FF2B5EF4-FFF2-40B4-BE49-F238E27FC236}">
                <a16:creationId xmlns:a16="http://schemas.microsoft.com/office/drawing/2014/main" id="{46BC5617-6182-E079-9281-E7EF86F3220E}"/>
              </a:ext>
              <a:ext uri="{C183D7F6-B498-43B3-948B-1728B52AA6E4}">
                <adec:decorative xmlns:adec="http://schemas.microsoft.com/office/drawing/2017/decorative" val="1"/>
              </a:ext>
            </a:extLst>
          </p:cNvPr>
          <p:cNvSpPr/>
          <p:nvPr/>
        </p:nvSpPr>
        <p:spPr>
          <a:xfrm>
            <a:off x="7076052" y="4263508"/>
            <a:ext cx="1954196" cy="746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558A0DBC-81B5-21DA-5B50-561FC17C8D03}"/>
              </a:ext>
              <a:ext uri="{C183D7F6-B498-43B3-948B-1728B52AA6E4}">
                <adec:decorative xmlns:adec="http://schemas.microsoft.com/office/drawing/2017/decorative" val="1"/>
              </a:ext>
            </a:extLst>
          </p:cNvPr>
          <p:cNvSpPr/>
          <p:nvPr/>
        </p:nvSpPr>
        <p:spPr>
          <a:xfrm>
            <a:off x="5075274" y="1290462"/>
            <a:ext cx="3649626" cy="3434052"/>
          </a:xfrm>
          <a:prstGeom prst="rect">
            <a:avLst/>
          </a:prstGeom>
          <a:solidFill>
            <a:srgbClr val="B8E6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F6543D1A-58BC-8152-9D54-73F799A3A301}"/>
              </a:ext>
              <a:ext uri="{C183D7F6-B498-43B3-948B-1728B52AA6E4}">
                <adec:decorative xmlns:adec="http://schemas.microsoft.com/office/drawing/2017/decorative" val="1"/>
              </a:ext>
            </a:extLst>
          </p:cNvPr>
          <p:cNvSpPr/>
          <p:nvPr/>
        </p:nvSpPr>
        <p:spPr>
          <a:xfrm>
            <a:off x="381542" y="1290461"/>
            <a:ext cx="4566142" cy="343405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334C877D-5D82-2371-0673-6355119C35E5}"/>
              </a:ext>
            </a:extLst>
          </p:cNvPr>
          <p:cNvSpPr txBox="1"/>
          <p:nvPr/>
        </p:nvSpPr>
        <p:spPr>
          <a:xfrm>
            <a:off x="287563" y="1153143"/>
            <a:ext cx="4256400" cy="3385542"/>
          </a:xfrm>
          <a:prstGeom prst="rect">
            <a:avLst/>
          </a:prstGeom>
          <a:noFill/>
        </p:spPr>
        <p:txBody>
          <a:bodyPr wrap="square" rtlCol="0">
            <a:spAutoFit/>
          </a:bodyPr>
          <a:lstStyle/>
          <a:p>
            <a:pPr marL="361950" indent="-180975"/>
            <a:endParaRPr lang="en-US" sz="1800" cap="none" dirty="0">
              <a:latin typeface="Aptos" panose="020B0004020202020204" pitchFamily="34" charset="0"/>
            </a:endParaRPr>
          </a:p>
          <a:p>
            <a:pPr marL="361950" indent="-180975">
              <a:buFont typeface="Arial" panose="020B0604020202020204" pitchFamily="34" charset="0"/>
              <a:buChar char="•"/>
            </a:pPr>
            <a:r>
              <a:rPr lang="en-US" sz="1600" cap="none" dirty="0">
                <a:latin typeface="Aptos" panose="020B0004020202020204" pitchFamily="34" charset="0"/>
              </a:rPr>
              <a:t>FCSS programs will connect </a:t>
            </a:r>
            <a:r>
              <a:rPr lang="en-US" sz="1600" b="1" cap="none" dirty="0">
                <a:latin typeface="Aptos" panose="020B0004020202020204" pitchFamily="34" charset="0"/>
              </a:rPr>
              <a:t>prevention strategies </a:t>
            </a:r>
            <a:r>
              <a:rPr lang="en-US" sz="1600" cap="none" dirty="0">
                <a:latin typeface="Aptos" panose="020B0004020202020204" pitchFamily="34" charset="0"/>
              </a:rPr>
              <a:t>to </a:t>
            </a:r>
            <a:r>
              <a:rPr lang="en-US" sz="1600" b="1" cap="none" dirty="0">
                <a:latin typeface="Aptos" panose="020B0004020202020204" pitchFamily="34" charset="0"/>
              </a:rPr>
              <a:t>programs</a:t>
            </a:r>
            <a:r>
              <a:rPr lang="en-US" sz="1600" b="1" dirty="0">
                <a:latin typeface="Aptos" panose="020B0004020202020204" pitchFamily="34" charset="0"/>
              </a:rPr>
              <a:t>, community events and community development and capacity building activities: </a:t>
            </a:r>
            <a:endParaRPr lang="en-US" sz="1600" cap="none" dirty="0">
              <a:latin typeface="Aptos" panose="020B0004020202020204" pitchFamily="34" charset="0"/>
            </a:endParaRPr>
          </a:p>
          <a:p>
            <a:pPr marL="180975"/>
            <a:endParaRPr lang="en-US" cap="none" dirty="0">
              <a:latin typeface="Aptos" panose="020B0004020202020204" pitchFamily="34" charset="0"/>
            </a:endParaRPr>
          </a:p>
          <a:p>
            <a:pPr marL="361950" indent="-180975"/>
            <a:endParaRPr lang="en-US" cap="none" dirty="0">
              <a:latin typeface="Aptos" panose="020B0004020202020204" pitchFamily="34" charset="0"/>
            </a:endParaRPr>
          </a:p>
          <a:p>
            <a:pPr marL="361950" indent="-180975"/>
            <a:endParaRPr lang="en-US" cap="none" dirty="0">
              <a:latin typeface="Aptos" panose="020B0004020202020204" pitchFamily="34" charset="0"/>
            </a:endParaRPr>
          </a:p>
          <a:p>
            <a:pPr marL="361950" indent="-180975"/>
            <a:endParaRPr lang="en-US" sz="1800" cap="none" dirty="0">
              <a:latin typeface="Aptos" panose="020B0004020202020204" pitchFamily="34" charset="0"/>
            </a:endParaRPr>
          </a:p>
          <a:p>
            <a:pPr marL="361950" indent="-180975">
              <a:buFont typeface="Arial" panose="020B0604020202020204" pitchFamily="34" charset="0"/>
              <a:buChar char="•"/>
            </a:pPr>
            <a:r>
              <a:rPr lang="en-US" sz="1800" cap="none" dirty="0">
                <a:latin typeface="Aptos" panose="020B0004020202020204" pitchFamily="34" charset="0"/>
              </a:rPr>
              <a:t>FCSS programs need to choose the prevention strategy or strategies that match your program goals, aims, or objectives</a:t>
            </a:r>
            <a:endParaRPr lang="en-US" dirty="0"/>
          </a:p>
        </p:txBody>
      </p:sp>
      <p:sp>
        <p:nvSpPr>
          <p:cNvPr id="14" name="TextBox 13">
            <a:extLst>
              <a:ext uri="{FF2B5EF4-FFF2-40B4-BE49-F238E27FC236}">
                <a16:creationId xmlns:a16="http://schemas.microsoft.com/office/drawing/2014/main" id="{5DF1716C-ECA1-3A13-7ED7-88A62FD0789C}"/>
              </a:ext>
            </a:extLst>
          </p:cNvPr>
          <p:cNvSpPr txBox="1"/>
          <p:nvPr/>
        </p:nvSpPr>
        <p:spPr>
          <a:xfrm>
            <a:off x="5075274" y="1386568"/>
            <a:ext cx="3617856" cy="3572325"/>
          </a:xfrm>
          <a:prstGeom prst="rect">
            <a:avLst/>
          </a:prstGeom>
          <a:noFill/>
        </p:spPr>
        <p:txBody>
          <a:bodyPr wrap="square" rtlCol="0">
            <a:spAutoFit/>
          </a:bodyPr>
          <a:lstStyle/>
          <a:p>
            <a:pPr>
              <a:lnSpc>
                <a:spcPct val="107000"/>
              </a:lnSpc>
              <a:spcAft>
                <a:spcPts val="800"/>
              </a:spcAft>
            </a:pPr>
            <a:r>
              <a:rPr lang="en-US" sz="2400" b="1" cap="none" dirty="0">
                <a:solidFill>
                  <a:schemeClr val="accent3">
                    <a:lumMod val="75000"/>
                  </a:schemeClr>
                </a:solidFill>
                <a:latin typeface="Aptos" panose="020B0004020202020204" pitchFamily="34" charset="0"/>
                <a:ea typeface="Batang" panose="02030600000101010101" pitchFamily="18" charset="-127"/>
              </a:rPr>
              <a:t>KPMs: </a:t>
            </a:r>
          </a:p>
          <a:p>
            <a:pPr marL="285750" indent="-285750">
              <a:lnSpc>
                <a:spcPct val="107000"/>
              </a:lnSpc>
              <a:spcAft>
                <a:spcPts val="800"/>
              </a:spcAft>
              <a:buFont typeface="Arial" panose="020B0604020202020204" pitchFamily="34" charset="0"/>
              <a:buChar char="•"/>
            </a:pPr>
            <a:r>
              <a:rPr lang="en-CA" kern="100" dirty="0">
                <a:effectLst/>
                <a:latin typeface="Aptos" panose="020B0004020202020204" pitchFamily="34" charset="0"/>
                <a:ea typeface="Aptos" panose="020B0004020202020204" pitchFamily="34" charset="0"/>
                <a:cs typeface="Times New Roman" panose="02020603050405020304" pitchFamily="18" charset="0"/>
              </a:rPr>
              <a:t>Number of programs funded through local FCSS programs by delivery type, population group, priority and </a:t>
            </a:r>
            <a:r>
              <a:rPr lang="en-CA" b="1" kern="100" dirty="0">
                <a:effectLst/>
                <a:latin typeface="Aptos" panose="020B0004020202020204" pitchFamily="34" charset="0"/>
                <a:ea typeface="Aptos" panose="020B0004020202020204" pitchFamily="34" charset="0"/>
                <a:cs typeface="Times New Roman" panose="02020603050405020304" pitchFamily="18" charset="0"/>
              </a:rPr>
              <a:t>strategy</a:t>
            </a:r>
            <a:r>
              <a:rPr lang="en-CA" kern="100" dirty="0">
                <a:effectLst/>
                <a:latin typeface="Aptos" panose="020B0004020202020204" pitchFamily="34" charset="0"/>
                <a:ea typeface="Aptos" panose="020B0004020202020204" pitchFamily="34"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en-US" kern="100" dirty="0">
                <a:effectLst/>
                <a:latin typeface="Aptos" panose="020B0004020202020204" pitchFamily="34" charset="0"/>
                <a:ea typeface="Aptos" panose="020B0004020202020204" pitchFamily="34" charset="0"/>
                <a:cs typeface="Times New Roman" panose="02020603050405020304" pitchFamily="18" charset="0"/>
              </a:rPr>
              <a:t>Amount and percentage of funding by delivery type, population group, priority &amp; </a:t>
            </a:r>
            <a:r>
              <a:rPr lang="en-US" b="1" kern="100" dirty="0">
                <a:effectLst/>
                <a:latin typeface="Aptos" panose="020B0004020202020204" pitchFamily="34" charset="0"/>
                <a:ea typeface="Aptos" panose="020B0004020202020204" pitchFamily="34" charset="0"/>
                <a:cs typeface="Times New Roman" panose="02020603050405020304" pitchFamily="18" charset="0"/>
              </a:rPr>
              <a:t>prevention</a:t>
            </a:r>
            <a:r>
              <a:rPr lang="en-US" kern="100" dirty="0">
                <a:effectLst/>
                <a:latin typeface="Aptos" panose="020B0004020202020204" pitchFamily="34" charset="0"/>
                <a:ea typeface="Aptos" panose="020B0004020202020204" pitchFamily="34" charset="0"/>
                <a:cs typeface="Times New Roman" panose="02020603050405020304" pitchFamily="18" charset="0"/>
              </a:rPr>
              <a:t> </a:t>
            </a:r>
            <a:r>
              <a:rPr lang="en-US" b="1" kern="100" dirty="0">
                <a:effectLst/>
                <a:latin typeface="Aptos" panose="020B0004020202020204" pitchFamily="34" charset="0"/>
                <a:ea typeface="Aptos" panose="020B0004020202020204" pitchFamily="34" charset="0"/>
                <a:cs typeface="Times New Roman" panose="02020603050405020304" pitchFamily="18" charset="0"/>
              </a:rPr>
              <a:t>strategy</a:t>
            </a:r>
            <a:endParaRPr lang="en-CA" b="1"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kern="100" dirty="0">
                <a:effectLst/>
                <a:latin typeface="Aptos" panose="020B0004020202020204" pitchFamily="34" charset="0"/>
                <a:ea typeface="Aptos" panose="020B0004020202020204" pitchFamily="34" charset="0"/>
                <a:cs typeface="Times New Roman" panose="02020603050405020304" pitchFamily="18" charset="0"/>
              </a:rPr>
              <a:t>FCSS participants who reported positive change on measures associated with </a:t>
            </a:r>
            <a:r>
              <a:rPr lang="en-CA" b="1" kern="100" dirty="0">
                <a:effectLst/>
                <a:latin typeface="Aptos" panose="020B0004020202020204" pitchFamily="34" charset="0"/>
                <a:ea typeface="Aptos" panose="020B0004020202020204" pitchFamily="34" charset="0"/>
                <a:cs typeface="Times New Roman" panose="02020603050405020304" pitchFamily="18" charset="0"/>
              </a:rPr>
              <a:t>prevention strategies </a:t>
            </a:r>
            <a:r>
              <a:rPr lang="en-CA" kern="100" dirty="0">
                <a:effectLst/>
                <a:latin typeface="Aptos" panose="020B0004020202020204" pitchFamily="34" charset="0"/>
                <a:ea typeface="Aptos" panose="020B0004020202020204" pitchFamily="34" charset="0"/>
                <a:cs typeface="Times New Roman" panose="02020603050405020304" pitchFamily="18" charset="0"/>
              </a:rPr>
              <a:t>after participating in local FCSS programming </a:t>
            </a:r>
          </a:p>
          <a:p>
            <a:endParaRPr lang="en-US" sz="2400" b="1" cap="none" dirty="0">
              <a:solidFill>
                <a:schemeClr val="accent3">
                  <a:lumMod val="75000"/>
                </a:schemeClr>
              </a:solidFill>
              <a:latin typeface="Aptos" panose="020B0004020202020204" pitchFamily="34" charset="0"/>
              <a:ea typeface="Batang" panose="02030600000101010101" pitchFamily="18" charset="-127"/>
            </a:endParaRPr>
          </a:p>
        </p:txBody>
      </p:sp>
      <p:grpSp>
        <p:nvGrpSpPr>
          <p:cNvPr id="19" name="Group 18">
            <a:extLst>
              <a:ext uri="{FF2B5EF4-FFF2-40B4-BE49-F238E27FC236}">
                <a16:creationId xmlns:a16="http://schemas.microsoft.com/office/drawing/2014/main" id="{1C206A36-72EE-33D9-501C-0F08C1AEBACF}"/>
              </a:ext>
              <a:ext uri="{C183D7F6-B498-43B3-948B-1728B52AA6E4}">
                <adec:decorative xmlns:adec="http://schemas.microsoft.com/office/drawing/2017/decorative" val="1"/>
              </a:ext>
            </a:extLst>
          </p:cNvPr>
          <p:cNvGrpSpPr/>
          <p:nvPr/>
        </p:nvGrpSpPr>
        <p:grpSpPr>
          <a:xfrm>
            <a:off x="8063783" y="4211256"/>
            <a:ext cx="564158" cy="477244"/>
            <a:chOff x="7793033" y="3667279"/>
            <a:chExt cx="1350967" cy="1192422"/>
          </a:xfrm>
        </p:grpSpPr>
        <p:pic>
          <p:nvPicPr>
            <p:cNvPr id="13" name="Graphic 12" descr="Clipboard Checked outline">
              <a:extLst>
                <a:ext uri="{FF2B5EF4-FFF2-40B4-BE49-F238E27FC236}">
                  <a16:creationId xmlns:a16="http://schemas.microsoft.com/office/drawing/2014/main" id="{923AFECD-BFFA-E956-4507-F9BE857CC8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46592" y="3667279"/>
              <a:ext cx="1097408" cy="1097408"/>
            </a:xfrm>
            <a:prstGeom prst="rect">
              <a:avLst/>
            </a:prstGeom>
          </p:spPr>
        </p:pic>
        <p:pic>
          <p:nvPicPr>
            <p:cNvPr id="18" name="Graphic 17" descr="Gears outline">
              <a:extLst>
                <a:ext uri="{FF2B5EF4-FFF2-40B4-BE49-F238E27FC236}">
                  <a16:creationId xmlns:a16="http://schemas.microsoft.com/office/drawing/2014/main" id="{DF263EA7-D40F-709D-8987-A51A1A8316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655083">
              <a:off x="7793033" y="4281139"/>
              <a:ext cx="578562" cy="578562"/>
            </a:xfrm>
            <a:prstGeom prst="rect">
              <a:avLst/>
            </a:prstGeom>
          </p:spPr>
        </p:pic>
      </p:grpSp>
      <p:sp>
        <p:nvSpPr>
          <p:cNvPr id="7" name="Rectangle 6">
            <a:extLst>
              <a:ext uri="{FF2B5EF4-FFF2-40B4-BE49-F238E27FC236}">
                <a16:creationId xmlns:a16="http://schemas.microsoft.com/office/drawing/2014/main" id="{E6D687A4-9B3A-ED0A-8E1B-22BA1688658B}"/>
              </a:ext>
            </a:extLst>
          </p:cNvPr>
          <p:cNvSpPr/>
          <p:nvPr/>
        </p:nvSpPr>
        <p:spPr>
          <a:xfrm>
            <a:off x="566426" y="2649075"/>
            <a:ext cx="974651" cy="511994"/>
          </a:xfrm>
          <a:prstGeom prst="rect">
            <a:avLst/>
          </a:prstGeom>
          <a:solidFill>
            <a:srgbClr val="FAB4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a:solidFill>
                  <a:prstClr val="black"/>
                </a:solidFill>
                <a:latin typeface="Aptos" panose="02110004020202020204"/>
              </a:rPr>
              <a:t>Program</a:t>
            </a:r>
            <a:endParaRPr lang="en-CA" sz="1200" kern="1200">
              <a:solidFill>
                <a:prstClr val="black"/>
              </a:solidFill>
              <a:latin typeface="Aptos" panose="02110004020202020204"/>
            </a:endParaRPr>
          </a:p>
        </p:txBody>
      </p:sp>
      <p:sp>
        <p:nvSpPr>
          <p:cNvPr id="20" name="Rectangle 19">
            <a:extLst>
              <a:ext uri="{FF2B5EF4-FFF2-40B4-BE49-F238E27FC236}">
                <a16:creationId xmlns:a16="http://schemas.microsoft.com/office/drawing/2014/main" id="{352E28C7-28C9-1CFC-B98C-C408E738CD83}"/>
              </a:ext>
            </a:extLst>
          </p:cNvPr>
          <p:cNvSpPr/>
          <p:nvPr/>
        </p:nvSpPr>
        <p:spPr>
          <a:xfrm>
            <a:off x="1631495" y="2649075"/>
            <a:ext cx="974652" cy="511994"/>
          </a:xfrm>
          <a:prstGeom prst="rect">
            <a:avLst/>
          </a:prstGeom>
          <a:solidFill>
            <a:srgbClr val="30B1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a:solidFill>
                  <a:prstClr val="black"/>
                </a:solidFill>
                <a:latin typeface="Aptos" panose="02110004020202020204"/>
              </a:rPr>
              <a:t>Community Events</a:t>
            </a:r>
            <a:endParaRPr lang="en-CA" sz="1200" kern="1200">
              <a:solidFill>
                <a:prstClr val="black"/>
              </a:solidFill>
              <a:latin typeface="Aptos" panose="02110004020202020204"/>
            </a:endParaRPr>
          </a:p>
        </p:txBody>
      </p:sp>
      <p:sp>
        <p:nvSpPr>
          <p:cNvPr id="21" name="Rectangle 20">
            <a:extLst>
              <a:ext uri="{FF2B5EF4-FFF2-40B4-BE49-F238E27FC236}">
                <a16:creationId xmlns:a16="http://schemas.microsoft.com/office/drawing/2014/main" id="{E18C7177-6577-B3D2-E1E3-4A2A6B81501E}"/>
              </a:ext>
            </a:extLst>
          </p:cNvPr>
          <p:cNvSpPr/>
          <p:nvPr/>
        </p:nvSpPr>
        <p:spPr>
          <a:xfrm>
            <a:off x="2696565" y="2649073"/>
            <a:ext cx="974653" cy="511995"/>
          </a:xfrm>
          <a:prstGeom prst="rect">
            <a:avLst/>
          </a:prstGeom>
          <a:solidFill>
            <a:srgbClr val="58B2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00" kern="1200">
                <a:solidFill>
                  <a:prstClr val="black"/>
                </a:solidFill>
                <a:latin typeface="Aptos" panose="02110004020202020204"/>
              </a:rPr>
              <a:t>Community Development &amp; Capacity Building</a:t>
            </a:r>
            <a:endParaRPr lang="en-CA" sz="800" kern="1200">
              <a:solidFill>
                <a:prstClr val="black"/>
              </a:solidFill>
              <a:latin typeface="Aptos" panose="02110004020202020204"/>
            </a:endParaRPr>
          </a:p>
        </p:txBody>
      </p:sp>
      <p:sp>
        <p:nvSpPr>
          <p:cNvPr id="22" name="Rectangle 21">
            <a:extLst>
              <a:ext uri="{FF2B5EF4-FFF2-40B4-BE49-F238E27FC236}">
                <a16:creationId xmlns:a16="http://schemas.microsoft.com/office/drawing/2014/main" id="{C2325346-4545-870D-BE58-B71445562DD1}"/>
              </a:ext>
            </a:extLst>
          </p:cNvPr>
          <p:cNvSpPr/>
          <p:nvPr/>
        </p:nvSpPr>
        <p:spPr>
          <a:xfrm>
            <a:off x="3767282" y="2649072"/>
            <a:ext cx="974651" cy="511993"/>
          </a:xfrm>
          <a:prstGeom prst="rect">
            <a:avLst/>
          </a:prstGeom>
          <a:solidFill>
            <a:srgbClr val="FCDA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700" kern="1200">
                <a:solidFill>
                  <a:prstClr val="black"/>
                </a:solidFill>
                <a:latin typeface="Aptos" panose="02110004020202020204"/>
              </a:rPr>
              <a:t>Information and Referrals</a:t>
            </a:r>
            <a:endParaRPr lang="en-CA" sz="700" kern="1200">
              <a:solidFill>
                <a:prstClr val="black"/>
              </a:solidFill>
              <a:latin typeface="Aptos" panose="02110004020202020204"/>
            </a:endParaRPr>
          </a:p>
        </p:txBody>
      </p:sp>
      <p:pic>
        <p:nvPicPr>
          <p:cNvPr id="23" name="Graphic 22" descr="No sign outline">
            <a:extLst>
              <a:ext uri="{FF2B5EF4-FFF2-40B4-BE49-F238E27FC236}">
                <a16:creationId xmlns:a16="http://schemas.microsoft.com/office/drawing/2014/main" id="{C4973845-2446-B3E4-2925-8571447B75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00347" y="2447870"/>
            <a:ext cx="914400" cy="914400"/>
          </a:xfrm>
          <a:prstGeom prst="rect">
            <a:avLst/>
          </a:prstGeom>
        </p:spPr>
      </p:pic>
    </p:spTree>
    <p:extLst>
      <p:ext uri="{BB962C8B-B14F-4D97-AF65-F5344CB8AC3E}">
        <p14:creationId xmlns:p14="http://schemas.microsoft.com/office/powerpoint/2010/main" val="3064864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8556B-2F9B-05D6-444E-33114DBA57A6}"/>
              </a:ext>
            </a:extLst>
          </p:cNvPr>
          <p:cNvSpPr>
            <a:spLocks noGrp="1"/>
          </p:cNvSpPr>
          <p:nvPr>
            <p:ph type="ctrTitle"/>
          </p:nvPr>
        </p:nvSpPr>
        <p:spPr>
          <a:xfrm>
            <a:off x="685800" y="679288"/>
            <a:ext cx="7772400" cy="1643037"/>
          </a:xfrm>
        </p:spPr>
        <p:txBody>
          <a:bodyPr/>
          <a:lstStyle/>
          <a:p>
            <a:r>
              <a:rPr lang="en-CA" sz="8000" b="1" dirty="0">
                <a:latin typeface="Aptos" panose="020B0004020202020204" pitchFamily="34" charset="0"/>
              </a:rPr>
              <a:t>Module 1</a:t>
            </a:r>
          </a:p>
        </p:txBody>
      </p:sp>
      <p:sp>
        <p:nvSpPr>
          <p:cNvPr id="3" name="Subtitle 2">
            <a:extLst>
              <a:ext uri="{FF2B5EF4-FFF2-40B4-BE49-F238E27FC236}">
                <a16:creationId xmlns:a16="http://schemas.microsoft.com/office/drawing/2014/main" id="{DD417CEB-C3AE-A6CB-31F7-92771AB35123}"/>
              </a:ext>
            </a:extLst>
          </p:cNvPr>
          <p:cNvSpPr>
            <a:spLocks noGrp="1"/>
          </p:cNvSpPr>
          <p:nvPr>
            <p:ph type="subTitle" idx="1"/>
          </p:nvPr>
        </p:nvSpPr>
        <p:spPr/>
        <p:txBody>
          <a:bodyPr/>
          <a:lstStyle/>
          <a:p>
            <a:pPr marL="0" indent="0" algn="ctr"/>
            <a:r>
              <a:rPr lang="en-CA" sz="4400" dirty="0">
                <a:latin typeface="Aptos" panose="020B0004020202020204" pitchFamily="34" charset="0"/>
              </a:rPr>
              <a:t>Context Setting</a:t>
            </a:r>
          </a:p>
        </p:txBody>
      </p:sp>
    </p:spTree>
    <p:extLst>
      <p:ext uri="{BB962C8B-B14F-4D97-AF65-F5344CB8AC3E}">
        <p14:creationId xmlns:p14="http://schemas.microsoft.com/office/powerpoint/2010/main" val="15308730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D9D3"/>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860DF07-E948-22E3-66F9-BB33547C9FBF}"/>
              </a:ext>
            </a:extLst>
          </p:cNvPr>
          <p:cNvSpPr txBox="1">
            <a:spLocks noGrp="1"/>
          </p:cNvSpPr>
          <p:nvPr>
            <p:ph type="title" idx="4294967295"/>
          </p:nvPr>
        </p:nvSpPr>
        <p:spPr>
          <a:xfrm>
            <a:off x="1752600" y="278150"/>
            <a:ext cx="626745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Activity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0"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Aligning Prevention Strategies with Programs </a:t>
            </a:r>
          </a:p>
        </p:txBody>
      </p:sp>
      <p:sp>
        <p:nvSpPr>
          <p:cNvPr id="9" name="TextBox 8">
            <a:extLst>
              <a:ext uri="{FF2B5EF4-FFF2-40B4-BE49-F238E27FC236}">
                <a16:creationId xmlns:a16="http://schemas.microsoft.com/office/drawing/2014/main" id="{CE562779-CC66-661F-5F48-36D273BAE25D}"/>
              </a:ext>
            </a:extLst>
          </p:cNvPr>
          <p:cNvSpPr txBox="1"/>
          <p:nvPr/>
        </p:nvSpPr>
        <p:spPr>
          <a:xfrm>
            <a:off x="562101" y="2077938"/>
            <a:ext cx="8360421" cy="2369880"/>
          </a:xfrm>
          <a:prstGeom prst="rect">
            <a:avLst/>
          </a:prstGeom>
          <a:noFill/>
        </p:spPr>
        <p:txBody>
          <a:bodyPr wrap="square" rtlCol="0">
            <a:spAutoFit/>
          </a:bodyPr>
          <a:lstStyle/>
          <a:p>
            <a:r>
              <a:rPr lang="en-US" sz="2600" b="1" dirty="0">
                <a:latin typeface="Aptos" panose="020B0004020202020204" pitchFamily="34" charset="0"/>
              </a:rPr>
              <a:t>Instructions: </a:t>
            </a:r>
          </a:p>
          <a:p>
            <a:pPr marL="457200" indent="-457200">
              <a:buFont typeface="+mj-lt"/>
              <a:buAutoNum type="arabicPeriod"/>
            </a:pPr>
            <a:r>
              <a:rPr lang="en-US" sz="2600" dirty="0">
                <a:latin typeface="Aptos" panose="020B0004020202020204" pitchFamily="34" charset="0"/>
              </a:rPr>
              <a:t>Read the program description for the case study.</a:t>
            </a:r>
          </a:p>
          <a:p>
            <a:pPr marL="457200" indent="-457200">
              <a:buFont typeface="+mj-lt"/>
              <a:buAutoNum type="arabicPeriod"/>
            </a:pPr>
            <a:r>
              <a:rPr lang="en-US" sz="2600" dirty="0">
                <a:latin typeface="Aptos" panose="020B0004020202020204" pitchFamily="34" charset="0"/>
              </a:rPr>
              <a:t>Identify the relevant prevention strategy or strategies.</a:t>
            </a:r>
          </a:p>
          <a:p>
            <a:pPr marL="457200" indent="-457200">
              <a:buFont typeface="+mj-lt"/>
              <a:buAutoNum type="arabicPeriod"/>
            </a:pPr>
            <a:r>
              <a:rPr lang="en-US" sz="2600" dirty="0">
                <a:latin typeface="Aptos" panose="020B0004020202020204" pitchFamily="34" charset="0"/>
              </a:rPr>
              <a:t>Identify the relevant activity categories and any types or subtypes.</a:t>
            </a:r>
          </a:p>
          <a:p>
            <a:endParaRPr lang="en-CA" sz="1800" dirty="0">
              <a:latin typeface="Aptos" panose="020B0004020202020204" pitchFamily="34" charset="0"/>
            </a:endParaRPr>
          </a:p>
        </p:txBody>
      </p:sp>
      <p:grpSp>
        <p:nvGrpSpPr>
          <p:cNvPr id="2" name="Group 1">
            <a:extLst>
              <a:ext uri="{FF2B5EF4-FFF2-40B4-BE49-F238E27FC236}">
                <a16:creationId xmlns:a16="http://schemas.microsoft.com/office/drawing/2014/main" id="{B8C7D5D4-031F-C365-EF51-CB4689016F45}"/>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3" name="Oval 2">
              <a:extLst>
                <a:ext uri="{FF2B5EF4-FFF2-40B4-BE49-F238E27FC236}">
                  <a16:creationId xmlns:a16="http://schemas.microsoft.com/office/drawing/2014/main" id="{2BB3F19D-DBC8-F176-D664-9C9816768402}"/>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Graphic 4" descr="Folder Search with solid fill">
              <a:extLst>
                <a:ext uri="{FF2B5EF4-FFF2-40B4-BE49-F238E27FC236}">
                  <a16:creationId xmlns:a16="http://schemas.microsoft.com/office/drawing/2014/main" id="{EF30DE39-A906-8DB0-CD0D-61369821D9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8" name="TextBox 7">
            <a:extLst>
              <a:ext uri="{FF2B5EF4-FFF2-40B4-BE49-F238E27FC236}">
                <a16:creationId xmlns:a16="http://schemas.microsoft.com/office/drawing/2014/main" id="{1EFCC92C-765F-14A6-9AEC-35F161E3E95C}"/>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33</a:t>
            </a:r>
          </a:p>
        </p:txBody>
      </p:sp>
      <p:pic>
        <p:nvPicPr>
          <p:cNvPr id="10" name="Picture 9" descr="A pencil in a circle">
            <a:extLst>
              <a:ext uri="{FF2B5EF4-FFF2-40B4-BE49-F238E27FC236}">
                <a16:creationId xmlns:a16="http://schemas.microsoft.com/office/drawing/2014/main" id="{B2C308A4-623D-953C-DCC6-2AEC318D1A71}"/>
              </a:ext>
            </a:extLst>
          </p:cNvPr>
          <p:cNvPicPr>
            <a:picLocks noChangeAspect="1"/>
          </p:cNvPicPr>
          <p:nvPr/>
        </p:nvPicPr>
        <p:blipFill>
          <a:blip r:embed="rId5"/>
          <a:srcRect l="20010" t="34164" r="39178" b="33217"/>
          <a:stretch/>
        </p:blipFill>
        <p:spPr>
          <a:xfrm>
            <a:off x="606218" y="397565"/>
            <a:ext cx="1119237" cy="894542"/>
          </a:xfrm>
          <a:prstGeom prst="rect">
            <a:avLst/>
          </a:prstGeom>
        </p:spPr>
      </p:pic>
    </p:spTree>
    <p:extLst>
      <p:ext uri="{BB962C8B-B14F-4D97-AF65-F5344CB8AC3E}">
        <p14:creationId xmlns:p14="http://schemas.microsoft.com/office/powerpoint/2010/main" val="1719277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D9D3"/>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860DF07-E948-22E3-66F9-BB33547C9FBF}"/>
              </a:ext>
            </a:extLst>
          </p:cNvPr>
          <p:cNvSpPr txBox="1">
            <a:spLocks noGrp="1"/>
          </p:cNvSpPr>
          <p:nvPr>
            <p:ph type="title" idx="4294967295"/>
          </p:nvPr>
        </p:nvSpPr>
        <p:spPr>
          <a:xfrm>
            <a:off x="1775835" y="531425"/>
            <a:ext cx="626745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Case Study</a:t>
            </a:r>
            <a:endParaRPr kumimoji="0" lang="en-CA" sz="3600" b="0"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endParaRPr>
          </a:p>
        </p:txBody>
      </p:sp>
      <p:sp>
        <p:nvSpPr>
          <p:cNvPr id="2" name="TextBox 1">
            <a:extLst>
              <a:ext uri="{FF2B5EF4-FFF2-40B4-BE49-F238E27FC236}">
                <a16:creationId xmlns:a16="http://schemas.microsoft.com/office/drawing/2014/main" id="{919E29F1-37E9-5701-6630-D14A5F8E61FB}"/>
              </a:ext>
            </a:extLst>
          </p:cNvPr>
          <p:cNvSpPr txBox="1"/>
          <p:nvPr/>
        </p:nvSpPr>
        <p:spPr>
          <a:xfrm>
            <a:off x="489098" y="1626781"/>
            <a:ext cx="5337544" cy="3031599"/>
          </a:xfrm>
          <a:prstGeom prst="rect">
            <a:avLst/>
          </a:prstGeom>
          <a:noFill/>
        </p:spPr>
        <p:txBody>
          <a:bodyPr wrap="square" rtlCol="0">
            <a:spAutoFit/>
          </a:bodyPr>
          <a:lstStyle/>
          <a:p>
            <a:r>
              <a:rPr lang="en-US" sz="1800" b="1" dirty="0">
                <a:latin typeface="Aptos" panose="020B0004020202020204" pitchFamily="34" charset="0"/>
              </a:rPr>
              <a:t>Activity: </a:t>
            </a:r>
            <a:r>
              <a:rPr lang="en-US" sz="1800" dirty="0">
                <a:latin typeface="Aptos" panose="020B0004020202020204" pitchFamily="34" charset="0"/>
              </a:rPr>
              <a:t>Six-week after-school program at the park</a:t>
            </a:r>
          </a:p>
          <a:p>
            <a:endParaRPr lang="en-US" sz="500" dirty="0">
              <a:latin typeface="Aptos" panose="020B0004020202020204" pitchFamily="34" charset="0"/>
            </a:endParaRPr>
          </a:p>
          <a:p>
            <a:r>
              <a:rPr lang="en-US" sz="1600" b="1" dirty="0">
                <a:latin typeface="Aptos" panose="020B0004020202020204" pitchFamily="34" charset="0"/>
              </a:rPr>
              <a:t>Target Participants: </a:t>
            </a:r>
            <a:r>
              <a:rPr lang="en-US" sz="1600" dirty="0">
                <a:latin typeface="Aptos" panose="020B0004020202020204" pitchFamily="34" charset="0"/>
              </a:rPr>
              <a:t>Children in grades 1~6</a:t>
            </a:r>
          </a:p>
          <a:p>
            <a:endParaRPr lang="en-US" sz="500" dirty="0">
              <a:latin typeface="Aptos" panose="020B0004020202020204" pitchFamily="34" charset="0"/>
            </a:endParaRPr>
          </a:p>
          <a:p>
            <a:r>
              <a:rPr lang="en-US" sz="1600" b="1" dirty="0">
                <a:latin typeface="Aptos" panose="020B0004020202020204" pitchFamily="34" charset="0"/>
              </a:rPr>
              <a:t>Programming Goal: </a:t>
            </a:r>
            <a:r>
              <a:rPr lang="en-US" sz="1600" dirty="0">
                <a:latin typeface="Aptos" panose="020B0004020202020204" pitchFamily="34" charset="0"/>
              </a:rPr>
              <a:t>To bring children together to interact, foster connections, and participate in collaborative activities that enhance confidence, promote problem-solving skills, and nurture compassion, all while enjoying the outdoors. </a:t>
            </a:r>
          </a:p>
          <a:p>
            <a:endParaRPr lang="en-US" sz="500" dirty="0">
              <a:latin typeface="Aptos" panose="020B0004020202020204" pitchFamily="34" charset="0"/>
            </a:endParaRPr>
          </a:p>
          <a:p>
            <a:r>
              <a:rPr lang="en-US" sz="1600" b="1" dirty="0">
                <a:latin typeface="Aptos" panose="020B0004020202020204" pitchFamily="34" charset="0"/>
              </a:rPr>
              <a:t>Identify:</a:t>
            </a:r>
          </a:p>
          <a:p>
            <a:pPr marL="342900" indent="-342900">
              <a:buFont typeface="+mj-lt"/>
              <a:buAutoNum type="arabicPeriod"/>
            </a:pPr>
            <a:r>
              <a:rPr lang="en-US" sz="1600" dirty="0">
                <a:latin typeface="Aptos" panose="020B0004020202020204" pitchFamily="34" charset="0"/>
              </a:rPr>
              <a:t>Relevant </a:t>
            </a:r>
            <a:r>
              <a:rPr lang="en-US" sz="1600" b="1" dirty="0">
                <a:latin typeface="Aptos" panose="020B0004020202020204" pitchFamily="34" charset="0"/>
              </a:rPr>
              <a:t>activity category, type, and sub-type</a:t>
            </a:r>
            <a:endParaRPr lang="en-US" sz="1600" dirty="0">
              <a:latin typeface="Aptos" panose="020B0004020202020204" pitchFamily="34" charset="0"/>
            </a:endParaRPr>
          </a:p>
          <a:p>
            <a:pPr marL="342900" indent="-342900">
              <a:buFont typeface="+mj-lt"/>
              <a:buAutoNum type="arabicPeriod"/>
            </a:pPr>
            <a:r>
              <a:rPr lang="en-US" sz="1600" dirty="0">
                <a:latin typeface="Aptos" panose="020B0004020202020204" pitchFamily="34" charset="0"/>
              </a:rPr>
              <a:t>Relevant </a:t>
            </a:r>
            <a:r>
              <a:rPr lang="en-US" sz="1600" b="1" dirty="0">
                <a:latin typeface="Aptos" panose="020B0004020202020204" pitchFamily="34" charset="0"/>
              </a:rPr>
              <a:t>prevention strategy or strategies</a:t>
            </a:r>
          </a:p>
          <a:p>
            <a:endParaRPr lang="en-CA" dirty="0"/>
          </a:p>
        </p:txBody>
      </p:sp>
      <p:pic>
        <p:nvPicPr>
          <p:cNvPr id="3" name="Picture Placeholder 8" descr="Woman and girl lying in hammock">
            <a:extLst>
              <a:ext uri="{FF2B5EF4-FFF2-40B4-BE49-F238E27FC236}">
                <a16:creationId xmlns:a16="http://schemas.microsoft.com/office/drawing/2014/main" id="{E5C0A9A8-59DA-8E44-48B9-EEBA5DD26B77}"/>
              </a:ext>
            </a:extLst>
          </p:cNvPr>
          <p:cNvPicPr>
            <a:picLocks noChangeAspect="1"/>
          </p:cNvPicPr>
          <p:nvPr/>
        </p:nvPicPr>
        <p:blipFill>
          <a:blip r:embed="rId3"/>
          <a:srcRect l="24359" r="24359"/>
          <a:stretch>
            <a:fillRect/>
          </a:stretch>
        </p:blipFill>
        <p:spPr>
          <a:xfrm>
            <a:off x="442913" y="457200"/>
            <a:ext cx="4572000" cy="5943600"/>
          </a:xfrm>
        </p:spPr>
      </p:pic>
      <p:pic>
        <p:nvPicPr>
          <p:cNvPr id="10" name="Picture 9" descr="Kids playing and drawing on the ground">
            <a:extLst>
              <a:ext uri="{FF2B5EF4-FFF2-40B4-BE49-F238E27FC236}">
                <a16:creationId xmlns:a16="http://schemas.microsoft.com/office/drawing/2014/main" id="{179D1215-7C9D-CABF-6B23-D1AC872CBAD4}"/>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r="8647"/>
          <a:stretch/>
        </p:blipFill>
        <p:spPr>
          <a:xfrm rot="16200000">
            <a:off x="5544012" y="1589784"/>
            <a:ext cx="3921206" cy="2883058"/>
          </a:xfrm>
          <a:prstGeom prst="roundRect">
            <a:avLst/>
          </a:prstGeom>
        </p:spPr>
      </p:pic>
      <p:grpSp>
        <p:nvGrpSpPr>
          <p:cNvPr id="5" name="Group 4">
            <a:extLst>
              <a:ext uri="{FF2B5EF4-FFF2-40B4-BE49-F238E27FC236}">
                <a16:creationId xmlns:a16="http://schemas.microsoft.com/office/drawing/2014/main" id="{C7D7150A-00A8-EBAD-0376-04A89E7071C7}"/>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8" name="Oval 7">
              <a:extLst>
                <a:ext uri="{FF2B5EF4-FFF2-40B4-BE49-F238E27FC236}">
                  <a16:creationId xmlns:a16="http://schemas.microsoft.com/office/drawing/2014/main" id="{FCAA338B-08B9-2C4F-56A6-1926CA8926DC}"/>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Graphic 8" descr="Folder Search with solid fill">
              <a:extLst>
                <a:ext uri="{FF2B5EF4-FFF2-40B4-BE49-F238E27FC236}">
                  <a16:creationId xmlns:a16="http://schemas.microsoft.com/office/drawing/2014/main" id="{CEB73F13-9981-6633-0431-48415A4292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69345" y="114722"/>
              <a:ext cx="418882" cy="418882"/>
            </a:xfrm>
            <a:prstGeom prst="rect">
              <a:avLst/>
            </a:prstGeom>
          </p:spPr>
        </p:pic>
      </p:grpSp>
      <p:sp>
        <p:nvSpPr>
          <p:cNvPr id="11" name="TextBox 10">
            <a:extLst>
              <a:ext uri="{FF2B5EF4-FFF2-40B4-BE49-F238E27FC236}">
                <a16:creationId xmlns:a16="http://schemas.microsoft.com/office/drawing/2014/main" id="{3FF847E0-280E-30C6-BE52-04092BC3B9A6}"/>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33</a:t>
            </a:r>
          </a:p>
        </p:txBody>
      </p:sp>
      <p:pic>
        <p:nvPicPr>
          <p:cNvPr id="12" name="Picture 11" descr="A pencil in a circle">
            <a:extLst>
              <a:ext uri="{FF2B5EF4-FFF2-40B4-BE49-F238E27FC236}">
                <a16:creationId xmlns:a16="http://schemas.microsoft.com/office/drawing/2014/main" id="{145EAE88-2096-0DBC-5379-1DBFEE0F0A4F}"/>
              </a:ext>
            </a:extLst>
          </p:cNvPr>
          <p:cNvPicPr>
            <a:picLocks noChangeAspect="1"/>
          </p:cNvPicPr>
          <p:nvPr/>
        </p:nvPicPr>
        <p:blipFill>
          <a:blip r:embed="rId8"/>
          <a:srcRect l="20010" t="34164" r="39178" b="33217"/>
          <a:stretch/>
        </p:blipFill>
        <p:spPr>
          <a:xfrm>
            <a:off x="606218" y="397565"/>
            <a:ext cx="1119237" cy="894542"/>
          </a:xfrm>
          <a:prstGeom prst="rect">
            <a:avLst/>
          </a:prstGeom>
        </p:spPr>
      </p:pic>
    </p:spTree>
    <p:extLst>
      <p:ext uri="{BB962C8B-B14F-4D97-AF65-F5344CB8AC3E}">
        <p14:creationId xmlns:p14="http://schemas.microsoft.com/office/powerpoint/2010/main" val="7561130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D9D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9E29F1-37E9-5701-6630-D14A5F8E61FB}"/>
              </a:ext>
            </a:extLst>
          </p:cNvPr>
          <p:cNvSpPr txBox="1"/>
          <p:nvPr/>
        </p:nvSpPr>
        <p:spPr>
          <a:xfrm>
            <a:off x="489098" y="1626781"/>
            <a:ext cx="5337544" cy="2954655"/>
          </a:xfrm>
          <a:prstGeom prst="rect">
            <a:avLst/>
          </a:prstGeom>
          <a:noFill/>
        </p:spPr>
        <p:txBody>
          <a:bodyPr wrap="square" rtlCol="0">
            <a:spAutoFit/>
          </a:bodyPr>
          <a:lstStyle/>
          <a:p>
            <a:r>
              <a:rPr lang="en-US" sz="1800" b="1" dirty="0">
                <a:latin typeface="Aptos" panose="020B0004020202020204" pitchFamily="34" charset="0"/>
              </a:rPr>
              <a:t>Activity: </a:t>
            </a:r>
            <a:r>
              <a:rPr lang="en-US" sz="1800" dirty="0">
                <a:latin typeface="Aptos" panose="020B0004020202020204" pitchFamily="34" charset="0"/>
              </a:rPr>
              <a:t>Six-week after-school program at the park</a:t>
            </a:r>
          </a:p>
          <a:p>
            <a:endParaRPr lang="en-US" sz="1400" dirty="0">
              <a:latin typeface="Aptos" panose="020B0004020202020204" pitchFamily="34" charset="0"/>
            </a:endParaRPr>
          </a:p>
          <a:p>
            <a:r>
              <a:rPr lang="en-US" sz="1400" b="1" dirty="0">
                <a:latin typeface="Aptos" panose="020B0004020202020204" pitchFamily="34" charset="0"/>
              </a:rPr>
              <a:t>Target Participants: </a:t>
            </a:r>
            <a:r>
              <a:rPr lang="en-US" sz="1400" dirty="0">
                <a:latin typeface="Aptos" panose="020B0004020202020204" pitchFamily="34" charset="0"/>
              </a:rPr>
              <a:t>Children in grades 1~6</a:t>
            </a:r>
          </a:p>
          <a:p>
            <a:endParaRPr lang="en-US" sz="1400" dirty="0">
              <a:latin typeface="Aptos" panose="020B0004020202020204" pitchFamily="34" charset="0"/>
            </a:endParaRPr>
          </a:p>
          <a:p>
            <a:r>
              <a:rPr lang="en-US" b="1" dirty="0">
                <a:latin typeface="Aptos" panose="020B0004020202020204" pitchFamily="34" charset="0"/>
              </a:rPr>
              <a:t>Activity Categories: </a:t>
            </a:r>
          </a:p>
          <a:p>
            <a:pPr marL="285750" indent="-285750">
              <a:buFont typeface="Arial" panose="020B0604020202020204" pitchFamily="34" charset="0"/>
              <a:buChar char="•"/>
            </a:pPr>
            <a:r>
              <a:rPr lang="en-US" dirty="0">
                <a:highlight>
                  <a:srgbClr val="FF7B69"/>
                </a:highlight>
                <a:latin typeface="Aptos" panose="020B0004020202020204" pitchFamily="34" charset="0"/>
              </a:rPr>
              <a:t>Program &gt; Healthy Relationship Programs &gt; School-Aged Healthy Relationship Programs</a:t>
            </a:r>
            <a:endParaRPr lang="en-US" b="1" dirty="0">
              <a:highlight>
                <a:srgbClr val="FF7B69"/>
              </a:highlight>
              <a:latin typeface="Aptos" panose="020B0004020202020204" pitchFamily="34" charset="0"/>
            </a:endParaRPr>
          </a:p>
          <a:p>
            <a:endParaRPr lang="en-US" sz="1400" b="1" dirty="0">
              <a:latin typeface="Aptos" panose="020B0004020202020204" pitchFamily="34" charset="0"/>
            </a:endParaRPr>
          </a:p>
          <a:p>
            <a:r>
              <a:rPr lang="en-US" sz="1400" b="1" dirty="0">
                <a:latin typeface="Aptos" panose="020B0004020202020204" pitchFamily="34" charset="0"/>
              </a:rPr>
              <a:t>Prevention Strategies: </a:t>
            </a:r>
          </a:p>
          <a:p>
            <a:pPr marL="285750" indent="-285750">
              <a:buFont typeface="Arial" panose="020B0604020202020204" pitchFamily="34" charset="0"/>
              <a:buChar char="•"/>
            </a:pPr>
            <a:r>
              <a:rPr lang="en-US" sz="1400" dirty="0">
                <a:highlight>
                  <a:srgbClr val="FF7B69"/>
                </a:highlight>
                <a:latin typeface="Aptos" panose="020B0004020202020204" pitchFamily="34" charset="0"/>
              </a:rPr>
              <a:t>#2 – Foster a sense of belonging</a:t>
            </a:r>
            <a:endParaRPr lang="en-US" dirty="0">
              <a:highlight>
                <a:srgbClr val="FF7B69"/>
              </a:highlight>
              <a:latin typeface="Aptos" panose="020B0004020202020204" pitchFamily="34" charset="0"/>
            </a:endParaRPr>
          </a:p>
          <a:p>
            <a:pPr marL="285750" indent="-285750">
              <a:buFont typeface="Arial" panose="020B0604020202020204" pitchFamily="34" charset="0"/>
              <a:buChar char="•"/>
            </a:pPr>
            <a:r>
              <a:rPr lang="en-US" sz="1400" dirty="0">
                <a:highlight>
                  <a:srgbClr val="FF7B69"/>
                </a:highlight>
                <a:latin typeface="Aptos" panose="020B0004020202020204" pitchFamily="34" charset="0"/>
              </a:rPr>
              <a:t>#6 – Develop and strengthen skills that build resilience</a:t>
            </a:r>
          </a:p>
          <a:p>
            <a:endParaRPr lang="en-US" sz="1400" b="1" dirty="0">
              <a:latin typeface="Aptos" panose="020B0004020202020204" pitchFamily="34" charset="0"/>
            </a:endParaRPr>
          </a:p>
          <a:p>
            <a:endParaRPr lang="en-CA" dirty="0"/>
          </a:p>
        </p:txBody>
      </p:sp>
      <p:pic>
        <p:nvPicPr>
          <p:cNvPr id="3" name="Picture Placeholder 8" descr="Woman and girl lying in hammock">
            <a:extLst>
              <a:ext uri="{FF2B5EF4-FFF2-40B4-BE49-F238E27FC236}">
                <a16:creationId xmlns:a16="http://schemas.microsoft.com/office/drawing/2014/main" id="{E5C0A9A8-59DA-8E44-48B9-EEBA5DD26B77}"/>
              </a:ext>
            </a:extLst>
          </p:cNvPr>
          <p:cNvPicPr>
            <a:picLocks noChangeAspect="1"/>
          </p:cNvPicPr>
          <p:nvPr/>
        </p:nvPicPr>
        <p:blipFill>
          <a:blip r:embed="rId3"/>
          <a:srcRect l="24359" r="24359"/>
          <a:stretch>
            <a:fillRect/>
          </a:stretch>
        </p:blipFill>
        <p:spPr>
          <a:xfrm>
            <a:off x="442913" y="457200"/>
            <a:ext cx="4572000" cy="5943600"/>
          </a:xfrm>
        </p:spPr>
      </p:pic>
      <p:grpSp>
        <p:nvGrpSpPr>
          <p:cNvPr id="12" name="Group 11">
            <a:extLst>
              <a:ext uri="{FF2B5EF4-FFF2-40B4-BE49-F238E27FC236}">
                <a16:creationId xmlns:a16="http://schemas.microsoft.com/office/drawing/2014/main" id="{C546AF93-5DD1-E893-80E4-77F91B2AC6F2}"/>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13" name="Oval 12">
              <a:extLst>
                <a:ext uri="{FF2B5EF4-FFF2-40B4-BE49-F238E27FC236}">
                  <a16:creationId xmlns:a16="http://schemas.microsoft.com/office/drawing/2014/main" id="{E8ACA3AA-DB6A-E22A-CE1F-2C3274EB732A}"/>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Graphic 13" descr="Folder Search with solid fill">
              <a:extLst>
                <a:ext uri="{FF2B5EF4-FFF2-40B4-BE49-F238E27FC236}">
                  <a16:creationId xmlns:a16="http://schemas.microsoft.com/office/drawing/2014/main" id="{10BAB261-DD62-8F64-235C-C022857B8D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69345" y="114722"/>
              <a:ext cx="418882" cy="418882"/>
            </a:xfrm>
            <a:prstGeom prst="rect">
              <a:avLst/>
            </a:prstGeom>
          </p:spPr>
        </p:pic>
      </p:grpSp>
      <p:sp>
        <p:nvSpPr>
          <p:cNvPr id="15" name="TextBox 14">
            <a:extLst>
              <a:ext uri="{FF2B5EF4-FFF2-40B4-BE49-F238E27FC236}">
                <a16:creationId xmlns:a16="http://schemas.microsoft.com/office/drawing/2014/main" id="{57865942-AB31-B46E-851A-F471F2D4CB13}"/>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33</a:t>
            </a:r>
          </a:p>
        </p:txBody>
      </p:sp>
      <p:pic>
        <p:nvPicPr>
          <p:cNvPr id="5" name="Picture 4" descr="A pencil in a circle">
            <a:extLst>
              <a:ext uri="{FF2B5EF4-FFF2-40B4-BE49-F238E27FC236}">
                <a16:creationId xmlns:a16="http://schemas.microsoft.com/office/drawing/2014/main" id="{6AEC2C40-6111-BC13-86F3-C2DAE9D316F3}"/>
              </a:ext>
            </a:extLst>
          </p:cNvPr>
          <p:cNvPicPr>
            <a:picLocks noChangeAspect="1"/>
          </p:cNvPicPr>
          <p:nvPr/>
        </p:nvPicPr>
        <p:blipFill>
          <a:blip r:embed="rId6"/>
          <a:srcRect l="20010" t="34164" r="39178" b="33217"/>
          <a:stretch/>
        </p:blipFill>
        <p:spPr>
          <a:xfrm>
            <a:off x="606218" y="397565"/>
            <a:ext cx="1119237" cy="894542"/>
          </a:xfrm>
          <a:prstGeom prst="rect">
            <a:avLst/>
          </a:prstGeom>
        </p:spPr>
      </p:pic>
      <p:sp>
        <p:nvSpPr>
          <p:cNvPr id="4" name="Title 3">
            <a:extLst>
              <a:ext uri="{FF2B5EF4-FFF2-40B4-BE49-F238E27FC236}">
                <a16:creationId xmlns:a16="http://schemas.microsoft.com/office/drawing/2014/main" id="{A6F8D86B-3690-32F0-4522-FDA5EE6B03A8}"/>
              </a:ext>
            </a:extLst>
          </p:cNvPr>
          <p:cNvSpPr txBox="1">
            <a:spLocks noGrp="1"/>
          </p:cNvSpPr>
          <p:nvPr>
            <p:ph type="title" idx="4294967295"/>
          </p:nvPr>
        </p:nvSpPr>
        <p:spPr>
          <a:xfrm>
            <a:off x="1775835" y="531425"/>
            <a:ext cx="626745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Case Study: Answer</a:t>
            </a:r>
            <a:endParaRPr kumimoji="0" lang="en-CA" sz="3600" b="0"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endParaRPr>
          </a:p>
        </p:txBody>
      </p:sp>
      <p:pic>
        <p:nvPicPr>
          <p:cNvPr id="6" name="Picture 5" descr="Kids playing and drawing on the ground">
            <a:extLst>
              <a:ext uri="{FF2B5EF4-FFF2-40B4-BE49-F238E27FC236}">
                <a16:creationId xmlns:a16="http://schemas.microsoft.com/office/drawing/2014/main" id="{E8144F3D-4D1D-AD97-C149-E99DBA748FB8}"/>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rcRect r="8647"/>
          <a:stretch/>
        </p:blipFill>
        <p:spPr>
          <a:xfrm rot="16200000">
            <a:off x="5544012" y="1589784"/>
            <a:ext cx="3921206" cy="2883058"/>
          </a:xfrm>
          <a:prstGeom prst="roundRect">
            <a:avLst/>
          </a:prstGeom>
        </p:spPr>
      </p:pic>
    </p:spTree>
    <p:extLst>
      <p:ext uri="{BB962C8B-B14F-4D97-AF65-F5344CB8AC3E}">
        <p14:creationId xmlns:p14="http://schemas.microsoft.com/office/powerpoint/2010/main" val="38615350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8556B-2F9B-05D6-444E-33114DBA57A6}"/>
              </a:ext>
            </a:extLst>
          </p:cNvPr>
          <p:cNvSpPr>
            <a:spLocks noGrp="1"/>
          </p:cNvSpPr>
          <p:nvPr>
            <p:ph type="ctrTitle"/>
          </p:nvPr>
        </p:nvSpPr>
        <p:spPr/>
        <p:txBody>
          <a:bodyPr/>
          <a:lstStyle/>
          <a:p>
            <a:r>
              <a:rPr lang="en-CA" sz="8000" b="1">
                <a:latin typeface="Aptos" panose="020B0004020202020204" pitchFamily="34" charset="0"/>
              </a:rPr>
              <a:t>Module 5</a:t>
            </a:r>
          </a:p>
        </p:txBody>
      </p:sp>
      <p:sp>
        <p:nvSpPr>
          <p:cNvPr id="3" name="Subtitle 2">
            <a:extLst>
              <a:ext uri="{FF2B5EF4-FFF2-40B4-BE49-F238E27FC236}">
                <a16:creationId xmlns:a16="http://schemas.microsoft.com/office/drawing/2014/main" id="{DD417CEB-C3AE-A6CB-31F7-92771AB35123}"/>
              </a:ext>
            </a:extLst>
          </p:cNvPr>
          <p:cNvSpPr>
            <a:spLocks noGrp="1"/>
          </p:cNvSpPr>
          <p:nvPr>
            <p:ph type="subTitle" idx="1"/>
          </p:nvPr>
        </p:nvSpPr>
        <p:spPr/>
        <p:txBody>
          <a:bodyPr/>
          <a:lstStyle/>
          <a:p>
            <a:pPr marL="0" indent="0"/>
            <a:r>
              <a:rPr lang="en-CA" sz="4400" dirty="0">
                <a:latin typeface="Aptos" panose="020B0004020202020204" pitchFamily="34" charset="0"/>
              </a:rPr>
              <a:t>Provincial Prevention Priorities</a:t>
            </a:r>
          </a:p>
        </p:txBody>
      </p:sp>
    </p:spTree>
    <p:extLst>
      <p:ext uri="{BB962C8B-B14F-4D97-AF65-F5344CB8AC3E}">
        <p14:creationId xmlns:p14="http://schemas.microsoft.com/office/powerpoint/2010/main" val="2294431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C24DF93-30D4-21D5-F7BA-04A894B31385}"/>
              </a:ext>
              <a:ext uri="{C183D7F6-B498-43B3-948B-1728B52AA6E4}">
                <adec:decorative xmlns:adec="http://schemas.microsoft.com/office/drawing/2017/decorative" val="1"/>
              </a:ext>
            </a:extLst>
          </p:cNvPr>
          <p:cNvSpPr/>
          <p:nvPr/>
        </p:nvSpPr>
        <p:spPr>
          <a:xfrm>
            <a:off x="2539092" y="2288245"/>
            <a:ext cx="4784271" cy="389345"/>
          </a:xfrm>
          <a:prstGeom prst="roundRect">
            <a:avLst/>
          </a:prstGeom>
          <a:solidFill>
            <a:srgbClr val="F8D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Rounded Corners 17">
            <a:extLst>
              <a:ext uri="{FF2B5EF4-FFF2-40B4-BE49-F238E27FC236}">
                <a16:creationId xmlns:a16="http://schemas.microsoft.com/office/drawing/2014/main" id="{5D7E4915-8C5A-6159-9596-E0A8F2B86694}"/>
              </a:ext>
              <a:ext uri="{C183D7F6-B498-43B3-948B-1728B52AA6E4}">
                <adec:decorative xmlns:adec="http://schemas.microsoft.com/office/drawing/2017/decorative" val="1"/>
              </a:ext>
            </a:extLst>
          </p:cNvPr>
          <p:cNvSpPr/>
          <p:nvPr/>
        </p:nvSpPr>
        <p:spPr>
          <a:xfrm>
            <a:off x="2539092" y="1738251"/>
            <a:ext cx="4784271" cy="389345"/>
          </a:xfrm>
          <a:prstGeom prst="roundRect">
            <a:avLst/>
          </a:prstGeom>
          <a:solidFill>
            <a:srgbClr val="FFDA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39C51D3A-7889-D6B6-4B78-F7BACA6F658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54</a:t>
            </a:fld>
            <a:endParaRPr lang="en-US"/>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17916" y="472057"/>
            <a:ext cx="8417177"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FCSS Accountability Framework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Provincial Prevention Priorities </a:t>
            </a:r>
          </a:p>
        </p:txBody>
      </p:sp>
      <p:sp>
        <p:nvSpPr>
          <p:cNvPr id="2" name="TextBox 1">
            <a:extLst>
              <a:ext uri="{FF2B5EF4-FFF2-40B4-BE49-F238E27FC236}">
                <a16:creationId xmlns:a16="http://schemas.microsoft.com/office/drawing/2014/main" id="{8D9A15CE-AC5B-C698-6655-9F9B6BC71096}"/>
              </a:ext>
            </a:extLst>
          </p:cNvPr>
          <p:cNvSpPr txBox="1"/>
          <p:nvPr/>
        </p:nvSpPr>
        <p:spPr>
          <a:xfrm>
            <a:off x="2628900" y="1724428"/>
            <a:ext cx="4498522" cy="400110"/>
          </a:xfrm>
          <a:prstGeom prst="rect">
            <a:avLst/>
          </a:prstGeom>
          <a:noFill/>
        </p:spPr>
        <p:txBody>
          <a:bodyPr wrap="square" rtlCol="0">
            <a:spAutoFit/>
          </a:bodyPr>
          <a:lstStyle/>
          <a:p>
            <a:r>
              <a:rPr lang="en-CA" sz="2000">
                <a:latin typeface="Aptos" panose="020B0004020202020204" pitchFamily="34" charset="0"/>
              </a:rPr>
              <a:t>Homelessness and Housing Insecurity </a:t>
            </a:r>
          </a:p>
        </p:txBody>
      </p:sp>
      <p:sp>
        <p:nvSpPr>
          <p:cNvPr id="6" name="TextBox 5">
            <a:extLst>
              <a:ext uri="{FF2B5EF4-FFF2-40B4-BE49-F238E27FC236}">
                <a16:creationId xmlns:a16="http://schemas.microsoft.com/office/drawing/2014/main" id="{4914ED0A-AA58-FCDC-AEC7-BF7850288D22}"/>
              </a:ext>
            </a:extLst>
          </p:cNvPr>
          <p:cNvSpPr txBox="1"/>
          <p:nvPr/>
        </p:nvSpPr>
        <p:spPr>
          <a:xfrm>
            <a:off x="2638279" y="2273542"/>
            <a:ext cx="4090309" cy="400110"/>
          </a:xfrm>
          <a:prstGeom prst="rect">
            <a:avLst/>
          </a:prstGeom>
          <a:noFill/>
        </p:spPr>
        <p:txBody>
          <a:bodyPr wrap="square" rtlCol="0">
            <a:spAutoFit/>
          </a:bodyPr>
          <a:lstStyle/>
          <a:p>
            <a:r>
              <a:rPr lang="en-CA" sz="2000">
                <a:latin typeface="Aptos" panose="020B0004020202020204" pitchFamily="34" charset="0"/>
              </a:rPr>
              <a:t>Mental Health and Addictions </a:t>
            </a:r>
          </a:p>
        </p:txBody>
      </p:sp>
      <p:sp>
        <p:nvSpPr>
          <p:cNvPr id="23" name="Rectangle: Rounded Corners 22">
            <a:extLst>
              <a:ext uri="{FF2B5EF4-FFF2-40B4-BE49-F238E27FC236}">
                <a16:creationId xmlns:a16="http://schemas.microsoft.com/office/drawing/2014/main" id="{7D7592C9-6655-F359-4C2B-641B248AFF60}"/>
              </a:ext>
              <a:ext uri="{C183D7F6-B498-43B3-948B-1728B52AA6E4}">
                <adec:decorative xmlns:adec="http://schemas.microsoft.com/office/drawing/2017/decorative" val="1"/>
              </a:ext>
            </a:extLst>
          </p:cNvPr>
          <p:cNvSpPr/>
          <p:nvPr/>
        </p:nvSpPr>
        <p:spPr>
          <a:xfrm>
            <a:off x="2539092" y="2838239"/>
            <a:ext cx="4784271" cy="389345"/>
          </a:xfrm>
          <a:prstGeom prst="roundRect">
            <a:avLst/>
          </a:prstGeom>
          <a:solidFill>
            <a:srgbClr val="F7A9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Rounded Corners 23">
            <a:extLst>
              <a:ext uri="{FF2B5EF4-FFF2-40B4-BE49-F238E27FC236}">
                <a16:creationId xmlns:a16="http://schemas.microsoft.com/office/drawing/2014/main" id="{E1FC51FB-455C-6394-95F8-7B6EF9131F21}"/>
              </a:ext>
              <a:ext uri="{C183D7F6-B498-43B3-948B-1728B52AA6E4}">
                <adec:decorative xmlns:adec="http://schemas.microsoft.com/office/drawing/2017/decorative" val="1"/>
              </a:ext>
            </a:extLst>
          </p:cNvPr>
          <p:cNvSpPr/>
          <p:nvPr/>
        </p:nvSpPr>
        <p:spPr>
          <a:xfrm>
            <a:off x="2539092" y="3388233"/>
            <a:ext cx="4784271" cy="389345"/>
          </a:xfrm>
          <a:prstGeom prst="roundRect">
            <a:avLst/>
          </a:prstGeom>
          <a:solidFill>
            <a:srgbClr val="4DB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Rounded Corners 24">
            <a:extLst>
              <a:ext uri="{FF2B5EF4-FFF2-40B4-BE49-F238E27FC236}">
                <a16:creationId xmlns:a16="http://schemas.microsoft.com/office/drawing/2014/main" id="{12DE86BA-0234-6333-F614-4BE0658ED21D}"/>
              </a:ext>
              <a:ext uri="{C183D7F6-B498-43B3-948B-1728B52AA6E4}">
                <adec:decorative xmlns:adec="http://schemas.microsoft.com/office/drawing/2017/decorative" val="1"/>
              </a:ext>
            </a:extLst>
          </p:cNvPr>
          <p:cNvSpPr/>
          <p:nvPr/>
        </p:nvSpPr>
        <p:spPr>
          <a:xfrm>
            <a:off x="2539092" y="3938226"/>
            <a:ext cx="4784271" cy="389345"/>
          </a:xfrm>
          <a:prstGeom prst="roundRect">
            <a:avLst/>
          </a:prstGeom>
          <a:solidFill>
            <a:srgbClr val="65B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27627BB6-EB3A-83E8-5CE8-0CE4C669411E}"/>
              </a:ext>
            </a:extLst>
          </p:cNvPr>
          <p:cNvSpPr txBox="1"/>
          <p:nvPr/>
        </p:nvSpPr>
        <p:spPr>
          <a:xfrm>
            <a:off x="2638279" y="3363587"/>
            <a:ext cx="3396343" cy="400110"/>
          </a:xfrm>
          <a:prstGeom prst="rect">
            <a:avLst/>
          </a:prstGeom>
          <a:noFill/>
        </p:spPr>
        <p:txBody>
          <a:bodyPr wrap="square" rtlCol="0">
            <a:spAutoFit/>
          </a:bodyPr>
          <a:lstStyle/>
          <a:p>
            <a:r>
              <a:rPr lang="en-CA" sz="2000">
                <a:latin typeface="Aptos" panose="020B0004020202020204" pitchFamily="34" charset="0"/>
              </a:rPr>
              <a:t>Family and Sexual Violence  </a:t>
            </a:r>
          </a:p>
        </p:txBody>
      </p:sp>
      <p:sp>
        <p:nvSpPr>
          <p:cNvPr id="7" name="TextBox 6">
            <a:extLst>
              <a:ext uri="{FF2B5EF4-FFF2-40B4-BE49-F238E27FC236}">
                <a16:creationId xmlns:a16="http://schemas.microsoft.com/office/drawing/2014/main" id="{BE68EB88-D30C-B8D5-CE1F-1F6B2A6CB127}"/>
              </a:ext>
            </a:extLst>
          </p:cNvPr>
          <p:cNvSpPr txBox="1"/>
          <p:nvPr/>
        </p:nvSpPr>
        <p:spPr>
          <a:xfrm>
            <a:off x="2628900" y="2790125"/>
            <a:ext cx="2975264" cy="461665"/>
          </a:xfrm>
          <a:prstGeom prst="rect">
            <a:avLst/>
          </a:prstGeom>
          <a:noFill/>
        </p:spPr>
        <p:txBody>
          <a:bodyPr wrap="square" rtlCol="0">
            <a:spAutoFit/>
          </a:bodyPr>
          <a:lstStyle/>
          <a:p>
            <a:r>
              <a:rPr lang="en-CA" sz="2000">
                <a:latin typeface="Aptos" panose="020B0004020202020204" pitchFamily="34" charset="0"/>
              </a:rPr>
              <a:t>Employment</a:t>
            </a:r>
            <a:r>
              <a:rPr lang="en-CA" sz="2400">
                <a:latin typeface="Aptos" panose="020B0004020202020204" pitchFamily="34" charset="0"/>
              </a:rPr>
              <a:t> </a:t>
            </a:r>
          </a:p>
        </p:txBody>
      </p:sp>
      <p:sp>
        <p:nvSpPr>
          <p:cNvPr id="17" name="TextBox 16">
            <a:extLst>
              <a:ext uri="{FF2B5EF4-FFF2-40B4-BE49-F238E27FC236}">
                <a16:creationId xmlns:a16="http://schemas.microsoft.com/office/drawing/2014/main" id="{340DAC50-04F7-3B71-50A5-8D4FCD2EAD1F}"/>
              </a:ext>
            </a:extLst>
          </p:cNvPr>
          <p:cNvSpPr txBox="1"/>
          <p:nvPr/>
        </p:nvSpPr>
        <p:spPr>
          <a:xfrm>
            <a:off x="2638279" y="3922105"/>
            <a:ext cx="3826222" cy="400110"/>
          </a:xfrm>
          <a:prstGeom prst="rect">
            <a:avLst/>
          </a:prstGeom>
          <a:noFill/>
        </p:spPr>
        <p:txBody>
          <a:bodyPr wrap="square" rtlCol="0">
            <a:spAutoFit/>
          </a:bodyPr>
          <a:lstStyle/>
          <a:p>
            <a:r>
              <a:rPr lang="en-CA" sz="2000">
                <a:latin typeface="Aptos" panose="020B0004020202020204" pitchFamily="34" charset="0"/>
              </a:rPr>
              <a:t>Aging Well in Community </a:t>
            </a:r>
          </a:p>
        </p:txBody>
      </p:sp>
      <p:pic>
        <p:nvPicPr>
          <p:cNvPr id="27" name="Graphic 26" descr="Home1 with solid fill">
            <a:extLst>
              <a:ext uri="{FF2B5EF4-FFF2-40B4-BE49-F238E27FC236}">
                <a16:creationId xmlns:a16="http://schemas.microsoft.com/office/drawing/2014/main" id="{44455817-B1D5-7B05-7602-AD71B789ED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9172" y="1693483"/>
            <a:ext cx="478879" cy="478879"/>
          </a:xfrm>
          <a:prstGeom prst="rect">
            <a:avLst/>
          </a:prstGeom>
        </p:spPr>
      </p:pic>
      <p:pic>
        <p:nvPicPr>
          <p:cNvPr id="29" name="Graphic 28" descr="Right And Left Brain with solid fill">
            <a:extLst>
              <a:ext uri="{FF2B5EF4-FFF2-40B4-BE49-F238E27FC236}">
                <a16:creationId xmlns:a16="http://schemas.microsoft.com/office/drawing/2014/main" id="{90A7D515-9BBB-1331-E6AB-5473E3F8EF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9823" y="2264808"/>
            <a:ext cx="417577" cy="417577"/>
          </a:xfrm>
          <a:prstGeom prst="rect">
            <a:avLst/>
          </a:prstGeom>
        </p:spPr>
      </p:pic>
      <p:pic>
        <p:nvPicPr>
          <p:cNvPr id="31" name="Graphic 30" descr="Briefcase with solid fill">
            <a:extLst>
              <a:ext uri="{FF2B5EF4-FFF2-40B4-BE49-F238E27FC236}">
                <a16:creationId xmlns:a16="http://schemas.microsoft.com/office/drawing/2014/main" id="{5405D4C0-1FE7-5D9A-13CE-91472A4570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59823" y="2824122"/>
            <a:ext cx="417577" cy="417577"/>
          </a:xfrm>
          <a:prstGeom prst="rect">
            <a:avLst/>
          </a:prstGeom>
        </p:spPr>
      </p:pic>
      <p:pic>
        <p:nvPicPr>
          <p:cNvPr id="33" name="Graphic 32" descr="Polaroid Pictures with solid fill">
            <a:extLst>
              <a:ext uri="{FF2B5EF4-FFF2-40B4-BE49-F238E27FC236}">
                <a16:creationId xmlns:a16="http://schemas.microsoft.com/office/drawing/2014/main" id="{E9B79E95-FACC-4704-B49C-4EE02EB3DC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59822" y="3425904"/>
            <a:ext cx="417578" cy="417578"/>
          </a:xfrm>
          <a:prstGeom prst="rect">
            <a:avLst/>
          </a:prstGeom>
        </p:spPr>
      </p:pic>
      <p:pic>
        <p:nvPicPr>
          <p:cNvPr id="35" name="Graphic 34" descr="Care with solid fill">
            <a:extLst>
              <a:ext uri="{FF2B5EF4-FFF2-40B4-BE49-F238E27FC236}">
                <a16:creationId xmlns:a16="http://schemas.microsoft.com/office/drawing/2014/main" id="{ED7D4153-021D-7F84-5614-61738029D6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59823" y="3924109"/>
            <a:ext cx="417577" cy="417577"/>
          </a:xfrm>
          <a:prstGeom prst="rect">
            <a:avLst/>
          </a:prstGeom>
        </p:spPr>
      </p:pic>
      <p:grpSp>
        <p:nvGrpSpPr>
          <p:cNvPr id="3" name="Group 2">
            <a:extLst>
              <a:ext uri="{FF2B5EF4-FFF2-40B4-BE49-F238E27FC236}">
                <a16:creationId xmlns:a16="http://schemas.microsoft.com/office/drawing/2014/main" id="{62ABC749-9F96-DFA6-36A8-9FE94C225517}"/>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5" name="Oval 4">
              <a:extLst>
                <a:ext uri="{FF2B5EF4-FFF2-40B4-BE49-F238E27FC236}">
                  <a16:creationId xmlns:a16="http://schemas.microsoft.com/office/drawing/2014/main" id="{B87118B7-6357-6C54-52D2-5ABE245B4A9B}"/>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Graphic 9" descr="Folder Search with solid fill">
              <a:extLst>
                <a:ext uri="{FF2B5EF4-FFF2-40B4-BE49-F238E27FC236}">
                  <a16:creationId xmlns:a16="http://schemas.microsoft.com/office/drawing/2014/main" id="{267C7454-D899-3BF4-F2A4-CD054E9FF3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69345" y="114722"/>
              <a:ext cx="418882" cy="418882"/>
            </a:xfrm>
            <a:prstGeom prst="rect">
              <a:avLst/>
            </a:prstGeom>
          </p:spPr>
        </p:pic>
      </p:grpSp>
      <p:sp>
        <p:nvSpPr>
          <p:cNvPr id="11" name="TextBox 10">
            <a:extLst>
              <a:ext uri="{FF2B5EF4-FFF2-40B4-BE49-F238E27FC236}">
                <a16:creationId xmlns:a16="http://schemas.microsoft.com/office/drawing/2014/main" id="{6DE31A8D-2C58-6322-A0AC-6CEB5D13AEAF}"/>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12</a:t>
            </a:r>
          </a:p>
        </p:txBody>
      </p:sp>
    </p:spTree>
    <p:extLst>
      <p:ext uri="{BB962C8B-B14F-4D97-AF65-F5344CB8AC3E}">
        <p14:creationId xmlns:p14="http://schemas.microsoft.com/office/powerpoint/2010/main" val="17899664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C51D3A-7889-D6B6-4B78-F7BACA6F6583}"/>
              </a:ext>
            </a:extLst>
          </p:cNvPr>
          <p:cNvSpPr>
            <a:spLocks noGrp="1"/>
          </p:cNvSpPr>
          <p:nvPr>
            <p:ph type="sldNum" idx="12"/>
          </p:nvPr>
        </p:nvSpPr>
        <p:spPr>
          <a:xfrm>
            <a:off x="146824" y="4449878"/>
            <a:ext cx="2057400" cy="274637"/>
          </a:xfrm>
        </p:spPr>
        <p:txBody>
          <a:bodyPr/>
          <a:lstStyle/>
          <a:p>
            <a:pPr marL="0" lvl="0" indent="0" algn="l" rtl="0">
              <a:spcBef>
                <a:spcPts val="0"/>
              </a:spcBef>
              <a:spcAft>
                <a:spcPts val="0"/>
              </a:spcAft>
              <a:buNone/>
            </a:pPr>
            <a:fld id="{00000000-1234-1234-1234-123412341234}" type="slidenum">
              <a:rPr lang="en-US" smtClean="0"/>
              <a:t>55</a:t>
            </a:fld>
            <a:endParaRPr lang="en-US"/>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75953" y="272942"/>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Prevention Priorities &amp; Reporting </a:t>
            </a:r>
          </a:p>
        </p:txBody>
      </p:sp>
      <p:sp>
        <p:nvSpPr>
          <p:cNvPr id="8" name="Rectangle 7">
            <a:extLst>
              <a:ext uri="{FF2B5EF4-FFF2-40B4-BE49-F238E27FC236}">
                <a16:creationId xmlns:a16="http://schemas.microsoft.com/office/drawing/2014/main" id="{46BC5617-6182-E079-9281-E7EF86F3220E}"/>
              </a:ext>
              <a:ext uri="{C183D7F6-B498-43B3-948B-1728B52AA6E4}">
                <adec:decorative xmlns:adec="http://schemas.microsoft.com/office/drawing/2017/decorative" val="1"/>
              </a:ext>
            </a:extLst>
          </p:cNvPr>
          <p:cNvSpPr/>
          <p:nvPr/>
        </p:nvSpPr>
        <p:spPr>
          <a:xfrm>
            <a:off x="7001556" y="4171273"/>
            <a:ext cx="1954196" cy="746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F6543D1A-58BC-8152-9D54-73F799A3A301}"/>
              </a:ext>
              <a:ext uri="{C183D7F6-B498-43B3-948B-1728B52AA6E4}">
                <adec:decorative xmlns:adec="http://schemas.microsoft.com/office/drawing/2017/decorative" val="1"/>
              </a:ext>
            </a:extLst>
          </p:cNvPr>
          <p:cNvSpPr/>
          <p:nvPr/>
        </p:nvSpPr>
        <p:spPr>
          <a:xfrm>
            <a:off x="381543" y="982118"/>
            <a:ext cx="4623029" cy="294044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334C877D-5D82-2371-0673-6355119C35E5}"/>
              </a:ext>
            </a:extLst>
          </p:cNvPr>
          <p:cNvSpPr txBox="1"/>
          <p:nvPr/>
        </p:nvSpPr>
        <p:spPr>
          <a:xfrm>
            <a:off x="275953" y="844799"/>
            <a:ext cx="4624603" cy="3077766"/>
          </a:xfrm>
          <a:prstGeom prst="rect">
            <a:avLst/>
          </a:prstGeom>
          <a:noFill/>
        </p:spPr>
        <p:txBody>
          <a:bodyPr wrap="square" rtlCol="0">
            <a:spAutoFit/>
          </a:bodyPr>
          <a:lstStyle/>
          <a:p>
            <a:pPr marL="361950" indent="-180975"/>
            <a:endParaRPr lang="en-US" sz="1800" cap="none">
              <a:latin typeface="Aptos" panose="020B0004020202020204" pitchFamily="34" charset="0"/>
            </a:endParaRPr>
          </a:p>
          <a:p>
            <a:pPr marL="361950" indent="-180975">
              <a:buFont typeface="Arial" panose="020B0604020202020204" pitchFamily="34" charset="0"/>
              <a:buChar char="•"/>
            </a:pPr>
            <a:r>
              <a:rPr lang="en-US" cap="none">
                <a:latin typeface="Aptos" panose="020B0004020202020204" pitchFamily="34" charset="0"/>
              </a:rPr>
              <a:t>FCSS programs will connect </a:t>
            </a:r>
            <a:r>
              <a:rPr lang="en-US" b="1" cap="none">
                <a:latin typeface="Aptos" panose="020B0004020202020204" pitchFamily="34" charset="0"/>
              </a:rPr>
              <a:t>prevention priorities </a:t>
            </a:r>
            <a:r>
              <a:rPr lang="en-US" cap="none">
                <a:latin typeface="Aptos" panose="020B0004020202020204" pitchFamily="34" charset="0"/>
              </a:rPr>
              <a:t>to </a:t>
            </a:r>
            <a:r>
              <a:rPr lang="en-US" b="1" cap="none">
                <a:latin typeface="Aptos" panose="020B0004020202020204" pitchFamily="34" charset="0"/>
              </a:rPr>
              <a:t>programs</a:t>
            </a:r>
            <a:r>
              <a:rPr lang="en-US" b="1">
                <a:latin typeface="Aptos" panose="020B0004020202020204" pitchFamily="34" charset="0"/>
              </a:rPr>
              <a:t>, community events, AND community development and capacity building activities. </a:t>
            </a:r>
          </a:p>
          <a:p>
            <a:pPr marL="361950" indent="-180975">
              <a:buFont typeface="Arial" panose="020B0604020202020204" pitchFamily="34" charset="0"/>
              <a:buChar char="•"/>
            </a:pPr>
            <a:endParaRPr lang="en-US" sz="1600" b="1" cap="none">
              <a:latin typeface="Aptos" panose="020B0004020202020204" pitchFamily="34" charset="0"/>
            </a:endParaRPr>
          </a:p>
          <a:p>
            <a:pPr marL="361950" indent="-180975">
              <a:buFont typeface="Arial" panose="020B0604020202020204" pitchFamily="34" charset="0"/>
              <a:buChar char="•"/>
            </a:pPr>
            <a:endParaRPr lang="en-US" sz="1600" b="1">
              <a:latin typeface="Aptos" panose="020B0004020202020204" pitchFamily="34" charset="0"/>
            </a:endParaRPr>
          </a:p>
          <a:p>
            <a:pPr marL="361950" indent="-180975">
              <a:buFont typeface="Arial" panose="020B0604020202020204" pitchFamily="34" charset="0"/>
              <a:buChar char="•"/>
            </a:pPr>
            <a:endParaRPr lang="en-US" sz="1600" b="1" cap="none">
              <a:latin typeface="Aptos" panose="020B0004020202020204" pitchFamily="34" charset="0"/>
            </a:endParaRPr>
          </a:p>
          <a:p>
            <a:pPr marL="361950" indent="-180975">
              <a:buFont typeface="Arial" panose="020B0604020202020204" pitchFamily="34" charset="0"/>
              <a:buChar char="•"/>
            </a:pPr>
            <a:endParaRPr lang="en-US" sz="1600" b="1">
              <a:latin typeface="Aptos" panose="020B0004020202020204" pitchFamily="34" charset="0"/>
            </a:endParaRPr>
          </a:p>
          <a:p>
            <a:pPr marL="361950" indent="-180975">
              <a:buFont typeface="Arial" panose="020B0604020202020204" pitchFamily="34" charset="0"/>
              <a:buChar char="•"/>
            </a:pPr>
            <a:r>
              <a:rPr lang="en-US" cap="none">
                <a:latin typeface="Aptos" panose="020B0004020202020204" pitchFamily="34" charset="0"/>
              </a:rPr>
              <a:t>Prevention priorities may not match activities specifically but should be relevant and aligned with the overall purpose and vision. </a:t>
            </a:r>
          </a:p>
          <a:p>
            <a:pPr marL="361950" indent="-180975">
              <a:buFont typeface="Arial" panose="020B0604020202020204" pitchFamily="34" charset="0"/>
              <a:buChar char="•"/>
            </a:pPr>
            <a:r>
              <a:rPr lang="en-US">
                <a:latin typeface="Aptos" panose="020B0004020202020204" pitchFamily="34" charset="0"/>
              </a:rPr>
              <a:t>FCSS programs will choose </a:t>
            </a:r>
            <a:r>
              <a:rPr lang="en-US" b="1">
                <a:latin typeface="Aptos" panose="020B0004020202020204" pitchFamily="34" charset="0"/>
              </a:rPr>
              <a:t>one</a:t>
            </a:r>
            <a:r>
              <a:rPr lang="en-US">
                <a:latin typeface="Aptos" panose="020B0004020202020204" pitchFamily="34" charset="0"/>
              </a:rPr>
              <a:t> prevention priority for each activity that is the </a:t>
            </a:r>
            <a:r>
              <a:rPr lang="en-US" b="1">
                <a:latin typeface="Aptos" panose="020B0004020202020204" pitchFamily="34" charset="0"/>
              </a:rPr>
              <a:t>best fit</a:t>
            </a:r>
            <a:r>
              <a:rPr lang="en-US">
                <a:latin typeface="Aptos" panose="020B0004020202020204" pitchFamily="34" charset="0"/>
              </a:rPr>
              <a:t>. </a:t>
            </a:r>
            <a:endParaRPr lang="en-US" sz="1800" cap="none">
              <a:latin typeface="Aptos" panose="020B0004020202020204" pitchFamily="34" charset="0"/>
            </a:endParaRPr>
          </a:p>
        </p:txBody>
      </p:sp>
      <p:sp>
        <p:nvSpPr>
          <p:cNvPr id="68" name="Rectangle 67">
            <a:extLst>
              <a:ext uri="{FF2B5EF4-FFF2-40B4-BE49-F238E27FC236}">
                <a16:creationId xmlns:a16="http://schemas.microsoft.com/office/drawing/2014/main" id="{63DF8675-B1DA-4FFD-1A86-B07DE0417422}"/>
              </a:ext>
            </a:extLst>
          </p:cNvPr>
          <p:cNvSpPr/>
          <p:nvPr/>
        </p:nvSpPr>
        <p:spPr>
          <a:xfrm>
            <a:off x="626866" y="2089092"/>
            <a:ext cx="974651" cy="511994"/>
          </a:xfrm>
          <a:prstGeom prst="rect">
            <a:avLst/>
          </a:prstGeom>
          <a:solidFill>
            <a:srgbClr val="FAB4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dirty="0">
                <a:solidFill>
                  <a:prstClr val="black"/>
                </a:solidFill>
                <a:latin typeface="Aptos" panose="02110004020202020204"/>
              </a:rPr>
              <a:t>Program</a:t>
            </a:r>
            <a:endParaRPr lang="en-CA" sz="1200" kern="1200" dirty="0">
              <a:solidFill>
                <a:prstClr val="black"/>
              </a:solidFill>
              <a:latin typeface="Aptos" panose="02110004020202020204"/>
            </a:endParaRPr>
          </a:p>
        </p:txBody>
      </p:sp>
      <p:sp>
        <p:nvSpPr>
          <p:cNvPr id="69" name="Rectangle 68">
            <a:extLst>
              <a:ext uri="{FF2B5EF4-FFF2-40B4-BE49-F238E27FC236}">
                <a16:creationId xmlns:a16="http://schemas.microsoft.com/office/drawing/2014/main" id="{6F9FDE82-114F-7C7B-9A19-41F1062CDBE1}"/>
              </a:ext>
            </a:extLst>
          </p:cNvPr>
          <p:cNvSpPr/>
          <p:nvPr/>
        </p:nvSpPr>
        <p:spPr>
          <a:xfrm>
            <a:off x="1691935" y="2089092"/>
            <a:ext cx="974652" cy="511994"/>
          </a:xfrm>
          <a:prstGeom prst="rect">
            <a:avLst/>
          </a:prstGeom>
          <a:solidFill>
            <a:srgbClr val="30B1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a:solidFill>
                  <a:prstClr val="black"/>
                </a:solidFill>
                <a:latin typeface="Aptos" panose="02110004020202020204"/>
              </a:rPr>
              <a:t>Community Events</a:t>
            </a:r>
            <a:endParaRPr lang="en-CA" sz="1200" kern="1200">
              <a:solidFill>
                <a:prstClr val="black"/>
              </a:solidFill>
              <a:latin typeface="Aptos" panose="02110004020202020204"/>
            </a:endParaRPr>
          </a:p>
        </p:txBody>
      </p:sp>
      <p:sp>
        <p:nvSpPr>
          <p:cNvPr id="70" name="Rectangle 69">
            <a:extLst>
              <a:ext uri="{FF2B5EF4-FFF2-40B4-BE49-F238E27FC236}">
                <a16:creationId xmlns:a16="http://schemas.microsoft.com/office/drawing/2014/main" id="{CF19DFDC-9036-191D-1F6B-55189F6E9831}"/>
              </a:ext>
            </a:extLst>
          </p:cNvPr>
          <p:cNvSpPr/>
          <p:nvPr/>
        </p:nvSpPr>
        <p:spPr>
          <a:xfrm>
            <a:off x="2757005" y="2089090"/>
            <a:ext cx="974653" cy="511995"/>
          </a:xfrm>
          <a:prstGeom prst="rect">
            <a:avLst/>
          </a:prstGeom>
          <a:solidFill>
            <a:srgbClr val="58B2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00" kern="1200">
                <a:solidFill>
                  <a:prstClr val="black"/>
                </a:solidFill>
                <a:latin typeface="Aptos" panose="02110004020202020204"/>
              </a:rPr>
              <a:t>Community Development &amp; Capacity Building</a:t>
            </a:r>
            <a:endParaRPr lang="en-CA" sz="800" kern="1200">
              <a:solidFill>
                <a:prstClr val="black"/>
              </a:solidFill>
              <a:latin typeface="Aptos" panose="02110004020202020204"/>
            </a:endParaRPr>
          </a:p>
        </p:txBody>
      </p:sp>
      <p:sp>
        <p:nvSpPr>
          <p:cNvPr id="75" name="Rectangle 74">
            <a:extLst>
              <a:ext uri="{FF2B5EF4-FFF2-40B4-BE49-F238E27FC236}">
                <a16:creationId xmlns:a16="http://schemas.microsoft.com/office/drawing/2014/main" id="{E9623D67-17E5-8C44-9BD5-31FEE7809536}"/>
              </a:ext>
              <a:ext uri="{C183D7F6-B498-43B3-948B-1728B52AA6E4}">
                <adec:decorative xmlns:adec="http://schemas.microsoft.com/office/drawing/2017/decorative" val="1"/>
              </a:ext>
            </a:extLst>
          </p:cNvPr>
          <p:cNvSpPr/>
          <p:nvPr/>
        </p:nvSpPr>
        <p:spPr>
          <a:xfrm>
            <a:off x="367765" y="4088053"/>
            <a:ext cx="8497292" cy="61018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6" name="TextBox 75">
            <a:extLst>
              <a:ext uri="{FF2B5EF4-FFF2-40B4-BE49-F238E27FC236}">
                <a16:creationId xmlns:a16="http://schemas.microsoft.com/office/drawing/2014/main" id="{3A1C73DC-7C0D-B02D-CE6C-2150869A72EE}"/>
              </a:ext>
            </a:extLst>
          </p:cNvPr>
          <p:cNvSpPr txBox="1"/>
          <p:nvPr/>
        </p:nvSpPr>
        <p:spPr>
          <a:xfrm>
            <a:off x="512550" y="4086636"/>
            <a:ext cx="7741500" cy="830997"/>
          </a:xfrm>
          <a:prstGeom prst="rect">
            <a:avLst/>
          </a:prstGeom>
          <a:noFill/>
        </p:spPr>
        <p:txBody>
          <a:bodyPr wrap="square" rtlCol="0">
            <a:spAutoFit/>
          </a:bodyPr>
          <a:lstStyle/>
          <a:p>
            <a:pPr marL="0" indent="0">
              <a:buNone/>
            </a:pPr>
            <a:r>
              <a:rPr lang="en-US" sz="1800" b="1" cap="none" dirty="0">
                <a:solidFill>
                  <a:srgbClr val="30B0C5"/>
                </a:solidFill>
                <a:latin typeface="Aptos" panose="020B0004020202020204" pitchFamily="34" charset="0"/>
              </a:rPr>
              <a:t>Example</a:t>
            </a:r>
            <a:r>
              <a:rPr lang="en-US" sz="1800" b="1" dirty="0">
                <a:solidFill>
                  <a:srgbClr val="30B0C5"/>
                </a:solidFill>
                <a:latin typeface="Aptos" panose="020B0004020202020204" pitchFamily="34" charset="0"/>
              </a:rPr>
              <a:t>,</a:t>
            </a:r>
            <a:r>
              <a:rPr lang="en-US" sz="1800" b="1" cap="none" dirty="0">
                <a:solidFill>
                  <a:srgbClr val="30B0C5"/>
                </a:solidFill>
                <a:latin typeface="Aptos" panose="020B0004020202020204" pitchFamily="34" charset="0"/>
              </a:rPr>
              <a:t> resume workshop program</a:t>
            </a:r>
            <a:r>
              <a:rPr lang="en-US" sz="1800" b="1" dirty="0">
                <a:solidFill>
                  <a:srgbClr val="30B0C5"/>
                </a:solidFill>
                <a:latin typeface="Aptos" panose="020B0004020202020204" pitchFamily="34" charset="0"/>
              </a:rPr>
              <a:t>: </a:t>
            </a:r>
            <a:r>
              <a:rPr lang="en-US" cap="none" dirty="0">
                <a:latin typeface="Aptos" panose="020B0004020202020204" pitchFamily="34" charset="0"/>
              </a:rPr>
              <a:t>With which prevention priority is this program best aligned? </a:t>
            </a:r>
          </a:p>
          <a:p>
            <a:endParaRPr lang="en-CA" dirty="0"/>
          </a:p>
        </p:txBody>
      </p:sp>
      <p:sp>
        <p:nvSpPr>
          <p:cNvPr id="3" name="Rectangle 2">
            <a:extLst>
              <a:ext uri="{FF2B5EF4-FFF2-40B4-BE49-F238E27FC236}">
                <a16:creationId xmlns:a16="http://schemas.microsoft.com/office/drawing/2014/main" id="{2250AF44-0D49-2F0F-54B0-83A0BB764706}"/>
              </a:ext>
            </a:extLst>
          </p:cNvPr>
          <p:cNvSpPr/>
          <p:nvPr/>
        </p:nvSpPr>
        <p:spPr>
          <a:xfrm>
            <a:off x="3827722" y="2089089"/>
            <a:ext cx="974651" cy="511993"/>
          </a:xfrm>
          <a:prstGeom prst="rect">
            <a:avLst/>
          </a:prstGeom>
          <a:solidFill>
            <a:srgbClr val="FCDA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700" kern="1200">
                <a:solidFill>
                  <a:prstClr val="black"/>
                </a:solidFill>
                <a:latin typeface="Aptos" panose="02110004020202020204"/>
              </a:rPr>
              <a:t>Information and Referrals</a:t>
            </a:r>
            <a:endParaRPr lang="en-CA" sz="700" kern="1200">
              <a:solidFill>
                <a:prstClr val="black"/>
              </a:solidFill>
              <a:latin typeface="Aptos" panose="02110004020202020204"/>
            </a:endParaRPr>
          </a:p>
        </p:txBody>
      </p:sp>
      <p:pic>
        <p:nvPicPr>
          <p:cNvPr id="5" name="Graphic 4" descr="No sign outline">
            <a:extLst>
              <a:ext uri="{FF2B5EF4-FFF2-40B4-BE49-F238E27FC236}">
                <a16:creationId xmlns:a16="http://schemas.microsoft.com/office/drawing/2014/main" id="{4F903D1C-DECD-DBC8-1581-2B207C450C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0787" y="1887887"/>
            <a:ext cx="914400" cy="914400"/>
          </a:xfrm>
          <a:prstGeom prst="rect">
            <a:avLst/>
          </a:prstGeom>
        </p:spPr>
      </p:pic>
      <p:pic>
        <p:nvPicPr>
          <p:cNvPr id="7" name="Graphic 6" descr="Document with solid fill">
            <a:extLst>
              <a:ext uri="{FF2B5EF4-FFF2-40B4-BE49-F238E27FC236}">
                <a16:creationId xmlns:a16="http://schemas.microsoft.com/office/drawing/2014/main" id="{292F3FD6-EE69-78EC-FDC5-6E703124C4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95447" y="4072487"/>
            <a:ext cx="657534" cy="657534"/>
          </a:xfrm>
          <a:prstGeom prst="rect">
            <a:avLst/>
          </a:prstGeom>
        </p:spPr>
      </p:pic>
      <p:pic>
        <p:nvPicPr>
          <p:cNvPr id="12" name="Graphic 11" descr="Male profile with solid fill">
            <a:extLst>
              <a:ext uri="{FF2B5EF4-FFF2-40B4-BE49-F238E27FC236}">
                <a16:creationId xmlns:a16="http://schemas.microsoft.com/office/drawing/2014/main" id="{9F6E6D12-DCEE-7467-54EE-DE4F19E98F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89333" y="4444262"/>
            <a:ext cx="248305" cy="248305"/>
          </a:xfrm>
          <a:prstGeom prst="rect">
            <a:avLst/>
          </a:prstGeom>
        </p:spPr>
      </p:pic>
      <p:sp>
        <p:nvSpPr>
          <p:cNvPr id="11" name="Rectangle 10">
            <a:extLst>
              <a:ext uri="{FF2B5EF4-FFF2-40B4-BE49-F238E27FC236}">
                <a16:creationId xmlns:a16="http://schemas.microsoft.com/office/drawing/2014/main" id="{5E62A401-1471-5912-9D65-997C5D9DEC21}"/>
              </a:ext>
              <a:ext uri="{C183D7F6-B498-43B3-948B-1728B52AA6E4}">
                <adec:decorative xmlns:adec="http://schemas.microsoft.com/office/drawing/2017/decorative" val="1"/>
              </a:ext>
            </a:extLst>
          </p:cNvPr>
          <p:cNvSpPr/>
          <p:nvPr/>
        </p:nvSpPr>
        <p:spPr>
          <a:xfrm>
            <a:off x="5102972" y="982118"/>
            <a:ext cx="3762085" cy="2955008"/>
          </a:xfrm>
          <a:prstGeom prst="rect">
            <a:avLst/>
          </a:prstGeom>
          <a:solidFill>
            <a:srgbClr val="B8E6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E1ED1279-4531-B0E7-C510-16DAF2F6A4F1}"/>
              </a:ext>
            </a:extLst>
          </p:cNvPr>
          <p:cNvSpPr txBox="1"/>
          <p:nvPr/>
        </p:nvSpPr>
        <p:spPr>
          <a:xfrm>
            <a:off x="5287913" y="1119682"/>
            <a:ext cx="3577144" cy="2528000"/>
          </a:xfrm>
          <a:prstGeom prst="rect">
            <a:avLst/>
          </a:prstGeom>
          <a:noFill/>
        </p:spPr>
        <p:txBody>
          <a:bodyPr wrap="square" rtlCol="0">
            <a:spAutoFit/>
          </a:bodyPr>
          <a:lstStyle/>
          <a:p>
            <a:pPr>
              <a:lnSpc>
                <a:spcPct val="107000"/>
              </a:lnSpc>
              <a:spcAft>
                <a:spcPts val="800"/>
              </a:spcAft>
            </a:pPr>
            <a:r>
              <a:rPr lang="en-US" sz="2400" b="1" cap="none" dirty="0">
                <a:solidFill>
                  <a:schemeClr val="accent3">
                    <a:lumMod val="75000"/>
                  </a:schemeClr>
                </a:solidFill>
                <a:latin typeface="Aptos" panose="020B0004020202020204" pitchFamily="34" charset="0"/>
                <a:ea typeface="Batang" panose="02030600000101010101" pitchFamily="18" charset="-127"/>
              </a:rPr>
              <a:t>KPMs: </a:t>
            </a:r>
          </a:p>
          <a:p>
            <a:pPr marL="285750" indent="-285750">
              <a:lnSpc>
                <a:spcPct val="107000"/>
              </a:lnSpc>
              <a:spcAft>
                <a:spcPts val="800"/>
              </a:spcAft>
              <a:buFont typeface="Arial" panose="020B0604020202020204" pitchFamily="34" charset="0"/>
              <a:buChar char="•"/>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Number of programs funded through local FCSS programs by delivery type, population group, priority and </a:t>
            </a:r>
            <a:r>
              <a:rPr lang="en-CA" sz="1600" b="1" kern="100" dirty="0">
                <a:effectLst/>
                <a:latin typeface="Aptos" panose="020B0004020202020204" pitchFamily="34" charset="0"/>
                <a:ea typeface="Aptos" panose="020B0004020202020204" pitchFamily="34" charset="0"/>
                <a:cs typeface="Times New Roman" panose="02020603050405020304" pitchFamily="18" charset="0"/>
              </a:rPr>
              <a:t>strategy</a:t>
            </a:r>
            <a:r>
              <a:rPr lang="en-CA" sz="1600" kern="100" dirty="0">
                <a:effectLst/>
                <a:latin typeface="Aptos" panose="020B0004020202020204" pitchFamily="34" charset="0"/>
                <a:ea typeface="Aptos" panose="020B0004020202020204" pitchFamily="34"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Amount and percentage of funding by delivery type, population group, priority &amp;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prevention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strategy</a:t>
            </a:r>
            <a:endParaRPr lang="en-CA" sz="1600" b="1"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5708E0A5-DBAE-0BBD-C988-8BA0C3C53D9A}"/>
              </a:ext>
              <a:ext uri="{C183D7F6-B498-43B3-948B-1728B52AA6E4}">
                <adec:decorative xmlns:adec="http://schemas.microsoft.com/office/drawing/2017/decorative" val="1"/>
              </a:ext>
            </a:extLst>
          </p:cNvPr>
          <p:cNvGrpSpPr/>
          <p:nvPr/>
        </p:nvGrpSpPr>
        <p:grpSpPr>
          <a:xfrm>
            <a:off x="8074645" y="3399124"/>
            <a:ext cx="629347" cy="981032"/>
            <a:chOff x="7793033" y="2408535"/>
            <a:chExt cx="1507072" cy="2451166"/>
          </a:xfrm>
        </p:grpSpPr>
        <p:pic>
          <p:nvPicPr>
            <p:cNvPr id="15" name="Graphic 14" descr="Clipboard Checked outline">
              <a:extLst>
                <a:ext uri="{FF2B5EF4-FFF2-40B4-BE49-F238E27FC236}">
                  <a16:creationId xmlns:a16="http://schemas.microsoft.com/office/drawing/2014/main" id="{4F4EC4DF-9AD8-C8B5-5B18-984091A3AD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02697" y="2408535"/>
              <a:ext cx="1097408" cy="1097407"/>
            </a:xfrm>
            <a:prstGeom prst="rect">
              <a:avLst/>
            </a:prstGeom>
          </p:spPr>
        </p:pic>
        <p:pic>
          <p:nvPicPr>
            <p:cNvPr id="16" name="Graphic 15" descr="Gears outline">
              <a:extLst>
                <a:ext uri="{FF2B5EF4-FFF2-40B4-BE49-F238E27FC236}">
                  <a16:creationId xmlns:a16="http://schemas.microsoft.com/office/drawing/2014/main" id="{FD651549-8F56-40C7-B98E-AA2E8659E51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9655083">
              <a:off x="7793033" y="4281139"/>
              <a:ext cx="578562" cy="578562"/>
            </a:xfrm>
            <a:prstGeom prst="rect">
              <a:avLst/>
            </a:prstGeom>
          </p:spPr>
        </p:pic>
      </p:grpSp>
    </p:spTree>
    <p:extLst>
      <p:ext uri="{BB962C8B-B14F-4D97-AF65-F5344CB8AC3E}">
        <p14:creationId xmlns:p14="http://schemas.microsoft.com/office/powerpoint/2010/main" val="1327413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7A961">
            <a:alpha val="3000"/>
          </a:srgb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A207D9F-0B52-9E88-73DF-92C2091139B3}"/>
              </a:ext>
              <a:ext uri="{C183D7F6-B498-43B3-948B-1728B52AA6E4}">
                <adec:decorative xmlns:adec="http://schemas.microsoft.com/office/drawing/2017/decorative" val="1"/>
              </a:ext>
            </a:extLst>
          </p:cNvPr>
          <p:cNvSpPr/>
          <p:nvPr/>
        </p:nvSpPr>
        <p:spPr>
          <a:xfrm>
            <a:off x="7134726" y="4186989"/>
            <a:ext cx="1871297" cy="9054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Rounded Corners 13">
            <a:extLst>
              <a:ext uri="{FF2B5EF4-FFF2-40B4-BE49-F238E27FC236}">
                <a16:creationId xmlns:a16="http://schemas.microsoft.com/office/drawing/2014/main" id="{FDF8BF46-39AF-9304-D2D7-13DF0C7BD756}"/>
              </a:ext>
              <a:ext uri="{C183D7F6-B498-43B3-948B-1728B52AA6E4}">
                <adec:decorative xmlns:adec="http://schemas.microsoft.com/office/drawing/2017/decorative" val="1"/>
              </a:ext>
            </a:extLst>
          </p:cNvPr>
          <p:cNvSpPr/>
          <p:nvPr/>
        </p:nvSpPr>
        <p:spPr>
          <a:xfrm>
            <a:off x="137976" y="2146001"/>
            <a:ext cx="8868047" cy="2578398"/>
          </a:xfrm>
          <a:prstGeom prst="roundRect">
            <a:avLst/>
          </a:prstGeom>
          <a:solidFill>
            <a:srgbClr val="FCDD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Rectangle: Rounded Corners 47">
            <a:extLst>
              <a:ext uri="{FF2B5EF4-FFF2-40B4-BE49-F238E27FC236}">
                <a16:creationId xmlns:a16="http://schemas.microsoft.com/office/drawing/2014/main" id="{AFD7A61C-717C-423B-F5BE-F3E1053FA595}"/>
              </a:ext>
            </a:extLst>
          </p:cNvPr>
          <p:cNvSpPr/>
          <p:nvPr/>
        </p:nvSpPr>
        <p:spPr>
          <a:xfrm>
            <a:off x="253043" y="2350710"/>
            <a:ext cx="1226535" cy="2239219"/>
          </a:xfrm>
          <a:prstGeom prst="roundRect">
            <a:avLst/>
          </a:prstGeom>
          <a:solidFill>
            <a:srgbClr val="F7A96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CA" sz="1600" dirty="0">
                <a:solidFill>
                  <a:srgbClr val="000000"/>
                </a:solidFill>
                <a:latin typeface="Aptos" panose="020B0004020202020204" pitchFamily="34" charset="0"/>
              </a:rPr>
              <a:t>What is the </a:t>
            </a:r>
            <a:r>
              <a:rPr lang="en-CA" sz="1600" b="1" dirty="0">
                <a:solidFill>
                  <a:srgbClr val="000000"/>
                </a:solidFill>
                <a:latin typeface="Aptos" panose="020B0004020202020204" pitchFamily="34" charset="0"/>
              </a:rPr>
              <a:t>activity?</a:t>
            </a:r>
          </a:p>
        </p:txBody>
      </p:sp>
      <p:sp>
        <p:nvSpPr>
          <p:cNvPr id="59" name="TextBox 58">
            <a:extLst>
              <a:ext uri="{FF2B5EF4-FFF2-40B4-BE49-F238E27FC236}">
                <a16:creationId xmlns:a16="http://schemas.microsoft.com/office/drawing/2014/main" id="{35EB9BBB-EF6C-8C16-467E-AC8B777D1B6A}"/>
              </a:ext>
            </a:extLst>
          </p:cNvPr>
          <p:cNvSpPr txBox="1"/>
          <p:nvPr/>
        </p:nvSpPr>
        <p:spPr>
          <a:xfrm>
            <a:off x="297465" y="1318370"/>
            <a:ext cx="8425790" cy="584775"/>
          </a:xfrm>
          <a:prstGeom prst="rect">
            <a:avLst/>
          </a:prstGeom>
          <a:noFill/>
        </p:spPr>
        <p:txBody>
          <a:bodyPr wrap="square" rtlCol="0">
            <a:spAutoFit/>
          </a:bodyPr>
          <a:lstStyle/>
          <a:p>
            <a:r>
              <a:rPr lang="en-US" sz="1600" b="1" dirty="0">
                <a:solidFill>
                  <a:srgbClr val="F48724"/>
                </a:solidFill>
                <a:latin typeface="Aptos" panose="020B0004020202020204" pitchFamily="34" charset="0"/>
              </a:rPr>
              <a:t>The following questions can assist you in navigating the process from identifying the activity (point A) to understanding its alignment with a prevention priority (point B).</a:t>
            </a:r>
            <a:endParaRPr lang="en-CA" sz="1600" b="1" dirty="0">
              <a:solidFill>
                <a:srgbClr val="F48724"/>
              </a:solidFill>
              <a:latin typeface="Aptos" panose="020B0004020202020204" pitchFamily="34" charset="0"/>
            </a:endParaRPr>
          </a:p>
        </p:txBody>
      </p:sp>
      <p:cxnSp>
        <p:nvCxnSpPr>
          <p:cNvPr id="60" name="Straight Arrow Connector 59">
            <a:extLst>
              <a:ext uri="{FF2B5EF4-FFF2-40B4-BE49-F238E27FC236}">
                <a16:creationId xmlns:a16="http://schemas.microsoft.com/office/drawing/2014/main" id="{1198112C-A946-44F9-D28F-A522404D57C8}"/>
              </a:ext>
              <a:ext uri="{C183D7F6-B498-43B3-948B-1728B52AA6E4}">
                <adec:decorative xmlns:adec="http://schemas.microsoft.com/office/drawing/2017/decorative" val="1"/>
              </a:ext>
            </a:extLst>
          </p:cNvPr>
          <p:cNvCxnSpPr>
            <a:cxnSpLocks/>
          </p:cNvCxnSpPr>
          <p:nvPr/>
        </p:nvCxnSpPr>
        <p:spPr>
          <a:xfrm>
            <a:off x="275952" y="2034952"/>
            <a:ext cx="8519976" cy="0"/>
          </a:xfrm>
          <a:prstGeom prst="straightConnector1">
            <a:avLst/>
          </a:prstGeom>
          <a:ln w="38100">
            <a:solidFill>
              <a:srgbClr val="F48724"/>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94EF1081-F9DF-FB55-2D80-AB1516C787AC}"/>
              </a:ext>
            </a:extLst>
          </p:cNvPr>
          <p:cNvSpPr/>
          <p:nvPr/>
        </p:nvSpPr>
        <p:spPr>
          <a:xfrm>
            <a:off x="1578918" y="2359263"/>
            <a:ext cx="1226535" cy="2239217"/>
          </a:xfrm>
          <a:prstGeom prst="roundRect">
            <a:avLst/>
          </a:prstGeom>
          <a:solidFill>
            <a:srgbClr val="F7A96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CA" sz="1600" dirty="0">
                <a:solidFill>
                  <a:srgbClr val="000000"/>
                </a:solidFill>
                <a:latin typeface="Aptos" panose="020B0004020202020204" pitchFamily="34" charset="0"/>
              </a:rPr>
              <a:t>What are the </a:t>
            </a:r>
            <a:r>
              <a:rPr lang="en-CA" sz="1600" b="1" dirty="0">
                <a:solidFill>
                  <a:srgbClr val="000000"/>
                </a:solidFill>
                <a:latin typeface="Aptos" panose="020B0004020202020204" pitchFamily="34" charset="0"/>
              </a:rPr>
              <a:t>prevention strategies?</a:t>
            </a:r>
          </a:p>
        </p:txBody>
      </p:sp>
      <p:sp>
        <p:nvSpPr>
          <p:cNvPr id="7" name="Rectangle: Rounded Corners 6">
            <a:extLst>
              <a:ext uri="{FF2B5EF4-FFF2-40B4-BE49-F238E27FC236}">
                <a16:creationId xmlns:a16="http://schemas.microsoft.com/office/drawing/2014/main" id="{7C8A5960-6AFC-59DA-86FD-866DF7CE4666}"/>
              </a:ext>
            </a:extLst>
          </p:cNvPr>
          <p:cNvSpPr/>
          <p:nvPr/>
        </p:nvSpPr>
        <p:spPr>
          <a:xfrm>
            <a:off x="7663538" y="2359265"/>
            <a:ext cx="1226535" cy="2230664"/>
          </a:xfrm>
          <a:prstGeom prst="roundRect">
            <a:avLst/>
          </a:prstGeom>
          <a:solidFill>
            <a:srgbClr val="F7A9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rgbClr val="000000"/>
                </a:solidFill>
                <a:latin typeface="Aptos" panose="020B0004020202020204" pitchFamily="34" charset="0"/>
              </a:rPr>
              <a:t>How does this align to a </a:t>
            </a:r>
            <a:r>
              <a:rPr lang="en-CA" b="1" dirty="0">
                <a:solidFill>
                  <a:srgbClr val="000000"/>
                </a:solidFill>
                <a:latin typeface="Aptos" panose="020B0004020202020204" pitchFamily="34" charset="0"/>
              </a:rPr>
              <a:t>prevention priority</a:t>
            </a:r>
            <a:r>
              <a:rPr lang="en-CA" dirty="0">
                <a:solidFill>
                  <a:srgbClr val="000000"/>
                </a:solidFill>
                <a:latin typeface="Aptos" panose="020B0004020202020204" pitchFamily="34" charset="0"/>
              </a:rPr>
              <a:t>? </a:t>
            </a:r>
          </a:p>
        </p:txBody>
      </p:sp>
      <p:pic>
        <p:nvPicPr>
          <p:cNvPr id="11" name="Graphic 10" descr="Route (Two Pins With A Path) outline">
            <a:extLst>
              <a:ext uri="{FF2B5EF4-FFF2-40B4-BE49-F238E27FC236}">
                <a16:creationId xmlns:a16="http://schemas.microsoft.com/office/drawing/2014/main" id="{BD3DABFB-57A2-5DF6-17A8-35E8223E82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36541" y="51021"/>
            <a:ext cx="1181101" cy="1181101"/>
          </a:xfrm>
          <a:prstGeom prst="rect">
            <a:avLst/>
          </a:prstGeom>
        </p:spPr>
      </p:pic>
      <p:cxnSp>
        <p:nvCxnSpPr>
          <p:cNvPr id="17" name="Straight Arrow Connector 16">
            <a:extLst>
              <a:ext uri="{FF2B5EF4-FFF2-40B4-BE49-F238E27FC236}">
                <a16:creationId xmlns:a16="http://schemas.microsoft.com/office/drawing/2014/main" id="{370261E3-46DB-D742-A142-D34FBA8B68BC}"/>
              </a:ext>
              <a:ext uri="{C183D7F6-B498-43B3-948B-1728B52AA6E4}">
                <adec:decorative xmlns:adec="http://schemas.microsoft.com/office/drawing/2017/decorative" val="1"/>
              </a:ext>
            </a:extLst>
          </p:cNvPr>
          <p:cNvCxnSpPr/>
          <p:nvPr/>
        </p:nvCxnSpPr>
        <p:spPr>
          <a:xfrm>
            <a:off x="3042428" y="3410028"/>
            <a:ext cx="4256056" cy="0"/>
          </a:xfrm>
          <a:prstGeom prst="straightConnector1">
            <a:avLst/>
          </a:prstGeom>
          <a:ln w="28575">
            <a:solidFill>
              <a:srgbClr val="FEAA6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804C276-47CC-36D5-9D11-2F6D17E4D1E8}"/>
              </a:ext>
              <a:ext uri="{C183D7F6-B498-43B3-948B-1728B52AA6E4}">
                <adec:decorative xmlns:adec="http://schemas.microsoft.com/office/drawing/2017/decorative" val="1"/>
              </a:ext>
            </a:extLst>
          </p:cNvPr>
          <p:cNvCxnSpPr/>
          <p:nvPr/>
        </p:nvCxnSpPr>
        <p:spPr>
          <a:xfrm>
            <a:off x="3042428" y="4488279"/>
            <a:ext cx="4256056" cy="0"/>
          </a:xfrm>
          <a:prstGeom prst="straightConnector1">
            <a:avLst/>
          </a:prstGeom>
          <a:ln w="28575">
            <a:solidFill>
              <a:srgbClr val="FEAA6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EB60253-B85C-29BD-FC16-C7E7D4F02C89}"/>
              </a:ext>
            </a:extLst>
          </p:cNvPr>
          <p:cNvSpPr txBox="1"/>
          <p:nvPr/>
        </p:nvSpPr>
        <p:spPr>
          <a:xfrm>
            <a:off x="2963196" y="2350710"/>
            <a:ext cx="4490874" cy="954107"/>
          </a:xfrm>
          <a:prstGeom prst="rect">
            <a:avLst/>
          </a:prstGeom>
          <a:noFill/>
        </p:spPr>
        <p:txBody>
          <a:bodyPr wrap="square" rtlCol="0">
            <a:spAutoFit/>
          </a:bodyPr>
          <a:lstStyle/>
          <a:p>
            <a:r>
              <a:rPr lang="en-CA" b="1" kern="100" dirty="0">
                <a:effectLst/>
                <a:latin typeface="Aptos" panose="020B0004020202020204" pitchFamily="34" charset="0"/>
                <a:ea typeface="Aptos" panose="020B0004020202020204" pitchFamily="34" charset="0"/>
                <a:cs typeface="Times New Roman" panose="02020603050405020304" pitchFamily="18" charset="0"/>
              </a:rPr>
              <a:t>Consider the protective factors: </a:t>
            </a:r>
            <a:r>
              <a:rPr lang="en-CA" kern="100" dirty="0">
                <a:effectLst/>
                <a:latin typeface="Aptos" panose="020B0004020202020204" pitchFamily="34" charset="0"/>
                <a:ea typeface="Aptos" panose="020B0004020202020204" pitchFamily="34" charset="0"/>
                <a:cs typeface="Times New Roman" panose="02020603050405020304" pitchFamily="18" charset="0"/>
              </a:rPr>
              <a:t>Identify the protective factors this activity builds for individuals or communities. What are the results of these factors  &amp; what situations do they prevent? </a:t>
            </a:r>
          </a:p>
        </p:txBody>
      </p:sp>
      <p:sp>
        <p:nvSpPr>
          <p:cNvPr id="22" name="TextBox 21">
            <a:extLst>
              <a:ext uri="{FF2B5EF4-FFF2-40B4-BE49-F238E27FC236}">
                <a16:creationId xmlns:a16="http://schemas.microsoft.com/office/drawing/2014/main" id="{B09E562A-E6AE-368C-4785-30B1725CB8DD}"/>
              </a:ext>
            </a:extLst>
          </p:cNvPr>
          <p:cNvSpPr txBox="1"/>
          <p:nvPr/>
        </p:nvSpPr>
        <p:spPr>
          <a:xfrm>
            <a:off x="2963196" y="3470319"/>
            <a:ext cx="4414519" cy="954107"/>
          </a:xfrm>
          <a:prstGeom prst="rect">
            <a:avLst/>
          </a:prstGeom>
          <a:noFill/>
        </p:spPr>
        <p:txBody>
          <a:bodyPr wrap="square" rtlCol="0">
            <a:spAutoFit/>
          </a:bodyPr>
          <a:lstStyle/>
          <a:p>
            <a:r>
              <a:rPr lang="en-CA" b="1" kern="100" dirty="0">
                <a:effectLst/>
                <a:latin typeface="Aptos" panose="020B0004020202020204" pitchFamily="34" charset="0"/>
                <a:ea typeface="Aptos" panose="020B0004020202020204" pitchFamily="34" charset="0"/>
                <a:cs typeface="Times New Roman" panose="02020603050405020304" pitchFamily="18" charset="0"/>
              </a:rPr>
              <a:t>Consider what you want to accomplish: </a:t>
            </a:r>
            <a:r>
              <a:rPr lang="en-CA" kern="100" dirty="0">
                <a:effectLst/>
                <a:latin typeface="Aptos" panose="020B0004020202020204" pitchFamily="34" charset="0"/>
                <a:ea typeface="Aptos" panose="020B0004020202020204" pitchFamily="34" charset="0"/>
                <a:cs typeface="Times New Roman" panose="02020603050405020304" pitchFamily="18" charset="0"/>
              </a:rPr>
              <a:t>What change do you aim to achieve? Now link that change to the bigger picture: how does it help prevent or tie to a prevention priority. </a:t>
            </a:r>
          </a:p>
        </p:txBody>
      </p:sp>
      <p:sp>
        <p:nvSpPr>
          <p:cNvPr id="2" name="Title 1">
            <a:extLst>
              <a:ext uri="{FF2B5EF4-FFF2-40B4-BE49-F238E27FC236}">
                <a16:creationId xmlns:a16="http://schemas.microsoft.com/office/drawing/2014/main" id="{C19CAE35-5747-C885-A008-FEAEE38D6584}"/>
              </a:ext>
            </a:extLst>
          </p:cNvPr>
          <p:cNvSpPr txBox="1">
            <a:spLocks noGrp="1"/>
          </p:cNvSpPr>
          <p:nvPr>
            <p:ph type="title" idx="4294967295"/>
          </p:nvPr>
        </p:nvSpPr>
        <p:spPr>
          <a:xfrm>
            <a:off x="275953" y="272942"/>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Identifying a Prevention Priority  </a:t>
            </a:r>
          </a:p>
        </p:txBody>
      </p:sp>
    </p:spTree>
    <p:extLst>
      <p:ext uri="{BB962C8B-B14F-4D97-AF65-F5344CB8AC3E}">
        <p14:creationId xmlns:p14="http://schemas.microsoft.com/office/powerpoint/2010/main" val="994703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75952" y="269724"/>
            <a:ext cx="8417177"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800" b="1" i="0" u="none" strike="noStrike" kern="0" cap="none" spc="0" normalizeH="0" baseline="0" noProof="0" dirty="0">
                <a:ln>
                  <a:noFill/>
                </a:ln>
                <a:solidFill>
                  <a:srgbClr val="F48724"/>
                </a:solidFill>
                <a:effectLst/>
                <a:uLnTx/>
                <a:uFillTx/>
                <a:latin typeface="Aptos" panose="020B0004020202020204" pitchFamily="34" charset="0"/>
                <a:ea typeface="Arial"/>
                <a:cs typeface="Arial"/>
                <a:sym typeface="Arial"/>
              </a:rPr>
              <a:t>Example: </a:t>
            </a:r>
            <a:r>
              <a:rPr kumimoji="0" lang="en-CA" sz="28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Pathway to Identifying a Prevention Priority (using protective factors) </a:t>
            </a:r>
          </a:p>
        </p:txBody>
      </p:sp>
      <p:sp>
        <p:nvSpPr>
          <p:cNvPr id="14" name="Rectangle: Rounded Corners 13">
            <a:extLst>
              <a:ext uri="{FF2B5EF4-FFF2-40B4-BE49-F238E27FC236}">
                <a16:creationId xmlns:a16="http://schemas.microsoft.com/office/drawing/2014/main" id="{FDF8BF46-39AF-9304-D2D7-13DF0C7BD756}"/>
              </a:ext>
              <a:ext uri="{C183D7F6-B498-43B3-948B-1728B52AA6E4}">
                <adec:decorative xmlns:adec="http://schemas.microsoft.com/office/drawing/2017/decorative" val="1"/>
              </a:ext>
            </a:extLst>
          </p:cNvPr>
          <p:cNvSpPr/>
          <p:nvPr/>
        </p:nvSpPr>
        <p:spPr>
          <a:xfrm>
            <a:off x="137976" y="1757331"/>
            <a:ext cx="8868047" cy="3144277"/>
          </a:xfrm>
          <a:prstGeom prst="roundRect">
            <a:avLst/>
          </a:prstGeom>
          <a:solidFill>
            <a:srgbClr val="FCDD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Rectangle: Rounded Corners 47">
            <a:extLst>
              <a:ext uri="{FF2B5EF4-FFF2-40B4-BE49-F238E27FC236}">
                <a16:creationId xmlns:a16="http://schemas.microsoft.com/office/drawing/2014/main" id="{AFD7A61C-717C-423B-F5BE-F3E1053FA595}"/>
              </a:ext>
              <a:ext uri="{C183D7F6-B498-43B3-948B-1728B52AA6E4}">
                <adec:decorative xmlns:adec="http://schemas.microsoft.com/office/drawing/2017/decorative" val="1"/>
              </a:ext>
            </a:extLst>
          </p:cNvPr>
          <p:cNvSpPr/>
          <p:nvPr/>
        </p:nvSpPr>
        <p:spPr>
          <a:xfrm>
            <a:off x="297465" y="1968891"/>
            <a:ext cx="1226535" cy="2745841"/>
          </a:xfrm>
          <a:prstGeom prst="roundRect">
            <a:avLst/>
          </a:prstGeom>
          <a:solidFill>
            <a:srgbClr val="F7A9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Rectangle: Rounded Corners 51">
            <a:extLst>
              <a:ext uri="{FF2B5EF4-FFF2-40B4-BE49-F238E27FC236}">
                <a16:creationId xmlns:a16="http://schemas.microsoft.com/office/drawing/2014/main" id="{FCF58A79-AC7B-8495-16C4-B46218C65B04}"/>
              </a:ext>
              <a:ext uri="{C183D7F6-B498-43B3-948B-1728B52AA6E4}">
                <adec:decorative xmlns:adec="http://schemas.microsoft.com/office/drawing/2017/decorative" val="1"/>
              </a:ext>
            </a:extLst>
          </p:cNvPr>
          <p:cNvSpPr/>
          <p:nvPr/>
        </p:nvSpPr>
        <p:spPr>
          <a:xfrm>
            <a:off x="7506587" y="1968889"/>
            <a:ext cx="1226535" cy="2745842"/>
          </a:xfrm>
          <a:prstGeom prst="roundRect">
            <a:avLst/>
          </a:prstGeom>
          <a:solidFill>
            <a:srgbClr val="F7A9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TextBox 52">
            <a:extLst>
              <a:ext uri="{FF2B5EF4-FFF2-40B4-BE49-F238E27FC236}">
                <a16:creationId xmlns:a16="http://schemas.microsoft.com/office/drawing/2014/main" id="{27ED84E1-82E4-C892-35B3-52B2B479C5D0}"/>
              </a:ext>
            </a:extLst>
          </p:cNvPr>
          <p:cNvSpPr txBox="1"/>
          <p:nvPr/>
        </p:nvSpPr>
        <p:spPr>
          <a:xfrm>
            <a:off x="338113" y="2098277"/>
            <a:ext cx="1170444" cy="523220"/>
          </a:xfrm>
          <a:prstGeom prst="rect">
            <a:avLst/>
          </a:prstGeom>
          <a:noFill/>
        </p:spPr>
        <p:txBody>
          <a:bodyPr wrap="square" rtlCol="0">
            <a:spAutoFit/>
          </a:bodyPr>
          <a:lstStyle/>
          <a:p>
            <a:pPr algn="ctr"/>
            <a:r>
              <a:rPr lang="en-CA" dirty="0">
                <a:latin typeface="Aptos" panose="020B0004020202020204" pitchFamily="34" charset="0"/>
              </a:rPr>
              <a:t>What is the </a:t>
            </a:r>
            <a:r>
              <a:rPr lang="en-CA" b="1" dirty="0">
                <a:latin typeface="Aptos" panose="020B0004020202020204" pitchFamily="34" charset="0"/>
              </a:rPr>
              <a:t>activity?</a:t>
            </a:r>
          </a:p>
        </p:txBody>
      </p:sp>
      <p:sp>
        <p:nvSpPr>
          <p:cNvPr id="58" name="TextBox 57">
            <a:extLst>
              <a:ext uri="{FF2B5EF4-FFF2-40B4-BE49-F238E27FC236}">
                <a16:creationId xmlns:a16="http://schemas.microsoft.com/office/drawing/2014/main" id="{039731F9-5112-B706-819A-982B2575F551}"/>
              </a:ext>
            </a:extLst>
          </p:cNvPr>
          <p:cNvSpPr txBox="1"/>
          <p:nvPr/>
        </p:nvSpPr>
        <p:spPr>
          <a:xfrm>
            <a:off x="7520517" y="2136863"/>
            <a:ext cx="1196490" cy="954107"/>
          </a:xfrm>
          <a:prstGeom prst="rect">
            <a:avLst/>
          </a:prstGeom>
          <a:noFill/>
        </p:spPr>
        <p:txBody>
          <a:bodyPr wrap="square" rtlCol="0">
            <a:spAutoFit/>
          </a:bodyPr>
          <a:lstStyle/>
          <a:p>
            <a:pPr algn="ctr"/>
            <a:r>
              <a:rPr lang="en-CA" dirty="0">
                <a:latin typeface="Aptos" panose="020B0004020202020204" pitchFamily="34" charset="0"/>
              </a:rPr>
              <a:t>How does this align to a </a:t>
            </a:r>
            <a:r>
              <a:rPr lang="en-CA" b="1" dirty="0">
                <a:latin typeface="Aptos" panose="020B0004020202020204" pitchFamily="34" charset="0"/>
              </a:rPr>
              <a:t>prevention priority</a:t>
            </a:r>
            <a:r>
              <a:rPr lang="en-CA" dirty="0">
                <a:latin typeface="Aptos" panose="020B0004020202020204" pitchFamily="34" charset="0"/>
              </a:rPr>
              <a:t>? </a:t>
            </a:r>
          </a:p>
        </p:txBody>
      </p:sp>
      <p:cxnSp>
        <p:nvCxnSpPr>
          <p:cNvPr id="3" name="Straight Arrow Connector 2">
            <a:extLst>
              <a:ext uri="{FF2B5EF4-FFF2-40B4-BE49-F238E27FC236}">
                <a16:creationId xmlns:a16="http://schemas.microsoft.com/office/drawing/2014/main" id="{308175ED-392A-AA7A-8A32-C1300C9D40E9}"/>
              </a:ext>
              <a:ext uri="{C183D7F6-B498-43B3-948B-1728B52AA6E4}">
                <adec:decorative xmlns:adec="http://schemas.microsoft.com/office/drawing/2017/decorative" val="1"/>
              </a:ext>
            </a:extLst>
          </p:cNvPr>
          <p:cNvCxnSpPr>
            <a:cxnSpLocks/>
          </p:cNvCxnSpPr>
          <p:nvPr/>
        </p:nvCxnSpPr>
        <p:spPr>
          <a:xfrm>
            <a:off x="297465" y="1435391"/>
            <a:ext cx="8453005" cy="0"/>
          </a:xfrm>
          <a:prstGeom prst="straightConnector1">
            <a:avLst/>
          </a:prstGeom>
          <a:ln w="38100">
            <a:solidFill>
              <a:srgbClr val="F48724"/>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6F444718-9186-59DE-0A16-9CE70FB49823}"/>
              </a:ext>
            </a:extLst>
          </p:cNvPr>
          <p:cNvSpPr/>
          <p:nvPr/>
        </p:nvSpPr>
        <p:spPr>
          <a:xfrm>
            <a:off x="364189" y="2744609"/>
            <a:ext cx="1063167" cy="186991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CA" dirty="0">
                <a:solidFill>
                  <a:srgbClr val="000000"/>
                </a:solidFill>
                <a:latin typeface="Aptos" panose="020B0004020202020204" pitchFamily="34" charset="0"/>
              </a:rPr>
              <a:t>Community support/</a:t>
            </a:r>
          </a:p>
          <a:p>
            <a:pPr algn="ctr"/>
            <a:r>
              <a:rPr lang="en-CA" dirty="0">
                <a:solidFill>
                  <a:srgbClr val="000000"/>
                </a:solidFill>
                <a:latin typeface="Aptos" panose="020B0004020202020204" pitchFamily="34" charset="0"/>
              </a:rPr>
              <a:t>outreach worker program for young adults </a:t>
            </a:r>
          </a:p>
        </p:txBody>
      </p:sp>
      <p:sp>
        <p:nvSpPr>
          <p:cNvPr id="21" name="Rectangle: Rounded Corners 20">
            <a:extLst>
              <a:ext uri="{FF2B5EF4-FFF2-40B4-BE49-F238E27FC236}">
                <a16:creationId xmlns:a16="http://schemas.microsoft.com/office/drawing/2014/main" id="{C0A4678B-931F-6C77-DACA-C25107E3C931}"/>
              </a:ext>
            </a:extLst>
          </p:cNvPr>
          <p:cNvSpPr/>
          <p:nvPr/>
        </p:nvSpPr>
        <p:spPr>
          <a:xfrm>
            <a:off x="7563301" y="3221100"/>
            <a:ext cx="1113105" cy="116955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lstStyle/>
          <a:p>
            <a:pPr algn="ctr"/>
            <a:r>
              <a:rPr lang="en-CA" sz="1200" dirty="0">
                <a:solidFill>
                  <a:srgbClr val="000000"/>
                </a:solidFill>
              </a:rPr>
              <a:t>Homelessness and Housing Insecurity</a:t>
            </a:r>
          </a:p>
        </p:txBody>
      </p:sp>
      <p:sp>
        <p:nvSpPr>
          <p:cNvPr id="4" name="Rectangle: Rounded Corners 3">
            <a:extLst>
              <a:ext uri="{FF2B5EF4-FFF2-40B4-BE49-F238E27FC236}">
                <a16:creationId xmlns:a16="http://schemas.microsoft.com/office/drawing/2014/main" id="{B06BD84B-640C-FB3B-ABC4-C1A772065401}"/>
              </a:ext>
              <a:ext uri="{C183D7F6-B498-43B3-948B-1728B52AA6E4}">
                <adec:decorative xmlns:adec="http://schemas.microsoft.com/office/drawing/2017/decorative" val="1"/>
              </a:ext>
            </a:extLst>
          </p:cNvPr>
          <p:cNvSpPr/>
          <p:nvPr/>
        </p:nvSpPr>
        <p:spPr>
          <a:xfrm>
            <a:off x="1789362" y="1968889"/>
            <a:ext cx="2151201" cy="2745841"/>
          </a:xfrm>
          <a:prstGeom prst="roundRect">
            <a:avLst/>
          </a:prstGeom>
          <a:solidFill>
            <a:srgbClr val="F7A9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D1A954FB-B86F-83D6-A419-44938B433A5D}"/>
              </a:ext>
            </a:extLst>
          </p:cNvPr>
          <p:cNvSpPr txBox="1"/>
          <p:nvPr/>
        </p:nvSpPr>
        <p:spPr>
          <a:xfrm>
            <a:off x="1789363" y="2098277"/>
            <a:ext cx="2151200" cy="523220"/>
          </a:xfrm>
          <a:prstGeom prst="rect">
            <a:avLst/>
          </a:prstGeom>
          <a:noFill/>
        </p:spPr>
        <p:txBody>
          <a:bodyPr wrap="square" rtlCol="0">
            <a:spAutoFit/>
          </a:bodyPr>
          <a:lstStyle/>
          <a:p>
            <a:pPr algn="ctr"/>
            <a:r>
              <a:rPr lang="en-CA" dirty="0">
                <a:latin typeface="Aptos" panose="020B0004020202020204" pitchFamily="34" charset="0"/>
              </a:rPr>
              <a:t>What are the </a:t>
            </a:r>
            <a:r>
              <a:rPr lang="en-CA" b="1" dirty="0">
                <a:latin typeface="Aptos" panose="020B0004020202020204" pitchFamily="34" charset="0"/>
              </a:rPr>
              <a:t>prevention strategies? </a:t>
            </a:r>
          </a:p>
        </p:txBody>
      </p:sp>
      <p:sp>
        <p:nvSpPr>
          <p:cNvPr id="7" name="Rectangle: Rounded Corners 6">
            <a:extLst>
              <a:ext uri="{FF2B5EF4-FFF2-40B4-BE49-F238E27FC236}">
                <a16:creationId xmlns:a16="http://schemas.microsoft.com/office/drawing/2014/main" id="{08903538-6052-E7ED-3C33-1A57BA4F28D1}"/>
              </a:ext>
            </a:extLst>
          </p:cNvPr>
          <p:cNvSpPr/>
          <p:nvPr/>
        </p:nvSpPr>
        <p:spPr>
          <a:xfrm>
            <a:off x="1863530" y="2744609"/>
            <a:ext cx="2014227" cy="18661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r>
              <a:rPr lang="en-CA" dirty="0">
                <a:solidFill>
                  <a:srgbClr val="000000"/>
                </a:solidFill>
                <a:latin typeface="Aptos" panose="020B0004020202020204" pitchFamily="34" charset="0"/>
              </a:rPr>
              <a:t>#1 - Encourage active engagement in community.</a:t>
            </a:r>
          </a:p>
          <a:p>
            <a:r>
              <a:rPr lang="en-CA" dirty="0">
                <a:solidFill>
                  <a:srgbClr val="000000"/>
                </a:solidFill>
                <a:latin typeface="Aptos" panose="020B0004020202020204" pitchFamily="34" charset="0"/>
              </a:rPr>
              <a:t>#5 - Enhance access to social supports. </a:t>
            </a:r>
          </a:p>
          <a:p>
            <a:r>
              <a:rPr lang="en-CA" dirty="0">
                <a:solidFill>
                  <a:srgbClr val="000000"/>
                </a:solidFill>
                <a:latin typeface="Aptos" panose="020B0004020202020204" pitchFamily="34" charset="0"/>
              </a:rPr>
              <a:t>#6 - Develop and strengthen skills that build resilience.</a:t>
            </a:r>
          </a:p>
        </p:txBody>
      </p:sp>
      <p:cxnSp>
        <p:nvCxnSpPr>
          <p:cNvPr id="2" name="Straight Arrow Connector 1">
            <a:extLst>
              <a:ext uri="{FF2B5EF4-FFF2-40B4-BE49-F238E27FC236}">
                <a16:creationId xmlns:a16="http://schemas.microsoft.com/office/drawing/2014/main" id="{ED0021A3-F12A-7C2A-8142-ECE5C6EC6F67}"/>
              </a:ext>
              <a:ext uri="{C183D7F6-B498-43B3-948B-1728B52AA6E4}">
                <adec:decorative xmlns:adec="http://schemas.microsoft.com/office/drawing/2017/decorative" val="1"/>
              </a:ext>
            </a:extLst>
          </p:cNvPr>
          <p:cNvCxnSpPr>
            <a:cxnSpLocks/>
          </p:cNvCxnSpPr>
          <p:nvPr/>
        </p:nvCxnSpPr>
        <p:spPr>
          <a:xfrm>
            <a:off x="4150659" y="3231719"/>
            <a:ext cx="3296421" cy="0"/>
          </a:xfrm>
          <a:prstGeom prst="straightConnector1">
            <a:avLst/>
          </a:prstGeom>
          <a:ln w="28575">
            <a:solidFill>
              <a:srgbClr val="FEAA6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2C97C3B-F14F-6721-EC68-091048DAB51B}"/>
              </a:ext>
              <a:ext uri="{C183D7F6-B498-43B3-948B-1728B52AA6E4}">
                <adec:decorative xmlns:adec="http://schemas.microsoft.com/office/drawing/2017/decorative" val="1"/>
              </a:ext>
            </a:extLst>
          </p:cNvPr>
          <p:cNvCxnSpPr>
            <a:cxnSpLocks/>
          </p:cNvCxnSpPr>
          <p:nvPr/>
        </p:nvCxnSpPr>
        <p:spPr>
          <a:xfrm>
            <a:off x="4150659" y="4525126"/>
            <a:ext cx="3296421" cy="0"/>
          </a:xfrm>
          <a:prstGeom prst="straightConnector1">
            <a:avLst/>
          </a:prstGeom>
          <a:ln w="28575">
            <a:solidFill>
              <a:srgbClr val="FEAA6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17E50BE-FE0A-11D1-FFC2-4B12C5912B92}"/>
              </a:ext>
            </a:extLst>
          </p:cNvPr>
          <p:cNvSpPr txBox="1"/>
          <p:nvPr/>
        </p:nvSpPr>
        <p:spPr>
          <a:xfrm>
            <a:off x="4051572" y="1968889"/>
            <a:ext cx="3455015" cy="1169551"/>
          </a:xfrm>
          <a:prstGeom prst="rect">
            <a:avLst/>
          </a:prstGeom>
          <a:noFill/>
        </p:spPr>
        <p:txBody>
          <a:bodyPr wrap="square" rtlCol="0">
            <a:spAutoFit/>
          </a:bodyPr>
          <a:lstStyle/>
          <a:p>
            <a:r>
              <a:rPr lang="en-CA" b="1" kern="100" dirty="0">
                <a:effectLst/>
                <a:latin typeface="Aptos" panose="020B0004020202020204" pitchFamily="34" charset="0"/>
                <a:ea typeface="Aptos" panose="020B0004020202020204" pitchFamily="34" charset="0"/>
                <a:cs typeface="Times New Roman" panose="02020603050405020304" pitchFamily="18" charset="0"/>
              </a:rPr>
              <a:t>Consider the protective factors: </a:t>
            </a:r>
            <a:r>
              <a:rPr lang="en-CA" kern="100" dirty="0">
                <a:effectLst/>
                <a:latin typeface="Aptos" panose="020B0004020202020204" pitchFamily="34" charset="0"/>
                <a:ea typeface="Aptos" panose="020B0004020202020204" pitchFamily="34" charset="0"/>
                <a:cs typeface="Times New Roman" panose="02020603050405020304" pitchFamily="18" charset="0"/>
              </a:rPr>
              <a:t>Identify the protective factors this activity builds for individuals or communities. What are the results of these factors  &amp; what situations do they prevent? </a:t>
            </a:r>
          </a:p>
        </p:txBody>
      </p:sp>
      <p:sp>
        <p:nvSpPr>
          <p:cNvPr id="15" name="TextBox 14">
            <a:extLst>
              <a:ext uri="{FF2B5EF4-FFF2-40B4-BE49-F238E27FC236}">
                <a16:creationId xmlns:a16="http://schemas.microsoft.com/office/drawing/2014/main" id="{42CE8134-FF30-BD65-6706-63F953D12BA9}"/>
              </a:ext>
            </a:extLst>
          </p:cNvPr>
          <p:cNvSpPr txBox="1"/>
          <p:nvPr/>
        </p:nvSpPr>
        <p:spPr>
          <a:xfrm>
            <a:off x="4051572" y="3307462"/>
            <a:ext cx="3468945" cy="1169551"/>
          </a:xfrm>
          <a:prstGeom prst="rect">
            <a:avLst/>
          </a:prstGeom>
          <a:noFill/>
        </p:spPr>
        <p:txBody>
          <a:bodyPr wrap="square" rtlCol="0">
            <a:spAutoFit/>
          </a:bodyPr>
          <a:lstStyle/>
          <a:p>
            <a:r>
              <a:rPr lang="en-CA" b="1" kern="100" dirty="0">
                <a:effectLst/>
                <a:latin typeface="Aptos" panose="020B0004020202020204" pitchFamily="34" charset="0"/>
                <a:ea typeface="Aptos" panose="020B0004020202020204" pitchFamily="34" charset="0"/>
                <a:cs typeface="Times New Roman" panose="02020603050405020304" pitchFamily="18" charset="0"/>
              </a:rPr>
              <a:t>Consider the desired outcomes: </a:t>
            </a:r>
            <a:r>
              <a:rPr lang="en-CA" kern="100" dirty="0">
                <a:effectLst/>
                <a:latin typeface="Aptos" panose="020B0004020202020204" pitchFamily="34" charset="0"/>
                <a:ea typeface="Aptos" panose="020B0004020202020204" pitchFamily="34" charset="0"/>
                <a:cs typeface="Times New Roman" panose="02020603050405020304" pitchFamily="18" charset="0"/>
              </a:rPr>
              <a:t>What change do you aim to achieve? Now link that change to the bigger picture: how does it help prevent or tie to a prevention priority.</a:t>
            </a:r>
          </a:p>
        </p:txBody>
      </p:sp>
    </p:spTree>
    <p:extLst>
      <p:ext uri="{BB962C8B-B14F-4D97-AF65-F5344CB8AC3E}">
        <p14:creationId xmlns:p14="http://schemas.microsoft.com/office/powerpoint/2010/main" val="29031242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D9D3"/>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02DA15-06E3-FEA5-297F-1B7E6675BF18}"/>
              </a:ext>
            </a:extLst>
          </p:cNvPr>
          <p:cNvSpPr txBox="1">
            <a:spLocks noGrp="1"/>
          </p:cNvSpPr>
          <p:nvPr>
            <p:ph type="title" idx="4294967295"/>
          </p:nvPr>
        </p:nvSpPr>
        <p:spPr>
          <a:xfrm>
            <a:off x="1462637" y="1279088"/>
            <a:ext cx="7090738" cy="27084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6600" b="1"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Activity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4000" b="0"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Layering Reporting Concepts</a:t>
            </a:r>
          </a:p>
          <a:p>
            <a:pPr marL="0" marR="0" lvl="0" indent="0" algn="l" defTabSz="914400" rtl="0" eaLnBrk="1" fontAlgn="auto" latinLnBrk="0" hangingPunct="1">
              <a:lnSpc>
                <a:spcPct val="100000"/>
              </a:lnSpc>
              <a:spcBef>
                <a:spcPts val="0"/>
              </a:spcBef>
              <a:spcAft>
                <a:spcPts val="0"/>
              </a:spcAft>
              <a:buClr>
                <a:srgbClr val="FF7B69"/>
              </a:buClr>
              <a:buSzTx/>
              <a:buFont typeface="Arial"/>
              <a:buNone/>
              <a:tabLst/>
              <a:defRPr/>
            </a:pPr>
            <a:r>
              <a:rPr kumimoji="0" lang="en-CA" sz="3200" b="0"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       Retroactive Program Alignment </a:t>
            </a:r>
          </a:p>
          <a:p>
            <a:pPr marL="0" marR="0" lvl="0" indent="0" algn="l" defTabSz="914400" rtl="0" eaLnBrk="1" fontAlgn="auto" latinLnBrk="0" hangingPunct="1">
              <a:lnSpc>
                <a:spcPct val="100000"/>
              </a:lnSpc>
              <a:spcBef>
                <a:spcPts val="0"/>
              </a:spcBef>
              <a:spcAft>
                <a:spcPts val="0"/>
              </a:spcAft>
              <a:buClr>
                <a:srgbClr val="FF7B69"/>
              </a:buClr>
              <a:buSzTx/>
              <a:buFont typeface="Arial"/>
              <a:buNone/>
              <a:tabLst/>
              <a:defRPr/>
            </a:pPr>
            <a:r>
              <a:rPr kumimoji="0" lang="en-CA" sz="3200" b="0"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       Proactive Program Alignment </a:t>
            </a:r>
          </a:p>
        </p:txBody>
      </p:sp>
      <p:grpSp>
        <p:nvGrpSpPr>
          <p:cNvPr id="3" name="Group 2">
            <a:extLst>
              <a:ext uri="{FF2B5EF4-FFF2-40B4-BE49-F238E27FC236}">
                <a16:creationId xmlns:a16="http://schemas.microsoft.com/office/drawing/2014/main" id="{A138091F-FEFE-A25C-8264-FB321093048C}"/>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6" name="Oval 5">
              <a:extLst>
                <a:ext uri="{FF2B5EF4-FFF2-40B4-BE49-F238E27FC236}">
                  <a16:creationId xmlns:a16="http://schemas.microsoft.com/office/drawing/2014/main" id="{F50DFD9C-62FC-FC3F-CCDB-2ECC6A1CE53F}"/>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 name="Graphic 6" descr="Folder Search with solid fill">
              <a:extLst>
                <a:ext uri="{FF2B5EF4-FFF2-40B4-BE49-F238E27FC236}">
                  <a16:creationId xmlns:a16="http://schemas.microsoft.com/office/drawing/2014/main" id="{0C35B33B-73E7-1BF2-5280-A80A2D2C2C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10" name="TextBox 9">
            <a:extLst>
              <a:ext uri="{FF2B5EF4-FFF2-40B4-BE49-F238E27FC236}">
                <a16:creationId xmlns:a16="http://schemas.microsoft.com/office/drawing/2014/main" id="{93F8C68B-747A-587A-9115-18CC9B0EDE5C}"/>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34 - 35</a:t>
            </a:r>
          </a:p>
        </p:txBody>
      </p:sp>
      <p:pic>
        <p:nvPicPr>
          <p:cNvPr id="5" name="Graphic 4" descr="End outline">
            <a:extLst>
              <a:ext uri="{FF2B5EF4-FFF2-40B4-BE49-F238E27FC236}">
                <a16:creationId xmlns:a16="http://schemas.microsoft.com/office/drawing/2014/main" id="{7624382D-08A8-B41C-3716-829E6EDFF1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0416" y="3407026"/>
            <a:ext cx="613738" cy="613738"/>
          </a:xfrm>
          <a:prstGeom prst="rect">
            <a:avLst/>
          </a:prstGeom>
        </p:spPr>
      </p:pic>
      <p:pic>
        <p:nvPicPr>
          <p:cNvPr id="8" name="Graphic 7" descr="End outline">
            <a:extLst>
              <a:ext uri="{FF2B5EF4-FFF2-40B4-BE49-F238E27FC236}">
                <a16:creationId xmlns:a16="http://schemas.microsoft.com/office/drawing/2014/main" id="{7B94092D-B62B-8E49-DC61-C101BD804C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510338" y="2926489"/>
            <a:ext cx="613738" cy="613738"/>
          </a:xfrm>
          <a:prstGeom prst="rect">
            <a:avLst/>
          </a:prstGeom>
        </p:spPr>
      </p:pic>
      <p:pic>
        <p:nvPicPr>
          <p:cNvPr id="9" name="Picture 8" descr="A pencil in a circle">
            <a:extLst>
              <a:ext uri="{FF2B5EF4-FFF2-40B4-BE49-F238E27FC236}">
                <a16:creationId xmlns:a16="http://schemas.microsoft.com/office/drawing/2014/main" id="{F094A317-5253-5603-F7EE-83A1E458C488}"/>
              </a:ext>
            </a:extLst>
          </p:cNvPr>
          <p:cNvPicPr>
            <a:picLocks noChangeAspect="1"/>
          </p:cNvPicPr>
          <p:nvPr/>
        </p:nvPicPr>
        <p:blipFill>
          <a:blip r:embed="rId7"/>
          <a:srcRect l="20010" t="34164" r="39178" b="33217"/>
          <a:stretch/>
        </p:blipFill>
        <p:spPr>
          <a:xfrm>
            <a:off x="391101" y="235633"/>
            <a:ext cx="1119237" cy="894542"/>
          </a:xfrm>
          <a:prstGeom prst="rect">
            <a:avLst/>
          </a:prstGeom>
        </p:spPr>
      </p:pic>
    </p:spTree>
    <p:extLst>
      <p:ext uri="{BB962C8B-B14F-4D97-AF65-F5344CB8AC3E}">
        <p14:creationId xmlns:p14="http://schemas.microsoft.com/office/powerpoint/2010/main" val="13766365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D9D3"/>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3857BC-9908-76CA-BF3A-CF6C408410A0}"/>
              </a:ext>
              <a:ext uri="{C183D7F6-B498-43B3-948B-1728B52AA6E4}">
                <adec:decorative xmlns:adec="http://schemas.microsoft.com/office/drawing/2017/decorative" val="1"/>
              </a:ext>
            </a:extLst>
          </p:cNvPr>
          <p:cNvSpPr/>
          <p:nvPr/>
        </p:nvSpPr>
        <p:spPr>
          <a:xfrm>
            <a:off x="7293083" y="110648"/>
            <a:ext cx="1698306" cy="669571"/>
          </a:xfrm>
          <a:prstGeom prst="rect">
            <a:avLst/>
          </a:prstGeom>
          <a:solidFill>
            <a:srgbClr val="FFD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Rounded Corners 5">
            <a:extLst>
              <a:ext uri="{FF2B5EF4-FFF2-40B4-BE49-F238E27FC236}">
                <a16:creationId xmlns:a16="http://schemas.microsoft.com/office/drawing/2014/main" id="{2515568F-B52B-3075-89FB-FDD96D5BD86A}"/>
              </a:ext>
              <a:ext uri="{C183D7F6-B498-43B3-948B-1728B52AA6E4}">
                <adec:decorative xmlns:adec="http://schemas.microsoft.com/office/drawing/2017/decorative" val="1"/>
              </a:ext>
            </a:extLst>
          </p:cNvPr>
          <p:cNvSpPr/>
          <p:nvPr/>
        </p:nvSpPr>
        <p:spPr>
          <a:xfrm>
            <a:off x="169210" y="1599500"/>
            <a:ext cx="2885128" cy="3135126"/>
          </a:xfrm>
          <a:prstGeom prst="roundRect">
            <a:avLst/>
          </a:prstGeom>
          <a:solidFill>
            <a:schemeClr val="bg1"/>
          </a:solidFill>
          <a:ln w="76200">
            <a:solidFill>
              <a:srgbClr val="FF7B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74B0ADC0-BCDF-8863-7E38-22D7462F92F8}"/>
              </a:ext>
            </a:extLst>
          </p:cNvPr>
          <p:cNvSpPr txBox="1"/>
          <p:nvPr/>
        </p:nvSpPr>
        <p:spPr>
          <a:xfrm>
            <a:off x="383739" y="1790082"/>
            <a:ext cx="2528540" cy="2785378"/>
          </a:xfrm>
          <a:prstGeom prst="rect">
            <a:avLst/>
          </a:prstGeom>
          <a:noFill/>
        </p:spPr>
        <p:txBody>
          <a:bodyPr wrap="square" rtlCol="0">
            <a:spAutoFit/>
          </a:bodyPr>
          <a:lstStyle/>
          <a:p>
            <a:pPr marL="0" indent="0">
              <a:buNone/>
            </a:pPr>
            <a:r>
              <a:rPr lang="en-US" b="1" dirty="0">
                <a:highlight>
                  <a:srgbClr val="FF7B69"/>
                </a:highlight>
                <a:latin typeface="Aptos" panose="020B0004020202020204" pitchFamily="34" charset="0"/>
              </a:rPr>
              <a:t>Retroactive Program Alignment </a:t>
            </a:r>
          </a:p>
          <a:p>
            <a:pPr marL="0" indent="0">
              <a:buNone/>
            </a:pPr>
            <a:endParaRPr lang="en-US" sz="1200" b="1" dirty="0">
              <a:latin typeface="Aptos" panose="020B0004020202020204" pitchFamily="34" charset="0"/>
            </a:endParaRPr>
          </a:p>
          <a:p>
            <a:pPr marL="0" indent="0">
              <a:buNone/>
            </a:pPr>
            <a:r>
              <a:rPr lang="en-US" sz="1200" b="1" dirty="0">
                <a:latin typeface="Aptos" panose="020B0004020202020204" pitchFamily="34" charset="0"/>
              </a:rPr>
              <a:t>Activity: </a:t>
            </a:r>
            <a:r>
              <a:rPr lang="en-US" sz="1200" dirty="0">
                <a:latin typeface="Aptos" panose="020B0004020202020204" pitchFamily="34" charset="0"/>
              </a:rPr>
              <a:t>Parenting group</a:t>
            </a:r>
          </a:p>
          <a:p>
            <a:pPr marL="0" indent="0">
              <a:buNone/>
            </a:pPr>
            <a:endParaRPr lang="en-US" sz="500" dirty="0">
              <a:latin typeface="Aptos" panose="020B0004020202020204" pitchFamily="34" charset="0"/>
            </a:endParaRPr>
          </a:p>
          <a:p>
            <a:pPr marL="0" indent="0">
              <a:buNone/>
            </a:pPr>
            <a:r>
              <a:rPr lang="en-US" sz="1200" b="1" dirty="0">
                <a:latin typeface="Aptos" panose="020B0004020202020204" pitchFamily="34" charset="0"/>
              </a:rPr>
              <a:t>Target Participants: </a:t>
            </a:r>
            <a:r>
              <a:rPr lang="en-US" sz="1200" dirty="0">
                <a:latin typeface="Aptos" panose="020B0004020202020204" pitchFamily="34" charset="0"/>
              </a:rPr>
              <a:t>Parents and caregivers of youth</a:t>
            </a:r>
          </a:p>
          <a:p>
            <a:pPr marL="0" indent="0">
              <a:buNone/>
            </a:pPr>
            <a:endParaRPr lang="en-US" sz="500" dirty="0">
              <a:latin typeface="Aptos" panose="020B0004020202020204" pitchFamily="34" charset="0"/>
            </a:endParaRPr>
          </a:p>
          <a:p>
            <a:pPr marL="0" indent="0">
              <a:buNone/>
            </a:pPr>
            <a:r>
              <a:rPr lang="en-US" sz="1200" b="1" dirty="0">
                <a:latin typeface="Aptos" panose="020B0004020202020204" pitchFamily="34" charset="0"/>
              </a:rPr>
              <a:t>Programming Goal: </a:t>
            </a:r>
            <a:r>
              <a:rPr lang="en-US" sz="1200" dirty="0">
                <a:latin typeface="Aptos" panose="020B0004020202020204" pitchFamily="34" charset="0"/>
              </a:rPr>
              <a:t>To increase parents’ and caregivers’ skills and confidence in building positive relationships with their youth </a:t>
            </a:r>
          </a:p>
          <a:p>
            <a:pPr marL="0" indent="0">
              <a:buNone/>
            </a:pPr>
            <a:endParaRPr lang="en-US" sz="500" dirty="0">
              <a:latin typeface="Aptos" panose="020B0004020202020204" pitchFamily="34" charset="0"/>
            </a:endParaRPr>
          </a:p>
          <a:p>
            <a:pPr marL="0" indent="0">
              <a:buNone/>
            </a:pPr>
            <a:r>
              <a:rPr lang="en-US" sz="1200" b="1" dirty="0">
                <a:latin typeface="Aptos" panose="020B0004020202020204" pitchFamily="34" charset="0"/>
              </a:rPr>
              <a:t>Additional Information: </a:t>
            </a:r>
            <a:r>
              <a:rPr lang="en-US" sz="1200" dirty="0">
                <a:latin typeface="Aptos" panose="020B0004020202020204" pitchFamily="34" charset="0"/>
              </a:rPr>
              <a:t>An ongoing group that meets regularly with a facilitator over 6 weeks.</a:t>
            </a:r>
            <a:endParaRPr lang="en-US" sz="1200" b="1" dirty="0">
              <a:latin typeface="Aptos" panose="020B0004020202020204" pitchFamily="34" charset="0"/>
            </a:endParaRPr>
          </a:p>
        </p:txBody>
      </p:sp>
      <p:sp>
        <p:nvSpPr>
          <p:cNvPr id="13" name="TextBox 12">
            <a:extLst>
              <a:ext uri="{FF2B5EF4-FFF2-40B4-BE49-F238E27FC236}">
                <a16:creationId xmlns:a16="http://schemas.microsoft.com/office/drawing/2014/main" id="{6A0A0524-E000-BC04-21BC-B91690C297CC}"/>
              </a:ext>
            </a:extLst>
          </p:cNvPr>
          <p:cNvSpPr txBox="1"/>
          <p:nvPr/>
        </p:nvSpPr>
        <p:spPr>
          <a:xfrm>
            <a:off x="3054338" y="414001"/>
            <a:ext cx="5816007" cy="400110"/>
          </a:xfrm>
          <a:prstGeom prst="rect">
            <a:avLst/>
          </a:prstGeom>
          <a:noFill/>
        </p:spPr>
        <p:txBody>
          <a:bodyPr wrap="square" rtlCol="0">
            <a:spAutoFit/>
          </a:bodyPr>
          <a:lstStyle/>
          <a:p>
            <a:r>
              <a:rPr lang="en-CA" sz="2000" b="1" dirty="0">
                <a:latin typeface="Aptos" panose="020B0004020202020204" pitchFamily="34" charset="0"/>
              </a:rPr>
              <a:t>How does this activity align with:  </a:t>
            </a:r>
          </a:p>
        </p:txBody>
      </p:sp>
      <p:sp>
        <p:nvSpPr>
          <p:cNvPr id="16" name="TextBox 15">
            <a:extLst>
              <a:ext uri="{FF2B5EF4-FFF2-40B4-BE49-F238E27FC236}">
                <a16:creationId xmlns:a16="http://schemas.microsoft.com/office/drawing/2014/main" id="{799D50BD-CC05-FBCE-A8BD-908D2CDBE050}"/>
              </a:ext>
            </a:extLst>
          </p:cNvPr>
          <p:cNvSpPr txBox="1"/>
          <p:nvPr/>
        </p:nvSpPr>
        <p:spPr>
          <a:xfrm>
            <a:off x="3795324" y="3671364"/>
            <a:ext cx="5061098" cy="1477328"/>
          </a:xfrm>
          <a:prstGeom prst="rect">
            <a:avLst/>
          </a:prstGeom>
          <a:noFill/>
        </p:spPr>
        <p:txBody>
          <a:bodyPr wrap="square" rtlCol="0">
            <a:spAutoFit/>
          </a:bodyPr>
          <a:lstStyle/>
          <a:p>
            <a:r>
              <a:rPr lang="en-CA" sz="1600" b="1" dirty="0">
                <a:latin typeface="Aptos" panose="020B0004020202020204" pitchFamily="34" charset="0"/>
              </a:rPr>
              <a:t>Provincial Prevention Priorities (select best fit) </a:t>
            </a:r>
          </a:p>
          <a:p>
            <a:pPr marL="285750" indent="-285750">
              <a:buFont typeface="Wingdings" panose="05000000000000000000" pitchFamily="2" charset="2"/>
              <a:buChar char="q"/>
            </a:pPr>
            <a:r>
              <a:rPr lang="en-US" sz="1200" dirty="0">
                <a:latin typeface="Aptos" panose="020B0004020202020204" pitchFamily="34" charset="0"/>
              </a:rPr>
              <a:t>#1 Homelessness and housing insecurity</a:t>
            </a:r>
          </a:p>
          <a:p>
            <a:pPr marL="285750" indent="-285750">
              <a:buFont typeface="Wingdings" panose="05000000000000000000" pitchFamily="2" charset="2"/>
              <a:buChar char="q"/>
            </a:pPr>
            <a:r>
              <a:rPr lang="en-US" sz="1200" dirty="0">
                <a:latin typeface="Aptos" panose="020B0004020202020204" pitchFamily="34" charset="0"/>
              </a:rPr>
              <a:t>#2 Mental health and addictions</a:t>
            </a:r>
          </a:p>
          <a:p>
            <a:pPr marL="285750" indent="-285750">
              <a:buFont typeface="Wingdings" panose="05000000000000000000" pitchFamily="2" charset="2"/>
              <a:buChar char="q"/>
            </a:pPr>
            <a:r>
              <a:rPr lang="en-US" sz="1200" dirty="0">
                <a:latin typeface="Aptos" panose="020B0004020202020204" pitchFamily="34" charset="0"/>
              </a:rPr>
              <a:t>#3 Employment</a:t>
            </a:r>
          </a:p>
          <a:p>
            <a:pPr marL="285750" indent="-285750">
              <a:buFont typeface="Wingdings" panose="05000000000000000000" pitchFamily="2" charset="2"/>
              <a:buChar char="q"/>
            </a:pPr>
            <a:r>
              <a:rPr lang="en-US" sz="1200" dirty="0">
                <a:latin typeface="Aptos" panose="020B0004020202020204" pitchFamily="34" charset="0"/>
              </a:rPr>
              <a:t>#4 Family and sexual violence across the lifespan</a:t>
            </a:r>
          </a:p>
          <a:p>
            <a:pPr marL="285750" indent="-285750">
              <a:buFont typeface="Wingdings" panose="05000000000000000000" pitchFamily="2" charset="2"/>
              <a:buChar char="q"/>
            </a:pPr>
            <a:r>
              <a:rPr lang="en-US" sz="1200" dirty="0">
                <a:latin typeface="Aptos" panose="020B0004020202020204" pitchFamily="34" charset="0"/>
              </a:rPr>
              <a:t>#5 Aging well in the community</a:t>
            </a:r>
          </a:p>
          <a:p>
            <a:endParaRPr lang="en-CA" dirty="0"/>
          </a:p>
        </p:txBody>
      </p:sp>
      <p:sp>
        <p:nvSpPr>
          <p:cNvPr id="17" name="TextBox 16">
            <a:extLst>
              <a:ext uri="{FF2B5EF4-FFF2-40B4-BE49-F238E27FC236}">
                <a16:creationId xmlns:a16="http://schemas.microsoft.com/office/drawing/2014/main" id="{F2FB55F4-A673-5DA7-63D8-0580150A54B4}"/>
              </a:ext>
            </a:extLst>
          </p:cNvPr>
          <p:cNvSpPr txBox="1"/>
          <p:nvPr/>
        </p:nvSpPr>
        <p:spPr>
          <a:xfrm>
            <a:off x="3779830" y="2262975"/>
            <a:ext cx="5030110" cy="1661993"/>
          </a:xfrm>
          <a:prstGeom prst="rect">
            <a:avLst/>
          </a:prstGeom>
          <a:noFill/>
        </p:spPr>
        <p:txBody>
          <a:bodyPr wrap="square" rtlCol="0">
            <a:spAutoFit/>
          </a:bodyPr>
          <a:lstStyle/>
          <a:p>
            <a:r>
              <a:rPr lang="en-CA" sz="1600" b="1" dirty="0">
                <a:latin typeface="Aptos" panose="020B0004020202020204" pitchFamily="34" charset="0"/>
              </a:rPr>
              <a:t>Prevention Strategies (select all that apply) </a:t>
            </a:r>
          </a:p>
          <a:p>
            <a:pPr marL="342900" indent="-342900">
              <a:buFont typeface="Wingdings" panose="05000000000000000000" pitchFamily="2" charset="2"/>
              <a:buChar char="q"/>
            </a:pPr>
            <a:r>
              <a:rPr lang="en-US" sz="1200" dirty="0">
                <a:latin typeface="Aptos" panose="020B0004020202020204" pitchFamily="34" charset="0"/>
              </a:rPr>
              <a:t>#1 Promote and encourage active engagement in the community</a:t>
            </a:r>
          </a:p>
          <a:p>
            <a:pPr marL="342900" indent="-342900">
              <a:buFont typeface="Wingdings" panose="05000000000000000000" pitchFamily="2" charset="2"/>
              <a:buChar char="q"/>
            </a:pPr>
            <a:r>
              <a:rPr lang="en-US" sz="1200" dirty="0">
                <a:latin typeface="Aptos" panose="020B0004020202020204" pitchFamily="34" charset="0"/>
              </a:rPr>
              <a:t>#2 Foster a sense of belonging</a:t>
            </a:r>
          </a:p>
          <a:p>
            <a:pPr marL="342900" indent="-342900">
              <a:buFont typeface="Wingdings" panose="05000000000000000000" pitchFamily="2" charset="2"/>
              <a:buChar char="q"/>
            </a:pPr>
            <a:r>
              <a:rPr lang="en-US" sz="1200" dirty="0">
                <a:latin typeface="Aptos" panose="020B0004020202020204" pitchFamily="34" charset="0"/>
              </a:rPr>
              <a:t>#3 Promote social inclusion</a:t>
            </a:r>
          </a:p>
          <a:p>
            <a:pPr marL="342900" indent="-342900">
              <a:buFont typeface="Wingdings" panose="05000000000000000000" pitchFamily="2" charset="2"/>
              <a:buChar char="q"/>
            </a:pPr>
            <a:r>
              <a:rPr lang="en-US" sz="1200" dirty="0">
                <a:latin typeface="Aptos" panose="020B0004020202020204" pitchFamily="34" charset="0"/>
              </a:rPr>
              <a:t>#4 Develop and maintain healthy relationships</a:t>
            </a:r>
          </a:p>
          <a:p>
            <a:pPr marL="342900" indent="-342900">
              <a:buFont typeface="Wingdings" panose="05000000000000000000" pitchFamily="2" charset="2"/>
              <a:buChar char="q"/>
            </a:pPr>
            <a:r>
              <a:rPr lang="en-US" sz="1200" dirty="0">
                <a:latin typeface="Aptos" panose="020B0004020202020204" pitchFamily="34" charset="0"/>
              </a:rPr>
              <a:t>#5 Enhance access to social supports</a:t>
            </a:r>
          </a:p>
          <a:p>
            <a:pPr marL="342900" indent="-342900">
              <a:buFont typeface="Wingdings" panose="05000000000000000000" pitchFamily="2" charset="2"/>
              <a:buChar char="q"/>
            </a:pPr>
            <a:r>
              <a:rPr lang="en-US" sz="1200" dirty="0">
                <a:latin typeface="Aptos" panose="020B0004020202020204" pitchFamily="34" charset="0"/>
              </a:rPr>
              <a:t>#6 Develop and strengthen skills that build resilience</a:t>
            </a:r>
          </a:p>
          <a:p>
            <a:endParaRPr lang="en-CA" dirty="0"/>
          </a:p>
        </p:txBody>
      </p:sp>
      <p:sp>
        <p:nvSpPr>
          <p:cNvPr id="18" name="TextBox 17">
            <a:extLst>
              <a:ext uri="{FF2B5EF4-FFF2-40B4-BE49-F238E27FC236}">
                <a16:creationId xmlns:a16="http://schemas.microsoft.com/office/drawing/2014/main" id="{94F24CE7-E9DA-23CF-8931-EDCBE80F01D6}"/>
              </a:ext>
            </a:extLst>
          </p:cNvPr>
          <p:cNvSpPr txBox="1"/>
          <p:nvPr/>
        </p:nvSpPr>
        <p:spPr>
          <a:xfrm>
            <a:off x="3779830" y="772001"/>
            <a:ext cx="5579516" cy="1646605"/>
          </a:xfrm>
          <a:prstGeom prst="rect">
            <a:avLst/>
          </a:prstGeom>
          <a:noFill/>
        </p:spPr>
        <p:txBody>
          <a:bodyPr wrap="square" rtlCol="0">
            <a:spAutoFit/>
          </a:bodyPr>
          <a:lstStyle/>
          <a:p>
            <a:r>
              <a:rPr lang="en-CA" sz="1600" b="1" dirty="0">
                <a:latin typeface="Aptos" panose="020B0004020202020204" pitchFamily="34" charset="0"/>
              </a:rPr>
              <a:t>Activity Categorization </a:t>
            </a:r>
          </a:p>
          <a:p>
            <a:pPr marL="342900" indent="-342900">
              <a:buFont typeface="Wingdings" panose="05000000000000000000" pitchFamily="2" charset="2"/>
              <a:buChar char="q"/>
            </a:pPr>
            <a:r>
              <a:rPr lang="en-US" sz="1200" dirty="0">
                <a:latin typeface="Aptos" panose="020B0004020202020204" pitchFamily="34" charset="0"/>
              </a:rPr>
              <a:t>Programs (indicate subtypes, if applicable)</a:t>
            </a:r>
          </a:p>
          <a:p>
            <a:pPr marL="742950" lvl="1" indent="-285750"/>
            <a:r>
              <a:rPr lang="en-US" sz="1200" dirty="0">
                <a:latin typeface="Aptos" panose="020B0004020202020204" pitchFamily="34" charset="0"/>
              </a:rPr>
              <a:t>	</a:t>
            </a:r>
            <a:r>
              <a:rPr lang="en-US" sz="1100" dirty="0">
                <a:highlight>
                  <a:srgbClr val="FF7B69"/>
                </a:highlight>
                <a:latin typeface="Aptos" panose="020B0004020202020204" pitchFamily="34" charset="0"/>
              </a:rPr>
              <a:t>Child Development and Caregiver Support</a:t>
            </a:r>
          </a:p>
          <a:p>
            <a:pPr marL="1200150" lvl="2" indent="-285750"/>
            <a:r>
              <a:rPr lang="en-US" sz="1100" dirty="0">
                <a:highlight>
                  <a:srgbClr val="FF7B69"/>
                </a:highlight>
                <a:latin typeface="Aptos" panose="020B0004020202020204" pitchFamily="34" charset="0"/>
              </a:rPr>
              <a:t>Parenting/Family/Caregiver Programs</a:t>
            </a:r>
            <a:endParaRPr lang="en-US" sz="1200" dirty="0">
              <a:latin typeface="Aptos" panose="020B0004020202020204" pitchFamily="34" charset="0"/>
            </a:endParaRPr>
          </a:p>
          <a:p>
            <a:pPr marL="342900" indent="-342900">
              <a:buFont typeface="Wingdings" panose="05000000000000000000" pitchFamily="2" charset="2"/>
              <a:buChar char="q"/>
            </a:pPr>
            <a:r>
              <a:rPr lang="en-US" sz="1200" dirty="0">
                <a:latin typeface="Aptos" panose="020B0004020202020204" pitchFamily="34" charset="0"/>
              </a:rPr>
              <a:t>Information and Referrals </a:t>
            </a:r>
          </a:p>
          <a:p>
            <a:pPr marL="342900" indent="-342900">
              <a:buFont typeface="Wingdings" panose="05000000000000000000" pitchFamily="2" charset="2"/>
              <a:buChar char="q"/>
            </a:pPr>
            <a:r>
              <a:rPr lang="en-US" sz="1200" dirty="0">
                <a:latin typeface="Aptos" panose="020B0004020202020204" pitchFamily="34" charset="0"/>
              </a:rPr>
              <a:t>Community Events </a:t>
            </a:r>
          </a:p>
          <a:p>
            <a:pPr marL="342900" indent="-342900">
              <a:buFont typeface="Wingdings" panose="05000000000000000000" pitchFamily="2" charset="2"/>
              <a:buChar char="q"/>
            </a:pPr>
            <a:r>
              <a:rPr lang="en-US" sz="1200" dirty="0">
                <a:latin typeface="Aptos" panose="020B0004020202020204" pitchFamily="34" charset="0"/>
              </a:rPr>
              <a:t>Community Development and Capacity Building </a:t>
            </a:r>
          </a:p>
          <a:p>
            <a:endParaRPr lang="en-CA" dirty="0"/>
          </a:p>
        </p:txBody>
      </p:sp>
      <p:sp>
        <p:nvSpPr>
          <p:cNvPr id="22" name="Title 21">
            <a:extLst>
              <a:ext uri="{FF2B5EF4-FFF2-40B4-BE49-F238E27FC236}">
                <a16:creationId xmlns:a16="http://schemas.microsoft.com/office/drawing/2014/main" id="{5AA35A2D-2EE5-926E-1C59-7166F5FFBBAD}"/>
              </a:ext>
            </a:extLst>
          </p:cNvPr>
          <p:cNvSpPr txBox="1">
            <a:spLocks noGrp="1"/>
          </p:cNvSpPr>
          <p:nvPr>
            <p:ph type="title" idx="4294967295"/>
          </p:nvPr>
        </p:nvSpPr>
        <p:spPr>
          <a:xfrm>
            <a:off x="417462" y="181086"/>
            <a:ext cx="2326928" cy="12618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4000" b="1"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Activity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Layering Reporting Concepts</a:t>
            </a:r>
          </a:p>
        </p:txBody>
      </p:sp>
      <p:grpSp>
        <p:nvGrpSpPr>
          <p:cNvPr id="2" name="Group 1">
            <a:extLst>
              <a:ext uri="{FF2B5EF4-FFF2-40B4-BE49-F238E27FC236}">
                <a16:creationId xmlns:a16="http://schemas.microsoft.com/office/drawing/2014/main" id="{8B03A653-D9FB-073F-E745-62F5029CD484}"/>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3" name="Oval 2">
              <a:extLst>
                <a:ext uri="{FF2B5EF4-FFF2-40B4-BE49-F238E27FC236}">
                  <a16:creationId xmlns:a16="http://schemas.microsoft.com/office/drawing/2014/main" id="{A3EE985E-87B8-52E5-E7E0-4D980E7A8059}"/>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Graphic 11" descr="Folder Search with solid fill">
              <a:extLst>
                <a:ext uri="{FF2B5EF4-FFF2-40B4-BE49-F238E27FC236}">
                  <a16:creationId xmlns:a16="http://schemas.microsoft.com/office/drawing/2014/main" id="{0BC86576-660A-825F-A73F-372B89ABE3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14" name="TextBox 13">
            <a:extLst>
              <a:ext uri="{FF2B5EF4-FFF2-40B4-BE49-F238E27FC236}">
                <a16:creationId xmlns:a16="http://schemas.microsoft.com/office/drawing/2014/main" id="{7BEF8241-FDFA-CF14-CDCD-4D90E8419302}"/>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34</a:t>
            </a:r>
          </a:p>
        </p:txBody>
      </p:sp>
      <p:pic>
        <p:nvPicPr>
          <p:cNvPr id="5" name="Picture 4" descr="A pencil in a circle">
            <a:extLst>
              <a:ext uri="{FF2B5EF4-FFF2-40B4-BE49-F238E27FC236}">
                <a16:creationId xmlns:a16="http://schemas.microsoft.com/office/drawing/2014/main" id="{A73FBEBA-97F1-A891-71F7-9E0632BF80DE}"/>
              </a:ext>
            </a:extLst>
          </p:cNvPr>
          <p:cNvPicPr>
            <a:picLocks noChangeAspect="1"/>
          </p:cNvPicPr>
          <p:nvPr/>
        </p:nvPicPr>
        <p:blipFill>
          <a:blip r:embed="rId5"/>
          <a:srcRect l="20010" t="34164" r="39178" b="33217"/>
          <a:stretch/>
        </p:blipFill>
        <p:spPr>
          <a:xfrm>
            <a:off x="2291157" y="266996"/>
            <a:ext cx="642137" cy="513223"/>
          </a:xfrm>
          <a:prstGeom prst="rect">
            <a:avLst/>
          </a:prstGeom>
        </p:spPr>
      </p:pic>
      <p:pic>
        <p:nvPicPr>
          <p:cNvPr id="8" name="Graphic 7" descr="End outline">
            <a:extLst>
              <a:ext uri="{FF2B5EF4-FFF2-40B4-BE49-F238E27FC236}">
                <a16:creationId xmlns:a16="http://schemas.microsoft.com/office/drawing/2014/main" id="{BBAE1016-BAF4-E80A-0C79-13ED399B94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2201459" y="1767540"/>
            <a:ext cx="613738" cy="613738"/>
          </a:xfrm>
          <a:prstGeom prst="rect">
            <a:avLst/>
          </a:prstGeom>
        </p:spPr>
      </p:pic>
    </p:spTree>
    <p:extLst>
      <p:ext uri="{BB962C8B-B14F-4D97-AF65-F5344CB8AC3E}">
        <p14:creationId xmlns:p14="http://schemas.microsoft.com/office/powerpoint/2010/main" val="232340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5" presetClass="emph" presetSubtype="0" nodeType="clickEffect">
                                  <p:stCondLst>
                                    <p:cond delay="0"/>
                                  </p:stCondLst>
                                  <p:iterate type="lt">
                                    <p:tmAbs val="25"/>
                                  </p:iterate>
                                  <p:childTnLst>
                                    <p:set>
                                      <p:cBhvr override="childStyle">
                                        <p:cTn id="12" dur="indefinite"/>
                                        <p:tgtEl>
                                          <p:spTgt spid="17">
                                            <p:txEl>
                                              <p:pRg st="4" end="4"/>
                                            </p:txEl>
                                          </p:spTgt>
                                        </p:tgtEl>
                                        <p:attrNameLst>
                                          <p:attrName>style.fontWeight</p:attrName>
                                        </p:attrNameLst>
                                      </p:cBhvr>
                                      <p:to>
                                        <p:strVal val="bold"/>
                                      </p:to>
                                    </p:set>
                                  </p:childTnLst>
                                </p:cTn>
                              </p:par>
                            </p:childTnLst>
                          </p:cTn>
                        </p:par>
                      </p:childTnLst>
                    </p:cTn>
                  </p:par>
                  <p:par>
                    <p:cTn id="13" fill="hold">
                      <p:stCondLst>
                        <p:cond delay="indefinite"/>
                      </p:stCondLst>
                      <p:childTnLst>
                        <p:par>
                          <p:cTn id="14" fill="hold">
                            <p:stCondLst>
                              <p:cond delay="0"/>
                            </p:stCondLst>
                            <p:childTnLst>
                              <p:par>
                                <p:cTn id="15" presetID="15" presetClass="emph" presetSubtype="0" nodeType="clickEffect">
                                  <p:stCondLst>
                                    <p:cond delay="0"/>
                                  </p:stCondLst>
                                  <p:iterate type="lt">
                                    <p:tmAbs val="25"/>
                                  </p:iterate>
                                  <p:childTnLst>
                                    <p:set>
                                      <p:cBhvr override="childStyle">
                                        <p:cTn id="16" dur="indefinite"/>
                                        <p:tgtEl>
                                          <p:spTgt spid="16">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25B7D8-13B7-BC28-4311-B935617FCD81}"/>
              </a:ext>
            </a:extLst>
          </p:cNvPr>
          <p:cNvSpPr txBox="1">
            <a:spLocks noGrp="1"/>
          </p:cNvSpPr>
          <p:nvPr>
            <p:ph type="title" idx="4294967295"/>
          </p:nvPr>
        </p:nvSpPr>
        <p:spPr>
          <a:xfrm>
            <a:off x="330616" y="334690"/>
            <a:ext cx="804424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Navigating Accountability &amp; Reporting </a:t>
            </a:r>
          </a:p>
        </p:txBody>
      </p:sp>
      <p:sp>
        <p:nvSpPr>
          <p:cNvPr id="19" name="TextBox 18">
            <a:extLst>
              <a:ext uri="{FF2B5EF4-FFF2-40B4-BE49-F238E27FC236}">
                <a16:creationId xmlns:a16="http://schemas.microsoft.com/office/drawing/2014/main" id="{C3470165-042C-01B3-B86B-464CC73500AD}"/>
              </a:ext>
            </a:extLst>
          </p:cNvPr>
          <p:cNvSpPr txBox="1"/>
          <p:nvPr/>
        </p:nvSpPr>
        <p:spPr>
          <a:xfrm>
            <a:off x="4222456" y="1433061"/>
            <a:ext cx="3981131" cy="2862322"/>
          </a:xfrm>
          <a:prstGeom prst="rect">
            <a:avLst/>
          </a:prstGeom>
          <a:noFill/>
        </p:spPr>
        <p:txBody>
          <a:bodyPr wrap="square" rtlCol="0">
            <a:spAutoFit/>
          </a:bodyPr>
          <a:lstStyle/>
          <a:p>
            <a:pPr marL="285750" indent="-285750">
              <a:buFont typeface="Arial" panose="020B0604020202020204" pitchFamily="34" charset="0"/>
              <a:buChar char="•"/>
            </a:pPr>
            <a:r>
              <a:rPr lang="en-CA" sz="1800" dirty="0">
                <a:latin typeface="Aptos" panose="020B0004020202020204" pitchFamily="34" charset="0"/>
              </a:rPr>
              <a:t>This training is focused on </a:t>
            </a:r>
            <a:r>
              <a:rPr lang="en-CA" sz="1800" b="1" dirty="0">
                <a:latin typeface="Aptos" panose="020B0004020202020204" pitchFamily="34" charset="0"/>
              </a:rPr>
              <a:t>provincial reporting requirements </a:t>
            </a:r>
            <a:r>
              <a:rPr lang="en-CA" sz="1800" dirty="0">
                <a:latin typeface="Aptos" panose="020B0004020202020204" pitchFamily="34" charset="0"/>
              </a:rPr>
              <a:t>for FCSS programming </a:t>
            </a:r>
          </a:p>
          <a:p>
            <a:pPr marL="285750" indent="-285750">
              <a:buFont typeface="Arial" panose="020B0604020202020204" pitchFamily="34" charset="0"/>
              <a:buChar char="•"/>
            </a:pPr>
            <a:r>
              <a:rPr lang="en-CA" sz="1800" dirty="0">
                <a:latin typeface="Aptos" panose="020B0004020202020204" pitchFamily="34" charset="0"/>
              </a:rPr>
              <a:t>FCSS programming is a </a:t>
            </a:r>
            <a:r>
              <a:rPr lang="en-CA" sz="1800" b="1" dirty="0">
                <a:latin typeface="Aptos" panose="020B0004020202020204" pitchFamily="34" charset="0"/>
              </a:rPr>
              <a:t>partnership</a:t>
            </a:r>
            <a:r>
              <a:rPr lang="en-CA" sz="1800" dirty="0">
                <a:latin typeface="Aptos" panose="020B0004020202020204" pitchFamily="34" charset="0"/>
              </a:rPr>
              <a:t> between the Government of Alberta and municipalities.</a:t>
            </a:r>
          </a:p>
          <a:p>
            <a:pPr marL="285750" indent="-285750">
              <a:buFont typeface="Arial" panose="020B0604020202020204" pitchFamily="34" charset="0"/>
              <a:buChar char="•"/>
            </a:pPr>
            <a:r>
              <a:rPr lang="en-CA" sz="1800" dirty="0">
                <a:latin typeface="Aptos" panose="020B0004020202020204" pitchFamily="34" charset="0"/>
              </a:rPr>
              <a:t>Provincial reporting is just </a:t>
            </a:r>
            <a:r>
              <a:rPr lang="en-CA" sz="1800" b="1" dirty="0">
                <a:latin typeface="Aptos" panose="020B0004020202020204" pitchFamily="34" charset="0"/>
              </a:rPr>
              <a:t>one piece </a:t>
            </a:r>
            <a:r>
              <a:rPr lang="en-CA" sz="1800" dirty="0">
                <a:latin typeface="Aptos" panose="020B0004020202020204" pitchFamily="34" charset="0"/>
              </a:rPr>
              <a:t>of the bigger reporting and accountability puzzle.</a:t>
            </a:r>
          </a:p>
        </p:txBody>
      </p:sp>
      <p:pic>
        <p:nvPicPr>
          <p:cNvPr id="9" name="Picture 8">
            <a:extLst>
              <a:ext uri="{FF2B5EF4-FFF2-40B4-BE49-F238E27FC236}">
                <a16:creationId xmlns:a16="http://schemas.microsoft.com/office/drawing/2014/main" id="{9BAC4402-8D05-87FA-0286-9E4A296509F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0524341">
            <a:off x="680418" y="1622705"/>
            <a:ext cx="1082763" cy="413649"/>
          </a:xfrm>
          <a:prstGeom prst="rect">
            <a:avLst/>
          </a:prstGeom>
        </p:spPr>
      </p:pic>
      <p:pic>
        <p:nvPicPr>
          <p:cNvPr id="11" name="Picture 10">
            <a:extLst>
              <a:ext uri="{FF2B5EF4-FFF2-40B4-BE49-F238E27FC236}">
                <a16:creationId xmlns:a16="http://schemas.microsoft.com/office/drawing/2014/main" id="{C0A52F07-9959-3696-2555-9F88F433FEC7}"/>
              </a:ext>
              <a:ext uri="{C183D7F6-B498-43B3-948B-1728B52AA6E4}">
                <adec:decorative xmlns:adec="http://schemas.microsoft.com/office/drawing/2017/decorative" val="1"/>
              </a:ext>
            </a:extLst>
          </p:cNvPr>
          <p:cNvPicPr>
            <a:picLocks noChangeAspect="1"/>
          </p:cNvPicPr>
          <p:nvPr/>
        </p:nvPicPr>
        <p:blipFill>
          <a:blip r:embed="rId4"/>
          <a:srcRect l="5217" t="4212" r="13435" b="15049"/>
          <a:stretch/>
        </p:blipFill>
        <p:spPr>
          <a:xfrm rot="1224909">
            <a:off x="542211" y="1058004"/>
            <a:ext cx="1493276" cy="1482090"/>
          </a:xfrm>
          <a:prstGeom prst="rect">
            <a:avLst/>
          </a:prstGeom>
        </p:spPr>
      </p:pic>
      <p:pic>
        <p:nvPicPr>
          <p:cNvPr id="13" name="Picture 12">
            <a:extLst>
              <a:ext uri="{FF2B5EF4-FFF2-40B4-BE49-F238E27FC236}">
                <a16:creationId xmlns:a16="http://schemas.microsoft.com/office/drawing/2014/main" id="{8047C5B2-38C3-0ED6-85E6-51EF763D886F}"/>
              </a:ext>
              <a:ext uri="{C183D7F6-B498-43B3-948B-1728B52AA6E4}">
                <adec:decorative xmlns:adec="http://schemas.microsoft.com/office/drawing/2017/decorative" val="1"/>
              </a:ext>
            </a:extLst>
          </p:cNvPr>
          <p:cNvPicPr>
            <a:picLocks noChangeAspect="1"/>
          </p:cNvPicPr>
          <p:nvPr/>
        </p:nvPicPr>
        <p:blipFill>
          <a:blip r:embed="rId5"/>
          <a:srcRect l="12864" t="10470" r="14049" b="10321"/>
          <a:stretch/>
        </p:blipFill>
        <p:spPr>
          <a:xfrm rot="20794761">
            <a:off x="2277019" y="1291593"/>
            <a:ext cx="1593883" cy="1727424"/>
          </a:xfrm>
          <a:prstGeom prst="rect">
            <a:avLst/>
          </a:prstGeom>
        </p:spPr>
      </p:pic>
      <p:pic>
        <p:nvPicPr>
          <p:cNvPr id="15" name="Picture 14">
            <a:extLst>
              <a:ext uri="{FF2B5EF4-FFF2-40B4-BE49-F238E27FC236}">
                <a16:creationId xmlns:a16="http://schemas.microsoft.com/office/drawing/2014/main" id="{8FEF3160-3052-26FC-BAA2-8C71FEA5B899}"/>
              </a:ext>
              <a:ext uri="{C183D7F6-B498-43B3-948B-1728B52AA6E4}">
                <adec:decorative xmlns:adec="http://schemas.microsoft.com/office/drawing/2017/decorative" val="1"/>
              </a:ext>
            </a:extLst>
          </p:cNvPr>
          <p:cNvPicPr>
            <a:picLocks noChangeAspect="1"/>
          </p:cNvPicPr>
          <p:nvPr/>
        </p:nvPicPr>
        <p:blipFill>
          <a:blip r:embed="rId6"/>
          <a:srcRect l="14839" t="5531" r="16025" b="5186"/>
          <a:stretch/>
        </p:blipFill>
        <p:spPr>
          <a:xfrm rot="15168011">
            <a:off x="1063414" y="2895981"/>
            <a:ext cx="1388889" cy="1793651"/>
          </a:xfrm>
          <a:prstGeom prst="rect">
            <a:avLst/>
          </a:prstGeom>
        </p:spPr>
      </p:pic>
      <p:pic>
        <p:nvPicPr>
          <p:cNvPr id="18" name="Picture 17">
            <a:extLst>
              <a:ext uri="{FF2B5EF4-FFF2-40B4-BE49-F238E27FC236}">
                <a16:creationId xmlns:a16="http://schemas.microsoft.com/office/drawing/2014/main" id="{7EA9BB7C-30B4-0E7E-AD53-67FA946F55A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20723618">
            <a:off x="1171154" y="3603130"/>
            <a:ext cx="1160862" cy="325041"/>
          </a:xfrm>
          <a:prstGeom prst="rect">
            <a:avLst/>
          </a:prstGeom>
        </p:spPr>
      </p:pic>
      <p:pic>
        <p:nvPicPr>
          <p:cNvPr id="1028" name="Picture 4">
            <a:extLst>
              <a:ext uri="{FF2B5EF4-FFF2-40B4-BE49-F238E27FC236}">
                <a16:creationId xmlns:a16="http://schemas.microsoft.com/office/drawing/2014/main" id="{BB98C747-4BA0-CCB3-F0D5-29B5001F9EBF}"/>
              </a:ext>
              <a:ext uri="{C183D7F6-B498-43B3-948B-1728B52AA6E4}">
                <adec:decorative xmlns:adec="http://schemas.microsoft.com/office/drawing/2017/decorative" val="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875" t="17492" r="5933" b="18178"/>
          <a:stretch/>
        </p:blipFill>
        <p:spPr bwMode="auto">
          <a:xfrm rot="20918198">
            <a:off x="2679846" y="1907900"/>
            <a:ext cx="1046481" cy="606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5673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D9D3"/>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0E7BA12-0357-3CA4-9DF1-D941FFA424F7}"/>
              </a:ext>
              <a:ext uri="{C183D7F6-B498-43B3-948B-1728B52AA6E4}">
                <adec:decorative xmlns:adec="http://schemas.microsoft.com/office/drawing/2017/decorative" val="1"/>
              </a:ext>
            </a:extLst>
          </p:cNvPr>
          <p:cNvSpPr/>
          <p:nvPr/>
        </p:nvSpPr>
        <p:spPr>
          <a:xfrm>
            <a:off x="7366764" y="4267007"/>
            <a:ext cx="1698306" cy="669571"/>
          </a:xfrm>
          <a:prstGeom prst="rect">
            <a:avLst/>
          </a:prstGeom>
          <a:solidFill>
            <a:srgbClr val="FFD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Rounded Corners 5">
            <a:extLst>
              <a:ext uri="{FF2B5EF4-FFF2-40B4-BE49-F238E27FC236}">
                <a16:creationId xmlns:a16="http://schemas.microsoft.com/office/drawing/2014/main" id="{2515568F-B52B-3075-89FB-FDD96D5BD86A}"/>
              </a:ext>
              <a:ext uri="{C183D7F6-B498-43B3-948B-1728B52AA6E4}">
                <adec:decorative xmlns:adec="http://schemas.microsoft.com/office/drawing/2017/decorative" val="1"/>
              </a:ext>
            </a:extLst>
          </p:cNvPr>
          <p:cNvSpPr/>
          <p:nvPr/>
        </p:nvSpPr>
        <p:spPr>
          <a:xfrm>
            <a:off x="417462" y="1850064"/>
            <a:ext cx="2636875" cy="2884561"/>
          </a:xfrm>
          <a:prstGeom prst="roundRect">
            <a:avLst/>
          </a:prstGeom>
          <a:solidFill>
            <a:schemeClr val="bg1"/>
          </a:solidFill>
          <a:ln w="76200">
            <a:solidFill>
              <a:srgbClr val="FF7B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74B0ADC0-BCDF-8863-7E38-22D7462F92F8}"/>
              </a:ext>
            </a:extLst>
          </p:cNvPr>
          <p:cNvSpPr txBox="1"/>
          <p:nvPr/>
        </p:nvSpPr>
        <p:spPr>
          <a:xfrm>
            <a:off x="604283" y="2036304"/>
            <a:ext cx="2296634" cy="2277547"/>
          </a:xfrm>
          <a:prstGeom prst="rect">
            <a:avLst/>
          </a:prstGeom>
          <a:noFill/>
        </p:spPr>
        <p:txBody>
          <a:bodyPr wrap="square" rtlCol="0">
            <a:spAutoFit/>
          </a:bodyPr>
          <a:lstStyle/>
          <a:p>
            <a:pPr marL="0" indent="0">
              <a:buNone/>
            </a:pPr>
            <a:r>
              <a:rPr lang="en-US" sz="1800" b="1" dirty="0">
                <a:highlight>
                  <a:srgbClr val="FF7B69"/>
                </a:highlight>
                <a:latin typeface="Aptos" panose="020B0004020202020204" pitchFamily="34" charset="0"/>
              </a:rPr>
              <a:t>Proactive Program Alignment </a:t>
            </a:r>
          </a:p>
          <a:p>
            <a:pPr marL="0" indent="0">
              <a:buNone/>
            </a:pPr>
            <a:endParaRPr lang="en-US" sz="500" b="1" dirty="0">
              <a:latin typeface="Aptos" panose="020B0004020202020204" pitchFamily="34" charset="0"/>
            </a:endParaRPr>
          </a:p>
          <a:p>
            <a:pPr marL="0" indent="0">
              <a:buNone/>
            </a:pPr>
            <a:r>
              <a:rPr lang="en-US" sz="1200" b="1" dirty="0">
                <a:latin typeface="Aptos" panose="020B0004020202020204" pitchFamily="34" charset="0"/>
              </a:rPr>
              <a:t>Needs Assessment Results:</a:t>
            </a:r>
          </a:p>
          <a:p>
            <a:pPr marL="0" indent="0">
              <a:buNone/>
            </a:pPr>
            <a:r>
              <a:rPr lang="en-US" sz="1200" dirty="0">
                <a:latin typeface="Aptos" panose="020B0004020202020204" pitchFamily="34" charset="0"/>
              </a:rPr>
              <a:t>Community members facing significant levels of stress, particularly youth dealing with mental health challenges.</a:t>
            </a:r>
            <a:endParaRPr lang="en-US" sz="1200" b="1" dirty="0">
              <a:latin typeface="Aptos" panose="020B0004020202020204" pitchFamily="34" charset="0"/>
            </a:endParaRPr>
          </a:p>
          <a:p>
            <a:pPr marL="0" indent="0">
              <a:buNone/>
            </a:pPr>
            <a:endParaRPr lang="en-US" sz="500" dirty="0"/>
          </a:p>
          <a:p>
            <a:pPr marL="0" indent="0">
              <a:buNone/>
            </a:pPr>
            <a:r>
              <a:rPr lang="en-US" sz="1200" b="1" dirty="0"/>
              <a:t>How could the Accountability Framework guide program design? </a:t>
            </a:r>
            <a:endParaRPr lang="en-US" sz="1200" b="1" dirty="0">
              <a:latin typeface="Aptos" panose="020B0004020202020204" pitchFamily="34" charset="0"/>
            </a:endParaRPr>
          </a:p>
        </p:txBody>
      </p:sp>
      <p:sp>
        <p:nvSpPr>
          <p:cNvPr id="13" name="TextBox 12">
            <a:extLst>
              <a:ext uri="{FF2B5EF4-FFF2-40B4-BE49-F238E27FC236}">
                <a16:creationId xmlns:a16="http://schemas.microsoft.com/office/drawing/2014/main" id="{6A0A0524-E000-BC04-21BC-B91690C297CC}"/>
              </a:ext>
            </a:extLst>
          </p:cNvPr>
          <p:cNvSpPr txBox="1"/>
          <p:nvPr/>
        </p:nvSpPr>
        <p:spPr>
          <a:xfrm>
            <a:off x="3158784" y="411918"/>
            <a:ext cx="5816007" cy="400110"/>
          </a:xfrm>
          <a:prstGeom prst="rect">
            <a:avLst/>
          </a:prstGeom>
          <a:noFill/>
        </p:spPr>
        <p:txBody>
          <a:bodyPr wrap="square" rtlCol="0">
            <a:spAutoFit/>
          </a:bodyPr>
          <a:lstStyle/>
          <a:p>
            <a:r>
              <a:rPr lang="en-CA" sz="2000" b="1" dirty="0">
                <a:latin typeface="Aptos" panose="020B0004020202020204" pitchFamily="34" charset="0"/>
              </a:rPr>
              <a:t>How does this need align with:  </a:t>
            </a:r>
          </a:p>
        </p:txBody>
      </p:sp>
      <p:sp>
        <p:nvSpPr>
          <p:cNvPr id="16" name="TextBox 15">
            <a:extLst>
              <a:ext uri="{FF2B5EF4-FFF2-40B4-BE49-F238E27FC236}">
                <a16:creationId xmlns:a16="http://schemas.microsoft.com/office/drawing/2014/main" id="{799D50BD-CC05-FBCE-A8BD-908D2CDBE050}"/>
              </a:ext>
            </a:extLst>
          </p:cNvPr>
          <p:cNvSpPr txBox="1"/>
          <p:nvPr/>
        </p:nvSpPr>
        <p:spPr>
          <a:xfrm>
            <a:off x="3630356" y="3806646"/>
            <a:ext cx="4894519" cy="1477328"/>
          </a:xfrm>
          <a:prstGeom prst="rect">
            <a:avLst/>
          </a:prstGeom>
          <a:noFill/>
        </p:spPr>
        <p:txBody>
          <a:bodyPr wrap="square" rtlCol="0">
            <a:spAutoFit/>
          </a:bodyPr>
          <a:lstStyle/>
          <a:p>
            <a:r>
              <a:rPr lang="en-CA" sz="1600" b="1" dirty="0">
                <a:latin typeface="Aptos" panose="020B0004020202020204" pitchFamily="34" charset="0"/>
              </a:rPr>
              <a:t>Provincial Prevention Priorities (select best fit) </a:t>
            </a:r>
          </a:p>
          <a:p>
            <a:pPr marL="285750" indent="-285750">
              <a:buFont typeface="Wingdings" panose="05000000000000000000" pitchFamily="2" charset="2"/>
              <a:buChar char="q"/>
            </a:pPr>
            <a:r>
              <a:rPr lang="en-US" sz="1200" dirty="0">
                <a:latin typeface="Aptos" panose="020B0004020202020204" pitchFamily="34" charset="0"/>
              </a:rPr>
              <a:t>#1 Homelessness and housing insecurity</a:t>
            </a:r>
          </a:p>
          <a:p>
            <a:pPr marL="285750" indent="-285750">
              <a:buFont typeface="Wingdings" panose="05000000000000000000" pitchFamily="2" charset="2"/>
              <a:buChar char="q"/>
            </a:pPr>
            <a:r>
              <a:rPr lang="en-US" sz="1200" dirty="0">
                <a:latin typeface="Aptos" panose="020B0004020202020204" pitchFamily="34" charset="0"/>
              </a:rPr>
              <a:t>#2 Mental health and addictions</a:t>
            </a:r>
          </a:p>
          <a:p>
            <a:pPr marL="285750" indent="-285750">
              <a:buFont typeface="Wingdings" panose="05000000000000000000" pitchFamily="2" charset="2"/>
              <a:buChar char="q"/>
            </a:pPr>
            <a:r>
              <a:rPr lang="en-US" sz="1200" dirty="0">
                <a:latin typeface="Aptos" panose="020B0004020202020204" pitchFamily="34" charset="0"/>
              </a:rPr>
              <a:t>#3 Employment</a:t>
            </a:r>
          </a:p>
          <a:p>
            <a:pPr marL="285750" indent="-285750">
              <a:buFont typeface="Wingdings" panose="05000000000000000000" pitchFamily="2" charset="2"/>
              <a:buChar char="q"/>
            </a:pPr>
            <a:r>
              <a:rPr lang="en-US" sz="1200" dirty="0">
                <a:latin typeface="Aptos" panose="020B0004020202020204" pitchFamily="34" charset="0"/>
              </a:rPr>
              <a:t>#4 Family and sexual violence across the lifespan</a:t>
            </a:r>
          </a:p>
          <a:p>
            <a:pPr marL="285750" indent="-285750">
              <a:buFont typeface="Wingdings" panose="05000000000000000000" pitchFamily="2" charset="2"/>
              <a:buChar char="q"/>
            </a:pPr>
            <a:r>
              <a:rPr lang="en-US" sz="1200" dirty="0">
                <a:latin typeface="Aptos" panose="020B0004020202020204" pitchFamily="34" charset="0"/>
              </a:rPr>
              <a:t>#5 Aging well in the community</a:t>
            </a:r>
          </a:p>
          <a:p>
            <a:endParaRPr lang="en-CA" dirty="0"/>
          </a:p>
        </p:txBody>
      </p:sp>
      <p:sp>
        <p:nvSpPr>
          <p:cNvPr id="17" name="TextBox 16">
            <a:extLst>
              <a:ext uri="{FF2B5EF4-FFF2-40B4-BE49-F238E27FC236}">
                <a16:creationId xmlns:a16="http://schemas.microsoft.com/office/drawing/2014/main" id="{F2FB55F4-A673-5DA7-63D8-0580150A54B4}"/>
              </a:ext>
            </a:extLst>
          </p:cNvPr>
          <p:cNvSpPr txBox="1"/>
          <p:nvPr/>
        </p:nvSpPr>
        <p:spPr>
          <a:xfrm>
            <a:off x="3630356" y="2348756"/>
            <a:ext cx="5030110" cy="1661993"/>
          </a:xfrm>
          <a:prstGeom prst="rect">
            <a:avLst/>
          </a:prstGeom>
          <a:noFill/>
        </p:spPr>
        <p:txBody>
          <a:bodyPr wrap="square" rtlCol="0">
            <a:spAutoFit/>
          </a:bodyPr>
          <a:lstStyle/>
          <a:p>
            <a:r>
              <a:rPr lang="en-CA" sz="1600" b="1" dirty="0">
                <a:latin typeface="Aptos" panose="020B0004020202020204" pitchFamily="34" charset="0"/>
              </a:rPr>
              <a:t>Prevention Strategies (select all that apply) </a:t>
            </a:r>
          </a:p>
          <a:p>
            <a:pPr marL="342900" indent="-342900">
              <a:buFont typeface="Wingdings" panose="05000000000000000000" pitchFamily="2" charset="2"/>
              <a:buChar char="q"/>
            </a:pPr>
            <a:r>
              <a:rPr lang="en-US" sz="1200" dirty="0">
                <a:latin typeface="Aptos" panose="020B0004020202020204" pitchFamily="34" charset="0"/>
              </a:rPr>
              <a:t>#1 Promote and encourage active engagement in the community</a:t>
            </a:r>
          </a:p>
          <a:p>
            <a:pPr marL="342900" indent="-342900">
              <a:buFont typeface="Wingdings" panose="05000000000000000000" pitchFamily="2" charset="2"/>
              <a:buChar char="q"/>
            </a:pPr>
            <a:r>
              <a:rPr lang="en-US" sz="1200" dirty="0">
                <a:latin typeface="Aptos" panose="020B0004020202020204" pitchFamily="34" charset="0"/>
              </a:rPr>
              <a:t>#2 Foster a sense of belonging</a:t>
            </a:r>
          </a:p>
          <a:p>
            <a:pPr marL="342900" indent="-342900">
              <a:buFont typeface="Wingdings" panose="05000000000000000000" pitchFamily="2" charset="2"/>
              <a:buChar char="q"/>
            </a:pPr>
            <a:r>
              <a:rPr lang="en-US" sz="1200" dirty="0">
                <a:latin typeface="Aptos" panose="020B0004020202020204" pitchFamily="34" charset="0"/>
              </a:rPr>
              <a:t>#3 Promote social inclusion</a:t>
            </a:r>
          </a:p>
          <a:p>
            <a:pPr marL="342900" indent="-342900">
              <a:buFont typeface="Wingdings" panose="05000000000000000000" pitchFamily="2" charset="2"/>
              <a:buChar char="q"/>
            </a:pPr>
            <a:r>
              <a:rPr lang="en-US" sz="1200" dirty="0">
                <a:latin typeface="Aptos" panose="020B0004020202020204" pitchFamily="34" charset="0"/>
              </a:rPr>
              <a:t>#4 Develop and maintain healthy relationships</a:t>
            </a:r>
          </a:p>
          <a:p>
            <a:pPr marL="342900" indent="-342900">
              <a:buFont typeface="Wingdings" panose="05000000000000000000" pitchFamily="2" charset="2"/>
              <a:buChar char="q"/>
            </a:pPr>
            <a:r>
              <a:rPr lang="en-US" sz="1200" dirty="0">
                <a:latin typeface="Aptos" panose="020B0004020202020204" pitchFamily="34" charset="0"/>
              </a:rPr>
              <a:t>#5 Enhance access to social supports</a:t>
            </a:r>
          </a:p>
          <a:p>
            <a:pPr marL="342900" indent="-342900">
              <a:buFont typeface="Wingdings" panose="05000000000000000000" pitchFamily="2" charset="2"/>
              <a:buChar char="q"/>
            </a:pPr>
            <a:r>
              <a:rPr lang="en-US" sz="1200" dirty="0">
                <a:latin typeface="Aptos" panose="020B0004020202020204" pitchFamily="34" charset="0"/>
              </a:rPr>
              <a:t>#6 Develop and strengthen skills that build resilience</a:t>
            </a:r>
          </a:p>
          <a:p>
            <a:endParaRPr lang="en-CA" dirty="0"/>
          </a:p>
        </p:txBody>
      </p:sp>
      <p:sp>
        <p:nvSpPr>
          <p:cNvPr id="18" name="TextBox 17">
            <a:extLst>
              <a:ext uri="{FF2B5EF4-FFF2-40B4-BE49-F238E27FC236}">
                <a16:creationId xmlns:a16="http://schemas.microsoft.com/office/drawing/2014/main" id="{94F24CE7-E9DA-23CF-8931-EDCBE80F01D6}"/>
              </a:ext>
            </a:extLst>
          </p:cNvPr>
          <p:cNvSpPr txBox="1"/>
          <p:nvPr/>
        </p:nvSpPr>
        <p:spPr>
          <a:xfrm>
            <a:off x="3630356" y="877524"/>
            <a:ext cx="5030110" cy="1661993"/>
          </a:xfrm>
          <a:prstGeom prst="rect">
            <a:avLst/>
          </a:prstGeom>
          <a:noFill/>
        </p:spPr>
        <p:txBody>
          <a:bodyPr wrap="square" rtlCol="0">
            <a:spAutoFit/>
          </a:bodyPr>
          <a:lstStyle/>
          <a:p>
            <a:r>
              <a:rPr lang="en-CA" sz="1600" b="1" dirty="0">
                <a:latin typeface="Aptos" panose="020B0004020202020204" pitchFamily="34" charset="0"/>
              </a:rPr>
              <a:t>Activity Categorization </a:t>
            </a:r>
          </a:p>
          <a:p>
            <a:pPr marL="342900" indent="-342900">
              <a:buFont typeface="Wingdings" panose="05000000000000000000" pitchFamily="2" charset="2"/>
              <a:buChar char="q"/>
            </a:pPr>
            <a:r>
              <a:rPr lang="en-US" sz="1200" dirty="0">
                <a:latin typeface="Aptos" panose="020B0004020202020204" pitchFamily="34" charset="0"/>
              </a:rPr>
              <a:t>Programs (indicate subtypes, if applicable) </a:t>
            </a:r>
          </a:p>
          <a:p>
            <a:pPr marL="712788" lvl="1"/>
            <a:r>
              <a:rPr lang="en-CA" sz="1200" dirty="0">
                <a:highlight>
                  <a:srgbClr val="FF7B69"/>
                </a:highlight>
                <a:latin typeface="Aptos" panose="020B0004020202020204" pitchFamily="34" charset="0"/>
                <a:ea typeface="Arial" panose="020B0604020202020204" pitchFamily="34" charset="0"/>
                <a:cs typeface="Arial" panose="020B0604020202020204" pitchFamily="34" charset="0"/>
              </a:rPr>
              <a:t>Mental Health Promotion </a:t>
            </a:r>
          </a:p>
          <a:p>
            <a:pPr marL="712788" lvl="3"/>
            <a:r>
              <a:rPr lang="en-CA" sz="1200" dirty="0">
                <a:latin typeface="Aptos" panose="020B0004020202020204" pitchFamily="34" charset="0"/>
                <a:ea typeface="Arial" panose="020B0604020202020204" pitchFamily="34" charset="0"/>
                <a:cs typeface="Arial" panose="020B0604020202020204" pitchFamily="34" charset="0"/>
              </a:rPr>
              <a:t>     </a:t>
            </a:r>
            <a:r>
              <a:rPr lang="en-CA" sz="1200" dirty="0">
                <a:highlight>
                  <a:srgbClr val="FF7B69"/>
                </a:highlight>
                <a:latin typeface="Aptos" panose="020B0004020202020204" pitchFamily="34" charset="0"/>
                <a:ea typeface="Arial" panose="020B0604020202020204" pitchFamily="34" charset="0"/>
                <a:cs typeface="Arial" panose="020B0604020202020204" pitchFamily="34" charset="0"/>
              </a:rPr>
              <a:t>&gt; Short-Term Counselling</a:t>
            </a:r>
            <a:endParaRPr lang="en-US" sz="1200" dirty="0">
              <a:latin typeface="Aptos" panose="020B0004020202020204" pitchFamily="34" charset="0"/>
            </a:endParaRPr>
          </a:p>
          <a:p>
            <a:pPr marL="342900" indent="-342900">
              <a:buFont typeface="Wingdings" panose="05000000000000000000" pitchFamily="2" charset="2"/>
              <a:buChar char="q"/>
            </a:pPr>
            <a:r>
              <a:rPr lang="en-US" sz="1200" dirty="0">
                <a:latin typeface="Aptos" panose="020B0004020202020204" pitchFamily="34" charset="0"/>
              </a:rPr>
              <a:t>Information and Referrals </a:t>
            </a:r>
          </a:p>
          <a:p>
            <a:pPr marL="342900" indent="-342900">
              <a:buFont typeface="Wingdings" panose="05000000000000000000" pitchFamily="2" charset="2"/>
              <a:buChar char="q"/>
            </a:pPr>
            <a:r>
              <a:rPr lang="en-US" sz="1200" dirty="0">
                <a:latin typeface="Aptos" panose="020B0004020202020204" pitchFamily="34" charset="0"/>
              </a:rPr>
              <a:t>Community Events </a:t>
            </a:r>
          </a:p>
          <a:p>
            <a:pPr marL="342900" indent="-342900">
              <a:buFont typeface="Wingdings" panose="05000000000000000000" pitchFamily="2" charset="2"/>
              <a:buChar char="q"/>
            </a:pPr>
            <a:r>
              <a:rPr lang="en-US" sz="1200" dirty="0">
                <a:latin typeface="Aptos" panose="020B0004020202020204" pitchFamily="34" charset="0"/>
              </a:rPr>
              <a:t>Community Development and Capacity Building </a:t>
            </a:r>
          </a:p>
          <a:p>
            <a:endParaRPr lang="en-CA" dirty="0"/>
          </a:p>
        </p:txBody>
      </p:sp>
      <p:sp>
        <p:nvSpPr>
          <p:cNvPr id="22" name="Title 21">
            <a:extLst>
              <a:ext uri="{FF2B5EF4-FFF2-40B4-BE49-F238E27FC236}">
                <a16:creationId xmlns:a16="http://schemas.microsoft.com/office/drawing/2014/main" id="{5AA35A2D-2EE5-926E-1C59-7166F5FFBBAD}"/>
              </a:ext>
            </a:extLst>
          </p:cNvPr>
          <p:cNvSpPr txBox="1">
            <a:spLocks noGrp="1"/>
          </p:cNvSpPr>
          <p:nvPr>
            <p:ph type="title" idx="4294967295"/>
          </p:nvPr>
        </p:nvSpPr>
        <p:spPr>
          <a:xfrm>
            <a:off x="417462" y="181086"/>
            <a:ext cx="2326928" cy="12618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4000" b="1"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Activity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Layering Reporting Concepts - Proactive</a:t>
            </a:r>
          </a:p>
        </p:txBody>
      </p:sp>
      <p:grpSp>
        <p:nvGrpSpPr>
          <p:cNvPr id="2" name="Group 1">
            <a:extLst>
              <a:ext uri="{FF2B5EF4-FFF2-40B4-BE49-F238E27FC236}">
                <a16:creationId xmlns:a16="http://schemas.microsoft.com/office/drawing/2014/main" id="{1C82E892-8A9D-5433-724C-BA3F5F2F0203}"/>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3" name="Oval 2">
              <a:extLst>
                <a:ext uri="{FF2B5EF4-FFF2-40B4-BE49-F238E27FC236}">
                  <a16:creationId xmlns:a16="http://schemas.microsoft.com/office/drawing/2014/main" id="{6071281C-013B-381E-6C01-4B3AF09B00A3}"/>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Graphic 4" descr="Folder Search with solid fill">
              <a:extLst>
                <a:ext uri="{FF2B5EF4-FFF2-40B4-BE49-F238E27FC236}">
                  <a16:creationId xmlns:a16="http://schemas.microsoft.com/office/drawing/2014/main" id="{79F0B9F6-27B7-FA42-CF72-2060074304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8" name="TextBox 7">
            <a:extLst>
              <a:ext uri="{FF2B5EF4-FFF2-40B4-BE49-F238E27FC236}">
                <a16:creationId xmlns:a16="http://schemas.microsoft.com/office/drawing/2014/main" id="{ABB3C000-60D0-CC32-0D3D-27F602F47028}"/>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35</a:t>
            </a:r>
          </a:p>
        </p:txBody>
      </p:sp>
      <p:pic>
        <p:nvPicPr>
          <p:cNvPr id="9" name="Picture 8" descr="A pencil in a circle">
            <a:extLst>
              <a:ext uri="{FF2B5EF4-FFF2-40B4-BE49-F238E27FC236}">
                <a16:creationId xmlns:a16="http://schemas.microsoft.com/office/drawing/2014/main" id="{7D321E75-03A8-62B2-10E5-6CD67CD4B7A2}"/>
              </a:ext>
            </a:extLst>
          </p:cNvPr>
          <p:cNvPicPr>
            <a:picLocks noChangeAspect="1"/>
          </p:cNvPicPr>
          <p:nvPr/>
        </p:nvPicPr>
        <p:blipFill>
          <a:blip r:embed="rId5"/>
          <a:srcRect l="20010" t="34164" r="39178" b="33217"/>
          <a:stretch/>
        </p:blipFill>
        <p:spPr>
          <a:xfrm>
            <a:off x="2347554" y="281113"/>
            <a:ext cx="618283" cy="494158"/>
          </a:xfrm>
          <a:prstGeom prst="rect">
            <a:avLst/>
          </a:prstGeom>
        </p:spPr>
      </p:pic>
      <p:pic>
        <p:nvPicPr>
          <p:cNvPr id="10" name="Graphic 9" descr="End outline">
            <a:extLst>
              <a:ext uri="{FF2B5EF4-FFF2-40B4-BE49-F238E27FC236}">
                <a16:creationId xmlns:a16="http://schemas.microsoft.com/office/drawing/2014/main" id="{68DE0961-17E4-9AD6-D68C-1A14CB841D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40522" y="2287583"/>
            <a:ext cx="503868" cy="503868"/>
          </a:xfrm>
          <a:prstGeom prst="rect">
            <a:avLst/>
          </a:prstGeom>
        </p:spPr>
      </p:pic>
    </p:spTree>
    <p:extLst>
      <p:ext uri="{BB962C8B-B14F-4D97-AF65-F5344CB8AC3E}">
        <p14:creationId xmlns:p14="http://schemas.microsoft.com/office/powerpoint/2010/main" val="322756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5" presetClass="emph" presetSubtype="0" nodeType="clickEffect">
                                  <p:stCondLst>
                                    <p:cond delay="0"/>
                                  </p:stCondLst>
                                  <p:iterate type="lt">
                                    <p:tmAbs val="25"/>
                                  </p:iterate>
                                  <p:childTnLst>
                                    <p:set>
                                      <p:cBhvr override="childStyle">
                                        <p:cTn id="12" dur="indefinite"/>
                                        <p:tgtEl>
                                          <p:spTgt spid="17">
                                            <p:txEl>
                                              <p:pRg st="2" end="2"/>
                                            </p:txEl>
                                          </p:spTgt>
                                        </p:tgtEl>
                                        <p:attrNameLst>
                                          <p:attrName>style.fontWeight</p:attrName>
                                        </p:attrNameLst>
                                      </p:cBhvr>
                                      <p:to>
                                        <p:strVal val="bold"/>
                                      </p:to>
                                    </p:set>
                                  </p:childTnLst>
                                </p:cTn>
                              </p:par>
                            </p:childTnLst>
                          </p:cTn>
                        </p:par>
                      </p:childTnLst>
                    </p:cTn>
                  </p:par>
                  <p:par>
                    <p:cTn id="13" fill="hold">
                      <p:stCondLst>
                        <p:cond delay="indefinite"/>
                      </p:stCondLst>
                      <p:childTnLst>
                        <p:par>
                          <p:cTn id="14" fill="hold">
                            <p:stCondLst>
                              <p:cond delay="0"/>
                            </p:stCondLst>
                            <p:childTnLst>
                              <p:par>
                                <p:cTn id="15" presetID="15" presetClass="emph" presetSubtype="0" nodeType="clickEffect">
                                  <p:stCondLst>
                                    <p:cond delay="0"/>
                                  </p:stCondLst>
                                  <p:iterate type="lt">
                                    <p:tmAbs val="25"/>
                                  </p:iterate>
                                  <p:childTnLst>
                                    <p:set>
                                      <p:cBhvr override="childStyle">
                                        <p:cTn id="16" dur="indefinite"/>
                                        <p:tgtEl>
                                          <p:spTgt spid="17">
                                            <p:txEl>
                                              <p:pRg st="5" end="5"/>
                                            </p:txEl>
                                          </p:spTgt>
                                        </p:tgtEl>
                                        <p:attrNameLst>
                                          <p:attrName>style.fontWeight</p:attrName>
                                        </p:attrNameLst>
                                      </p:cBhvr>
                                      <p:to>
                                        <p:strVal val="bold"/>
                                      </p:to>
                                    </p:set>
                                  </p:childTnLst>
                                </p:cTn>
                              </p:par>
                            </p:childTnLst>
                          </p:cTn>
                        </p:par>
                      </p:childTnLst>
                    </p:cTn>
                  </p:par>
                  <p:par>
                    <p:cTn id="17" fill="hold">
                      <p:stCondLst>
                        <p:cond delay="indefinite"/>
                      </p:stCondLst>
                      <p:childTnLst>
                        <p:par>
                          <p:cTn id="18" fill="hold">
                            <p:stCondLst>
                              <p:cond delay="0"/>
                            </p:stCondLst>
                            <p:childTnLst>
                              <p:par>
                                <p:cTn id="19" presetID="15" presetClass="emph" presetSubtype="0" nodeType="clickEffect">
                                  <p:stCondLst>
                                    <p:cond delay="0"/>
                                  </p:stCondLst>
                                  <p:iterate type="lt">
                                    <p:tmAbs val="25"/>
                                  </p:iterate>
                                  <p:childTnLst>
                                    <p:set>
                                      <p:cBhvr override="childStyle">
                                        <p:cTn id="20" dur="indefinite"/>
                                        <p:tgtEl>
                                          <p:spTgt spid="17">
                                            <p:txEl>
                                              <p:pRg st="6" end="6"/>
                                            </p:txEl>
                                          </p:spTgt>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5" presetClass="emph" presetSubtype="0" nodeType="clickEffect">
                                  <p:stCondLst>
                                    <p:cond delay="0"/>
                                  </p:stCondLst>
                                  <p:iterate type="lt">
                                    <p:tmAbs val="25"/>
                                  </p:iterate>
                                  <p:childTnLst>
                                    <p:set>
                                      <p:cBhvr override="childStyle">
                                        <p:cTn id="24" dur="indefinite"/>
                                        <p:tgtEl>
                                          <p:spTgt spid="16">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8556B-2F9B-05D6-444E-33114DBA57A6}"/>
              </a:ext>
            </a:extLst>
          </p:cNvPr>
          <p:cNvSpPr>
            <a:spLocks noGrp="1"/>
          </p:cNvSpPr>
          <p:nvPr>
            <p:ph type="ctrTitle"/>
          </p:nvPr>
        </p:nvSpPr>
        <p:spPr/>
        <p:txBody>
          <a:bodyPr/>
          <a:lstStyle/>
          <a:p>
            <a:r>
              <a:rPr lang="en-CA" sz="8000" b="1" dirty="0">
                <a:latin typeface="Aptos" panose="020B0004020202020204" pitchFamily="34" charset="0"/>
              </a:rPr>
              <a:t>Module 6</a:t>
            </a:r>
          </a:p>
        </p:txBody>
      </p:sp>
      <p:sp>
        <p:nvSpPr>
          <p:cNvPr id="3" name="Subtitle 2">
            <a:extLst>
              <a:ext uri="{FF2B5EF4-FFF2-40B4-BE49-F238E27FC236}">
                <a16:creationId xmlns:a16="http://schemas.microsoft.com/office/drawing/2014/main" id="{DD417CEB-C3AE-A6CB-31F7-92771AB35123}"/>
              </a:ext>
            </a:extLst>
          </p:cNvPr>
          <p:cNvSpPr>
            <a:spLocks noGrp="1"/>
          </p:cNvSpPr>
          <p:nvPr>
            <p:ph type="subTitle" idx="1"/>
          </p:nvPr>
        </p:nvSpPr>
        <p:spPr/>
        <p:txBody>
          <a:bodyPr/>
          <a:lstStyle/>
          <a:p>
            <a:pPr marL="0" indent="0"/>
            <a:r>
              <a:rPr lang="en-CA" sz="4400" dirty="0">
                <a:latin typeface="Aptos" panose="020B0004020202020204" pitchFamily="34" charset="0"/>
              </a:rPr>
              <a:t>Counting</a:t>
            </a:r>
          </a:p>
        </p:txBody>
      </p:sp>
    </p:spTree>
    <p:extLst>
      <p:ext uri="{BB962C8B-B14F-4D97-AF65-F5344CB8AC3E}">
        <p14:creationId xmlns:p14="http://schemas.microsoft.com/office/powerpoint/2010/main" val="15388279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75953" y="506812"/>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Counting at-a Glance </a:t>
            </a:r>
          </a:p>
        </p:txBody>
      </p:sp>
      <p:sp>
        <p:nvSpPr>
          <p:cNvPr id="8" name="Rectangle 7">
            <a:extLst>
              <a:ext uri="{FF2B5EF4-FFF2-40B4-BE49-F238E27FC236}">
                <a16:creationId xmlns:a16="http://schemas.microsoft.com/office/drawing/2014/main" id="{46BC5617-6182-E079-9281-E7EF86F3220E}"/>
              </a:ext>
              <a:ext uri="{C183D7F6-B498-43B3-948B-1728B52AA6E4}">
                <adec:decorative xmlns:adec="http://schemas.microsoft.com/office/drawing/2017/decorative" val="1"/>
              </a:ext>
            </a:extLst>
          </p:cNvPr>
          <p:cNvSpPr/>
          <p:nvPr/>
        </p:nvSpPr>
        <p:spPr>
          <a:xfrm>
            <a:off x="7219434" y="4263508"/>
            <a:ext cx="1789652" cy="746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extLst>
              <a:ext uri="{FF2B5EF4-FFF2-40B4-BE49-F238E27FC236}">
                <a16:creationId xmlns:a16="http://schemas.microsoft.com/office/drawing/2014/main" id="{558A0DBC-81B5-21DA-5B50-561FC17C8D03}"/>
              </a:ext>
              <a:ext uri="{C183D7F6-B498-43B3-948B-1728B52AA6E4}">
                <adec:decorative xmlns:adec="http://schemas.microsoft.com/office/drawing/2017/decorative" val="1"/>
              </a:ext>
            </a:extLst>
          </p:cNvPr>
          <p:cNvSpPr/>
          <p:nvPr/>
        </p:nvSpPr>
        <p:spPr>
          <a:xfrm>
            <a:off x="4731491" y="1290462"/>
            <a:ext cx="3962400" cy="3434052"/>
          </a:xfrm>
          <a:prstGeom prst="rect">
            <a:avLst/>
          </a:prstGeom>
          <a:solidFill>
            <a:srgbClr val="B8E6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F6543D1A-58BC-8152-9D54-73F799A3A301}"/>
              </a:ext>
              <a:ext uri="{C183D7F6-B498-43B3-948B-1728B52AA6E4}">
                <adec:decorative xmlns:adec="http://schemas.microsoft.com/office/drawing/2017/decorative" val="1"/>
              </a:ext>
            </a:extLst>
          </p:cNvPr>
          <p:cNvSpPr/>
          <p:nvPr/>
        </p:nvSpPr>
        <p:spPr>
          <a:xfrm>
            <a:off x="381543" y="1290461"/>
            <a:ext cx="4181782" cy="343405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extBox 1">
            <a:extLst>
              <a:ext uri="{FF2B5EF4-FFF2-40B4-BE49-F238E27FC236}">
                <a16:creationId xmlns:a16="http://schemas.microsoft.com/office/drawing/2014/main" id="{334C877D-5D82-2371-0673-6355119C35E5}"/>
              </a:ext>
            </a:extLst>
          </p:cNvPr>
          <p:cNvSpPr txBox="1"/>
          <p:nvPr/>
        </p:nvSpPr>
        <p:spPr>
          <a:xfrm>
            <a:off x="275953" y="1153143"/>
            <a:ext cx="3962400" cy="1508105"/>
          </a:xfrm>
          <a:prstGeom prst="rect">
            <a:avLst/>
          </a:prstGeom>
          <a:noFill/>
        </p:spPr>
        <p:txBody>
          <a:bodyPr wrap="square" rtlCol="0">
            <a:spAutoFit/>
          </a:bodyPr>
          <a:lstStyle/>
          <a:p>
            <a:pPr marL="361950" indent="-180975"/>
            <a:endParaRPr lang="en-US" sz="2000" cap="none" dirty="0">
              <a:latin typeface="Aptos" panose="020B0004020202020204" pitchFamily="34" charset="0"/>
            </a:endParaRPr>
          </a:p>
          <a:p>
            <a:pPr marL="180975"/>
            <a:r>
              <a:rPr lang="en-US" sz="2400" b="1" dirty="0">
                <a:latin typeface="Aptos" panose="020B0004020202020204" pitchFamily="34" charset="0"/>
              </a:rPr>
              <a:t>Programs are required to keep track of counts related to: </a:t>
            </a:r>
          </a:p>
        </p:txBody>
      </p:sp>
      <p:sp>
        <p:nvSpPr>
          <p:cNvPr id="14" name="TextBox 13">
            <a:extLst>
              <a:ext uri="{FF2B5EF4-FFF2-40B4-BE49-F238E27FC236}">
                <a16:creationId xmlns:a16="http://schemas.microsoft.com/office/drawing/2014/main" id="{5DF1716C-ECA1-3A13-7ED7-88A62FD0789C}"/>
              </a:ext>
            </a:extLst>
          </p:cNvPr>
          <p:cNvSpPr txBox="1"/>
          <p:nvPr/>
        </p:nvSpPr>
        <p:spPr>
          <a:xfrm>
            <a:off x="4738153" y="1357655"/>
            <a:ext cx="3787572" cy="4047262"/>
          </a:xfrm>
          <a:prstGeom prst="rect">
            <a:avLst/>
          </a:prstGeom>
          <a:noFill/>
        </p:spPr>
        <p:txBody>
          <a:bodyPr wrap="square" rtlCol="0">
            <a:spAutoFit/>
          </a:bodyPr>
          <a:lstStyle/>
          <a:p>
            <a:r>
              <a:rPr lang="en-US" sz="1800" b="1" cap="none" dirty="0">
                <a:solidFill>
                  <a:schemeClr val="accent3">
                    <a:lumMod val="75000"/>
                  </a:schemeClr>
                </a:solidFill>
                <a:latin typeface="Aptos" panose="020B0004020202020204" pitchFamily="34" charset="0"/>
                <a:ea typeface="Batang" panose="02030600000101010101" pitchFamily="18" charset="-127"/>
              </a:rPr>
              <a:t>5 KPMs</a:t>
            </a:r>
            <a:r>
              <a:rPr lang="en-US" sz="1800" b="1" dirty="0">
                <a:solidFill>
                  <a:schemeClr val="accent3">
                    <a:lumMod val="75000"/>
                  </a:schemeClr>
                </a:solidFill>
                <a:latin typeface="Aptos" panose="020B0004020202020204" pitchFamily="34" charset="0"/>
                <a:ea typeface="Batang" panose="02030600000101010101" pitchFamily="18" charset="-127"/>
              </a:rPr>
              <a:t> Measured Through Counting </a:t>
            </a:r>
            <a:endParaRPr lang="en-US" sz="600" b="1" dirty="0">
              <a:solidFill>
                <a:schemeClr val="accent3">
                  <a:lumMod val="75000"/>
                </a:schemeClr>
              </a:solidFill>
              <a:latin typeface="Aptos" panose="020B0004020202020204" pitchFamily="34" charset="0"/>
              <a:ea typeface="Batang" panose="02030600000101010101" pitchFamily="18" charset="-127"/>
            </a:endParaRPr>
          </a:p>
          <a:p>
            <a:endParaRPr lang="en-US" sz="500" b="1" dirty="0">
              <a:solidFill>
                <a:schemeClr val="tx1"/>
              </a:solidFill>
              <a:latin typeface="Aptos" panose="020B0004020202020204" pitchFamily="34" charset="0"/>
              <a:ea typeface="Batang" panose="02030600000101010101" pitchFamily="18" charset="-127"/>
            </a:endParaRPr>
          </a:p>
          <a:p>
            <a:pPr marL="400050" indent="-400050">
              <a:buClr>
                <a:srgbClr val="36B0C9"/>
              </a:buClr>
              <a:buFont typeface="Arial" panose="020B0604020202020204" pitchFamily="34" charset="0"/>
              <a:buChar char="•"/>
            </a:pPr>
            <a:r>
              <a:rPr lang="en-US" b="0" dirty="0">
                <a:solidFill>
                  <a:schemeClr val="tx1"/>
                </a:solidFill>
                <a:latin typeface="Aptos" panose="020B0004020202020204" pitchFamily="34" charset="0"/>
                <a:ea typeface="Batang" panose="02030600000101010101" pitchFamily="18" charset="-127"/>
              </a:rPr>
              <a:t>Number of times </a:t>
            </a:r>
            <a:r>
              <a:rPr lang="en-US" b="1" dirty="0">
                <a:solidFill>
                  <a:schemeClr val="tx1"/>
                </a:solidFill>
                <a:latin typeface="Aptos" panose="020B0004020202020204" pitchFamily="34" charset="0"/>
                <a:ea typeface="Batang" panose="02030600000101010101" pitchFamily="18" charset="-127"/>
              </a:rPr>
              <a:t>Albertans participated </a:t>
            </a:r>
            <a:r>
              <a:rPr lang="en-US" b="0" dirty="0">
                <a:solidFill>
                  <a:schemeClr val="tx1"/>
                </a:solidFill>
                <a:latin typeface="Aptos" panose="020B0004020202020204" pitchFamily="34" charset="0"/>
                <a:ea typeface="Batang" panose="02030600000101010101" pitchFamily="18" charset="-127"/>
              </a:rPr>
              <a:t>in local FCSS programming </a:t>
            </a:r>
          </a:p>
          <a:p>
            <a:pPr marL="400050" indent="-400050">
              <a:buClr>
                <a:srgbClr val="36B0C9"/>
              </a:buClr>
              <a:buFont typeface="Arial" panose="020B0604020202020204" pitchFamily="34" charset="0"/>
              <a:buChar char="•"/>
            </a:pPr>
            <a:r>
              <a:rPr lang="en-US" b="0" dirty="0">
                <a:solidFill>
                  <a:schemeClr val="tx1"/>
                </a:solidFill>
                <a:latin typeface="Aptos" panose="020B0004020202020204" pitchFamily="34" charset="0"/>
                <a:ea typeface="Batang" panose="02030600000101010101" pitchFamily="18" charset="-127"/>
              </a:rPr>
              <a:t>Number of </a:t>
            </a:r>
            <a:r>
              <a:rPr lang="en-US" b="1" dirty="0">
                <a:solidFill>
                  <a:schemeClr val="tx1"/>
                </a:solidFill>
                <a:latin typeface="Aptos" panose="020B0004020202020204" pitchFamily="34" charset="0"/>
                <a:ea typeface="Batang" panose="02030600000101010101" pitchFamily="18" charset="-127"/>
              </a:rPr>
              <a:t>referral services </a:t>
            </a:r>
            <a:r>
              <a:rPr lang="en-US" b="0" dirty="0">
                <a:solidFill>
                  <a:schemeClr val="tx1"/>
                </a:solidFill>
                <a:latin typeface="Aptos" panose="020B0004020202020204" pitchFamily="34" charset="0"/>
                <a:ea typeface="Batang" panose="02030600000101010101" pitchFamily="18" charset="-127"/>
              </a:rPr>
              <a:t>provided by local FCSS programs</a:t>
            </a:r>
          </a:p>
          <a:p>
            <a:pPr marL="400050" indent="-400050">
              <a:buClr>
                <a:srgbClr val="36B0C9"/>
              </a:buClr>
              <a:buFont typeface="Arial" panose="020B0604020202020204" pitchFamily="34" charset="0"/>
              <a:buChar char="•"/>
            </a:pPr>
            <a:r>
              <a:rPr lang="en-US" b="0" dirty="0">
                <a:solidFill>
                  <a:schemeClr val="tx1"/>
                </a:solidFill>
                <a:latin typeface="Aptos" panose="020B0004020202020204" pitchFamily="34" charset="0"/>
                <a:ea typeface="Batang" panose="02030600000101010101" pitchFamily="18" charset="-127"/>
              </a:rPr>
              <a:t>Number of </a:t>
            </a:r>
            <a:r>
              <a:rPr lang="en-US" b="1" dirty="0">
                <a:solidFill>
                  <a:schemeClr val="tx1"/>
                </a:solidFill>
                <a:latin typeface="Aptos" panose="020B0004020202020204" pitchFamily="34" charset="0"/>
                <a:ea typeface="Batang" panose="02030600000101010101" pitchFamily="18" charset="-127"/>
              </a:rPr>
              <a:t>community partnerships </a:t>
            </a:r>
            <a:r>
              <a:rPr lang="en-US" b="0" dirty="0">
                <a:solidFill>
                  <a:schemeClr val="tx1"/>
                </a:solidFill>
                <a:latin typeface="Aptos" panose="020B0004020202020204" pitchFamily="34" charset="0"/>
                <a:ea typeface="Batang" panose="02030600000101010101" pitchFamily="18" charset="-127"/>
              </a:rPr>
              <a:t>local FCSS programs have with other local FCSS programs, agencies and/or programs </a:t>
            </a:r>
          </a:p>
          <a:p>
            <a:pPr marL="400050" indent="-400050">
              <a:buClr>
                <a:srgbClr val="36B0C9"/>
              </a:buClr>
              <a:buFont typeface="Arial" panose="020B0604020202020204" pitchFamily="34" charset="0"/>
              <a:buChar char="•"/>
            </a:pPr>
            <a:r>
              <a:rPr lang="en-US" b="0" dirty="0">
                <a:solidFill>
                  <a:schemeClr val="tx1"/>
                </a:solidFill>
                <a:latin typeface="Aptos" panose="020B0004020202020204" pitchFamily="34" charset="0"/>
                <a:ea typeface="Batang" panose="02030600000101010101" pitchFamily="18" charset="-127"/>
              </a:rPr>
              <a:t>Number of </a:t>
            </a:r>
            <a:r>
              <a:rPr lang="en-US" b="1" dirty="0">
                <a:solidFill>
                  <a:schemeClr val="tx1"/>
                </a:solidFill>
                <a:latin typeface="Aptos" panose="020B0004020202020204" pitchFamily="34" charset="0"/>
                <a:ea typeface="Batang" panose="02030600000101010101" pitchFamily="18" charset="-127"/>
              </a:rPr>
              <a:t>volunteers</a:t>
            </a:r>
            <a:r>
              <a:rPr lang="en-US" b="0" dirty="0">
                <a:solidFill>
                  <a:schemeClr val="tx1"/>
                </a:solidFill>
                <a:latin typeface="Aptos" panose="020B0004020202020204" pitchFamily="34" charset="0"/>
                <a:ea typeface="Batang" panose="02030600000101010101" pitchFamily="18" charset="-127"/>
              </a:rPr>
              <a:t> who supported FCSS programs </a:t>
            </a:r>
          </a:p>
          <a:p>
            <a:pPr marL="400050" indent="-400050">
              <a:buClr>
                <a:srgbClr val="36B0C9"/>
              </a:buClr>
              <a:buFont typeface="Arial" panose="020B0604020202020204" pitchFamily="34" charset="0"/>
              <a:buChar char="•"/>
            </a:pPr>
            <a:r>
              <a:rPr lang="en-CA" b="0" dirty="0">
                <a:solidFill>
                  <a:schemeClr val="tx1"/>
                </a:solidFill>
                <a:latin typeface="Aptos" panose="020B0004020202020204" pitchFamily="34" charset="0"/>
              </a:rPr>
              <a:t>Number of </a:t>
            </a:r>
            <a:r>
              <a:rPr lang="en-CA" b="1" dirty="0">
                <a:solidFill>
                  <a:schemeClr val="tx1"/>
                </a:solidFill>
                <a:latin typeface="Aptos" panose="020B0004020202020204" pitchFamily="34" charset="0"/>
              </a:rPr>
              <a:t>volunteer hours </a:t>
            </a:r>
            <a:r>
              <a:rPr lang="en-CA" b="0" dirty="0">
                <a:solidFill>
                  <a:schemeClr val="tx1"/>
                </a:solidFill>
                <a:latin typeface="Aptos" panose="020B0004020202020204" pitchFamily="34" charset="0"/>
              </a:rPr>
              <a:t>reported by local FCSS programs </a:t>
            </a:r>
          </a:p>
          <a:p>
            <a:endParaRPr lang="en-US" sz="1600" b="0" dirty="0">
              <a:solidFill>
                <a:schemeClr val="tx1"/>
              </a:solidFill>
              <a:latin typeface="Aptos" panose="020B0004020202020204" pitchFamily="34" charset="0"/>
              <a:ea typeface="Batang" panose="02030600000101010101" pitchFamily="18" charset="-127"/>
            </a:endParaRPr>
          </a:p>
          <a:p>
            <a:endParaRPr lang="en-US" sz="1600" b="0" dirty="0">
              <a:solidFill>
                <a:schemeClr val="tx1"/>
              </a:solidFill>
              <a:latin typeface="Aptos" panose="020B0004020202020204" pitchFamily="34" charset="0"/>
              <a:ea typeface="Batang" panose="02030600000101010101" pitchFamily="18" charset="-127"/>
            </a:endParaRPr>
          </a:p>
          <a:p>
            <a:endParaRPr lang="en-US" sz="1600" b="1" dirty="0">
              <a:solidFill>
                <a:schemeClr val="accent3">
                  <a:lumMod val="75000"/>
                </a:schemeClr>
              </a:solidFill>
              <a:latin typeface="Aptos" panose="020B0004020202020204" pitchFamily="34" charset="0"/>
              <a:ea typeface="Batang" panose="02030600000101010101" pitchFamily="18" charset="-127"/>
            </a:endParaRPr>
          </a:p>
        </p:txBody>
      </p:sp>
      <p:sp>
        <p:nvSpPr>
          <p:cNvPr id="20" name="Oval 19">
            <a:extLst>
              <a:ext uri="{FF2B5EF4-FFF2-40B4-BE49-F238E27FC236}">
                <a16:creationId xmlns:a16="http://schemas.microsoft.com/office/drawing/2014/main" id="{DB4776CA-78CA-EB6A-78B1-65124BA1DA49}"/>
              </a:ext>
              <a:ext uri="{C183D7F6-B498-43B3-948B-1728B52AA6E4}">
                <adec:decorative xmlns:adec="http://schemas.microsoft.com/office/drawing/2017/decorative" val="1"/>
              </a:ext>
            </a:extLst>
          </p:cNvPr>
          <p:cNvSpPr/>
          <p:nvPr/>
        </p:nvSpPr>
        <p:spPr>
          <a:xfrm>
            <a:off x="498578" y="2945743"/>
            <a:ext cx="686890" cy="6868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TextBox 22">
            <a:extLst>
              <a:ext uri="{FF2B5EF4-FFF2-40B4-BE49-F238E27FC236}">
                <a16:creationId xmlns:a16="http://schemas.microsoft.com/office/drawing/2014/main" id="{543C046C-AC9C-D691-C788-D726F0549F00}"/>
              </a:ext>
            </a:extLst>
          </p:cNvPr>
          <p:cNvSpPr txBox="1"/>
          <p:nvPr/>
        </p:nvSpPr>
        <p:spPr>
          <a:xfrm>
            <a:off x="229061" y="3728332"/>
            <a:ext cx="1117239" cy="261610"/>
          </a:xfrm>
          <a:prstGeom prst="rect">
            <a:avLst/>
          </a:prstGeom>
          <a:noFill/>
        </p:spPr>
        <p:txBody>
          <a:bodyPr wrap="square" rtlCol="0">
            <a:spAutoFit/>
          </a:bodyPr>
          <a:lstStyle/>
          <a:p>
            <a:pPr algn="ctr"/>
            <a:r>
              <a:rPr lang="en-CA" sz="1050" dirty="0">
                <a:latin typeface="Aptos" panose="020B0004020202020204" pitchFamily="34" charset="0"/>
              </a:rPr>
              <a:t>Volunteers</a:t>
            </a:r>
            <a:endParaRPr lang="en-CA" sz="1100" dirty="0">
              <a:latin typeface="Aptos" panose="020B0004020202020204" pitchFamily="34" charset="0"/>
            </a:endParaRPr>
          </a:p>
        </p:txBody>
      </p:sp>
      <p:sp>
        <p:nvSpPr>
          <p:cNvPr id="24" name="TextBox 23">
            <a:extLst>
              <a:ext uri="{FF2B5EF4-FFF2-40B4-BE49-F238E27FC236}">
                <a16:creationId xmlns:a16="http://schemas.microsoft.com/office/drawing/2014/main" id="{07F38F79-B47F-4009-8B3B-6E012A973331}"/>
              </a:ext>
            </a:extLst>
          </p:cNvPr>
          <p:cNvSpPr txBox="1"/>
          <p:nvPr/>
        </p:nvSpPr>
        <p:spPr>
          <a:xfrm>
            <a:off x="1913814" y="3728332"/>
            <a:ext cx="1117239" cy="415498"/>
          </a:xfrm>
          <a:prstGeom prst="rect">
            <a:avLst/>
          </a:prstGeom>
          <a:noFill/>
        </p:spPr>
        <p:txBody>
          <a:bodyPr wrap="square" rtlCol="0">
            <a:spAutoFit/>
          </a:bodyPr>
          <a:lstStyle/>
          <a:p>
            <a:pPr algn="ctr"/>
            <a:r>
              <a:rPr lang="en-CA" sz="1050" dirty="0">
                <a:latin typeface="Aptos" panose="020B0004020202020204" pitchFamily="34" charset="0"/>
              </a:rPr>
              <a:t>Participant Interactions</a:t>
            </a:r>
            <a:endParaRPr lang="en-CA" sz="1100" dirty="0">
              <a:latin typeface="Aptos" panose="020B0004020202020204" pitchFamily="34" charset="0"/>
            </a:endParaRPr>
          </a:p>
        </p:txBody>
      </p:sp>
      <p:sp>
        <p:nvSpPr>
          <p:cNvPr id="25" name="TextBox 24">
            <a:extLst>
              <a:ext uri="{FF2B5EF4-FFF2-40B4-BE49-F238E27FC236}">
                <a16:creationId xmlns:a16="http://schemas.microsoft.com/office/drawing/2014/main" id="{F582808D-0AD0-CE4B-E266-62F26FFC7566}"/>
              </a:ext>
            </a:extLst>
          </p:cNvPr>
          <p:cNvSpPr txBox="1"/>
          <p:nvPr/>
        </p:nvSpPr>
        <p:spPr>
          <a:xfrm>
            <a:off x="3574723" y="3728332"/>
            <a:ext cx="1117239" cy="415498"/>
          </a:xfrm>
          <a:prstGeom prst="rect">
            <a:avLst/>
          </a:prstGeom>
          <a:noFill/>
        </p:spPr>
        <p:txBody>
          <a:bodyPr wrap="square" rtlCol="0">
            <a:spAutoFit/>
          </a:bodyPr>
          <a:lstStyle/>
          <a:p>
            <a:pPr algn="ctr"/>
            <a:r>
              <a:rPr lang="en-CA" sz="1050" dirty="0">
                <a:latin typeface="Aptos" panose="020B0004020202020204" pitchFamily="34" charset="0"/>
              </a:rPr>
              <a:t>Referral</a:t>
            </a:r>
          </a:p>
          <a:p>
            <a:pPr algn="ctr"/>
            <a:r>
              <a:rPr lang="en-CA" sz="1050" dirty="0">
                <a:latin typeface="Aptos" panose="020B0004020202020204" pitchFamily="34" charset="0"/>
              </a:rPr>
              <a:t>Interactions</a:t>
            </a:r>
            <a:endParaRPr lang="en-CA" dirty="0">
              <a:latin typeface="Aptos" panose="020B0004020202020204" pitchFamily="34" charset="0"/>
            </a:endParaRPr>
          </a:p>
        </p:txBody>
      </p:sp>
      <p:grpSp>
        <p:nvGrpSpPr>
          <p:cNvPr id="3" name="Group 2">
            <a:extLst>
              <a:ext uri="{FF2B5EF4-FFF2-40B4-BE49-F238E27FC236}">
                <a16:creationId xmlns:a16="http://schemas.microsoft.com/office/drawing/2014/main" id="{FA6C0797-A038-9796-6073-E575C0D3B5DD}"/>
              </a:ext>
              <a:ext uri="{C183D7F6-B498-43B3-948B-1728B52AA6E4}">
                <adec:decorative xmlns:adec="http://schemas.microsoft.com/office/drawing/2017/decorative" val="1"/>
              </a:ext>
            </a:extLst>
          </p:cNvPr>
          <p:cNvGrpSpPr/>
          <p:nvPr/>
        </p:nvGrpSpPr>
        <p:grpSpPr>
          <a:xfrm>
            <a:off x="7322585" y="217962"/>
            <a:ext cx="358000" cy="358000"/>
            <a:chOff x="5214699" y="70569"/>
            <a:chExt cx="473528" cy="473528"/>
          </a:xfrm>
        </p:grpSpPr>
        <p:sp>
          <p:nvSpPr>
            <p:cNvPr id="5" name="Oval 4">
              <a:extLst>
                <a:ext uri="{FF2B5EF4-FFF2-40B4-BE49-F238E27FC236}">
                  <a16:creationId xmlns:a16="http://schemas.microsoft.com/office/drawing/2014/main" id="{70158F97-D55D-FC1A-7960-226E336156A9}"/>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Graphic 11" descr="Folder Search with solid fill">
              <a:extLst>
                <a:ext uri="{FF2B5EF4-FFF2-40B4-BE49-F238E27FC236}">
                  <a16:creationId xmlns:a16="http://schemas.microsoft.com/office/drawing/2014/main" id="{220F53F1-A762-E546-C9F7-D5FF89813E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26" name="TextBox 25">
            <a:extLst>
              <a:ext uri="{FF2B5EF4-FFF2-40B4-BE49-F238E27FC236}">
                <a16:creationId xmlns:a16="http://schemas.microsoft.com/office/drawing/2014/main" id="{6E7BB9AD-7179-9FC0-CE5A-BE01A6F55112}"/>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23</a:t>
            </a:r>
          </a:p>
        </p:txBody>
      </p:sp>
      <p:sp>
        <p:nvSpPr>
          <p:cNvPr id="30" name="Oval 29">
            <a:extLst>
              <a:ext uri="{FF2B5EF4-FFF2-40B4-BE49-F238E27FC236}">
                <a16:creationId xmlns:a16="http://schemas.microsoft.com/office/drawing/2014/main" id="{1BBCC5BE-8BC6-D525-7941-CBFA0D647152}"/>
              </a:ext>
              <a:ext uri="{C183D7F6-B498-43B3-948B-1728B52AA6E4}">
                <adec:decorative xmlns:adec="http://schemas.microsoft.com/office/drawing/2017/decorative" val="1"/>
              </a:ext>
            </a:extLst>
          </p:cNvPr>
          <p:cNvSpPr/>
          <p:nvPr/>
        </p:nvSpPr>
        <p:spPr>
          <a:xfrm>
            <a:off x="1323991" y="2945743"/>
            <a:ext cx="679817" cy="67981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978C1E5F-08D5-07F8-E022-B8EA4B789F46}"/>
              </a:ext>
            </a:extLst>
          </p:cNvPr>
          <p:cNvSpPr txBox="1"/>
          <p:nvPr/>
        </p:nvSpPr>
        <p:spPr>
          <a:xfrm>
            <a:off x="2741959" y="3728332"/>
            <a:ext cx="1117239" cy="261610"/>
          </a:xfrm>
          <a:prstGeom prst="rect">
            <a:avLst/>
          </a:prstGeom>
          <a:noFill/>
        </p:spPr>
        <p:txBody>
          <a:bodyPr wrap="square" rtlCol="0">
            <a:spAutoFit/>
          </a:bodyPr>
          <a:lstStyle/>
          <a:p>
            <a:pPr algn="ctr"/>
            <a:r>
              <a:rPr lang="en-CA" sz="1050" dirty="0">
                <a:latin typeface="Aptos" panose="020B0004020202020204" pitchFamily="34" charset="0"/>
              </a:rPr>
              <a:t>Attendees</a:t>
            </a:r>
            <a:endParaRPr lang="en-CA" dirty="0">
              <a:latin typeface="Aptos" panose="020B0004020202020204" pitchFamily="34" charset="0"/>
            </a:endParaRPr>
          </a:p>
        </p:txBody>
      </p:sp>
      <p:grpSp>
        <p:nvGrpSpPr>
          <p:cNvPr id="47" name="Group 46">
            <a:extLst>
              <a:ext uri="{FF2B5EF4-FFF2-40B4-BE49-F238E27FC236}">
                <a16:creationId xmlns:a16="http://schemas.microsoft.com/office/drawing/2014/main" id="{88FF18BC-F028-B82C-42E5-C57EF76C3A93}"/>
              </a:ext>
              <a:ext uri="{C183D7F6-B498-43B3-948B-1728B52AA6E4}">
                <adec:decorative xmlns:adec="http://schemas.microsoft.com/office/drawing/2017/decorative" val="1"/>
              </a:ext>
            </a:extLst>
          </p:cNvPr>
          <p:cNvGrpSpPr/>
          <p:nvPr/>
        </p:nvGrpSpPr>
        <p:grpSpPr>
          <a:xfrm>
            <a:off x="8196751" y="4250191"/>
            <a:ext cx="491340" cy="450678"/>
            <a:chOff x="2811621" y="3757681"/>
            <a:chExt cx="1350967" cy="1192422"/>
          </a:xfrm>
        </p:grpSpPr>
        <p:pic>
          <p:nvPicPr>
            <p:cNvPr id="48" name="Graphic 47" descr="Clipboard Checked outline">
              <a:extLst>
                <a:ext uri="{FF2B5EF4-FFF2-40B4-BE49-F238E27FC236}">
                  <a16:creationId xmlns:a16="http://schemas.microsoft.com/office/drawing/2014/main" id="{02DA2A34-485C-34B5-EA43-99D15376F6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65180" y="3757681"/>
              <a:ext cx="1097408" cy="1097408"/>
            </a:xfrm>
            <a:prstGeom prst="rect">
              <a:avLst/>
            </a:prstGeom>
          </p:spPr>
        </p:pic>
        <p:pic>
          <p:nvPicPr>
            <p:cNvPr id="49" name="Graphic 48" descr="Gears outline">
              <a:extLst>
                <a:ext uri="{FF2B5EF4-FFF2-40B4-BE49-F238E27FC236}">
                  <a16:creationId xmlns:a16="http://schemas.microsoft.com/office/drawing/2014/main" id="{FC6FE2B1-DFFA-1EC1-E431-EB71922197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655083">
              <a:off x="2811621" y="4371541"/>
              <a:ext cx="578562" cy="578562"/>
            </a:xfrm>
            <a:prstGeom prst="rect">
              <a:avLst/>
            </a:prstGeom>
          </p:spPr>
        </p:pic>
      </p:grpSp>
      <p:pic>
        <p:nvPicPr>
          <p:cNvPr id="16" name="Graphic 15" descr="Hero Female outline">
            <a:extLst>
              <a:ext uri="{FF2B5EF4-FFF2-40B4-BE49-F238E27FC236}">
                <a16:creationId xmlns:a16="http://schemas.microsoft.com/office/drawing/2014/main" id="{B0F473A0-0E1C-B5FB-9BA0-B00AC3B476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1361" y="3094601"/>
            <a:ext cx="466953" cy="466953"/>
          </a:xfrm>
          <a:prstGeom prst="rect">
            <a:avLst/>
          </a:prstGeom>
        </p:spPr>
      </p:pic>
      <p:sp>
        <p:nvSpPr>
          <p:cNvPr id="17" name="Oval 16">
            <a:extLst>
              <a:ext uri="{FF2B5EF4-FFF2-40B4-BE49-F238E27FC236}">
                <a16:creationId xmlns:a16="http://schemas.microsoft.com/office/drawing/2014/main" id="{22A361F8-C427-9262-9201-9F21D2A8C89B}"/>
              </a:ext>
              <a:ext uri="{C183D7F6-B498-43B3-948B-1728B52AA6E4}">
                <adec:decorative xmlns:adec="http://schemas.microsoft.com/office/drawing/2017/decorative" val="1"/>
              </a:ext>
            </a:extLst>
          </p:cNvPr>
          <p:cNvSpPr/>
          <p:nvPr/>
        </p:nvSpPr>
        <p:spPr>
          <a:xfrm>
            <a:off x="2142331" y="2945743"/>
            <a:ext cx="679817" cy="67981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Oval 17">
            <a:extLst>
              <a:ext uri="{FF2B5EF4-FFF2-40B4-BE49-F238E27FC236}">
                <a16:creationId xmlns:a16="http://schemas.microsoft.com/office/drawing/2014/main" id="{3BD2A742-8C19-09C7-D756-BA934D9F6C01}"/>
              </a:ext>
              <a:ext uri="{C183D7F6-B498-43B3-948B-1728B52AA6E4}">
                <adec:decorative xmlns:adec="http://schemas.microsoft.com/office/drawing/2017/decorative" val="1"/>
              </a:ext>
            </a:extLst>
          </p:cNvPr>
          <p:cNvSpPr/>
          <p:nvPr/>
        </p:nvSpPr>
        <p:spPr>
          <a:xfrm>
            <a:off x="2960671" y="2945743"/>
            <a:ext cx="679817" cy="67981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Oval 18">
            <a:extLst>
              <a:ext uri="{FF2B5EF4-FFF2-40B4-BE49-F238E27FC236}">
                <a16:creationId xmlns:a16="http://schemas.microsoft.com/office/drawing/2014/main" id="{50944988-DF0C-A81E-2825-DD6D774B8203}"/>
              </a:ext>
              <a:ext uri="{C183D7F6-B498-43B3-948B-1728B52AA6E4}">
                <adec:decorative xmlns:adec="http://schemas.microsoft.com/office/drawing/2017/decorative" val="1"/>
              </a:ext>
            </a:extLst>
          </p:cNvPr>
          <p:cNvSpPr/>
          <p:nvPr/>
        </p:nvSpPr>
        <p:spPr>
          <a:xfrm>
            <a:off x="3779011" y="2945743"/>
            <a:ext cx="679817" cy="67981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5" name="Graphic 34" descr="Social network with solid fill">
            <a:extLst>
              <a:ext uri="{FF2B5EF4-FFF2-40B4-BE49-F238E27FC236}">
                <a16:creationId xmlns:a16="http://schemas.microsoft.com/office/drawing/2014/main" id="{1077EEC0-F923-E0E9-4219-AD7D92A570B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86608" y="2988275"/>
            <a:ext cx="584632" cy="584632"/>
          </a:xfrm>
          <a:prstGeom prst="rect">
            <a:avLst/>
          </a:prstGeom>
        </p:spPr>
      </p:pic>
      <p:pic>
        <p:nvPicPr>
          <p:cNvPr id="45" name="Graphic 44" descr="Bunting with solid fill">
            <a:extLst>
              <a:ext uri="{FF2B5EF4-FFF2-40B4-BE49-F238E27FC236}">
                <a16:creationId xmlns:a16="http://schemas.microsoft.com/office/drawing/2014/main" id="{FD7C1B25-ABD0-3575-68F0-84BDFAC4E30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38264" y="3062703"/>
            <a:ext cx="490604" cy="490604"/>
          </a:xfrm>
          <a:prstGeom prst="rect">
            <a:avLst/>
          </a:prstGeom>
        </p:spPr>
      </p:pic>
      <p:grpSp>
        <p:nvGrpSpPr>
          <p:cNvPr id="43" name="Group 42">
            <a:extLst>
              <a:ext uri="{FF2B5EF4-FFF2-40B4-BE49-F238E27FC236}">
                <a16:creationId xmlns:a16="http://schemas.microsoft.com/office/drawing/2014/main" id="{78B56638-6E8A-FCE4-8FE3-7060EB4C1A11}"/>
              </a:ext>
              <a:ext uri="{C183D7F6-B498-43B3-948B-1728B52AA6E4}">
                <adec:decorative xmlns:adec="http://schemas.microsoft.com/office/drawing/2017/decorative" val="1"/>
              </a:ext>
            </a:extLst>
          </p:cNvPr>
          <p:cNvGrpSpPr/>
          <p:nvPr/>
        </p:nvGrpSpPr>
        <p:grpSpPr>
          <a:xfrm>
            <a:off x="3796598" y="2988275"/>
            <a:ext cx="652387" cy="496178"/>
            <a:chOff x="3467100" y="2840700"/>
            <a:chExt cx="711960" cy="638981"/>
          </a:xfrm>
        </p:grpSpPr>
        <p:pic>
          <p:nvPicPr>
            <p:cNvPr id="39" name="Graphic 38" descr="Call center outline">
              <a:extLst>
                <a:ext uri="{FF2B5EF4-FFF2-40B4-BE49-F238E27FC236}">
                  <a16:creationId xmlns:a16="http://schemas.microsoft.com/office/drawing/2014/main" id="{64611570-6FC2-4F38-641B-EAC1445603E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43325" y="2964525"/>
              <a:ext cx="435735" cy="435735"/>
            </a:xfrm>
            <a:prstGeom prst="rect">
              <a:avLst/>
            </a:prstGeom>
          </p:spPr>
        </p:pic>
        <p:pic>
          <p:nvPicPr>
            <p:cNvPr id="40" name="Graphic 39" descr="Call center outline">
              <a:extLst>
                <a:ext uri="{FF2B5EF4-FFF2-40B4-BE49-F238E27FC236}">
                  <a16:creationId xmlns:a16="http://schemas.microsoft.com/office/drawing/2014/main" id="{F8FFA805-F775-F108-EF62-72E818CDB77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467100" y="2840700"/>
              <a:ext cx="435735" cy="435735"/>
            </a:xfrm>
            <a:prstGeom prst="rect">
              <a:avLst/>
            </a:prstGeom>
          </p:spPr>
        </p:pic>
        <p:pic>
          <p:nvPicPr>
            <p:cNvPr id="42" name="Graphic 41" descr="Arrow: Rotate left with solid fill">
              <a:extLst>
                <a:ext uri="{FF2B5EF4-FFF2-40B4-BE49-F238E27FC236}">
                  <a16:creationId xmlns:a16="http://schemas.microsoft.com/office/drawing/2014/main" id="{63A3235B-81D4-E94B-A7E3-45FB250301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0800000" flipH="1">
              <a:off x="3590893" y="3209759"/>
              <a:ext cx="378009" cy="269922"/>
            </a:xfrm>
            <a:prstGeom prst="rect">
              <a:avLst/>
            </a:prstGeom>
          </p:spPr>
        </p:pic>
      </p:grpSp>
      <p:pic>
        <p:nvPicPr>
          <p:cNvPr id="21" name="Graphic 20" descr="Handshake with solid fill">
            <a:extLst>
              <a:ext uri="{FF2B5EF4-FFF2-40B4-BE49-F238E27FC236}">
                <a16:creationId xmlns:a16="http://schemas.microsoft.com/office/drawing/2014/main" id="{5A93036C-40BE-CBAC-3F58-0FBBF3273B5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79444" y="3030807"/>
            <a:ext cx="576826" cy="576826"/>
          </a:xfrm>
          <a:prstGeom prst="rect">
            <a:avLst/>
          </a:prstGeom>
        </p:spPr>
      </p:pic>
      <p:sp>
        <p:nvSpPr>
          <p:cNvPr id="22" name="TextBox 21">
            <a:extLst>
              <a:ext uri="{FF2B5EF4-FFF2-40B4-BE49-F238E27FC236}">
                <a16:creationId xmlns:a16="http://schemas.microsoft.com/office/drawing/2014/main" id="{AB544E99-08A3-7D0F-0FAA-BC746A12CFB9}"/>
              </a:ext>
            </a:extLst>
          </p:cNvPr>
          <p:cNvSpPr txBox="1"/>
          <p:nvPr/>
        </p:nvSpPr>
        <p:spPr>
          <a:xfrm>
            <a:off x="1105086" y="3728332"/>
            <a:ext cx="1117239" cy="261610"/>
          </a:xfrm>
          <a:prstGeom prst="rect">
            <a:avLst/>
          </a:prstGeom>
          <a:noFill/>
        </p:spPr>
        <p:txBody>
          <a:bodyPr wrap="square" rtlCol="0">
            <a:spAutoFit/>
          </a:bodyPr>
          <a:lstStyle/>
          <a:p>
            <a:pPr algn="ctr"/>
            <a:r>
              <a:rPr lang="en-CA" sz="1050" dirty="0">
                <a:latin typeface="Aptos" panose="020B0004020202020204" pitchFamily="34" charset="0"/>
              </a:rPr>
              <a:t>Partnerships</a:t>
            </a:r>
            <a:endParaRPr lang="en-CA" sz="1100" dirty="0">
              <a:latin typeface="Aptos" panose="020B0004020202020204" pitchFamily="34" charset="0"/>
            </a:endParaRPr>
          </a:p>
        </p:txBody>
      </p:sp>
    </p:spTree>
    <p:extLst>
      <p:ext uri="{BB962C8B-B14F-4D97-AF65-F5344CB8AC3E}">
        <p14:creationId xmlns:p14="http://schemas.microsoft.com/office/powerpoint/2010/main" val="41024621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F9F1851-B4F3-40D3-86E7-CA4EF0DD72FE}"/>
              </a:ext>
              <a:ext uri="{C183D7F6-B498-43B3-948B-1728B52AA6E4}">
                <adec:decorative xmlns:adec="http://schemas.microsoft.com/office/drawing/2017/decorative" val="1"/>
              </a:ext>
            </a:extLst>
          </p:cNvPr>
          <p:cNvSpPr/>
          <p:nvPr/>
        </p:nvSpPr>
        <p:spPr>
          <a:xfrm>
            <a:off x="7284029" y="4184293"/>
            <a:ext cx="1840850" cy="8591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687613" y="365823"/>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Volunteers </a:t>
            </a:r>
          </a:p>
        </p:txBody>
      </p:sp>
      <p:sp>
        <p:nvSpPr>
          <p:cNvPr id="33" name="Rectangle: Rounded Corners 32">
            <a:extLst>
              <a:ext uri="{FF2B5EF4-FFF2-40B4-BE49-F238E27FC236}">
                <a16:creationId xmlns:a16="http://schemas.microsoft.com/office/drawing/2014/main" id="{067E1DAB-0BD5-BA88-A766-D180302AC186}"/>
              </a:ext>
            </a:extLst>
          </p:cNvPr>
          <p:cNvSpPr/>
          <p:nvPr/>
        </p:nvSpPr>
        <p:spPr>
          <a:xfrm>
            <a:off x="687613" y="1214110"/>
            <a:ext cx="2124733" cy="2062103"/>
          </a:xfrm>
          <a:prstGeom prst="roundRect">
            <a:avLst/>
          </a:prstGeom>
          <a:solidFill>
            <a:srgbClr val="3762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bg1"/>
                </a:solidFill>
                <a:latin typeface="Aptos" panose="020B0004020202020204" pitchFamily="34" charset="0"/>
              </a:rPr>
              <a:t>Volunteer</a:t>
            </a:r>
          </a:p>
        </p:txBody>
      </p:sp>
      <p:sp>
        <p:nvSpPr>
          <p:cNvPr id="34" name="Rectangle: Rounded Corners 33">
            <a:extLst>
              <a:ext uri="{FF2B5EF4-FFF2-40B4-BE49-F238E27FC236}">
                <a16:creationId xmlns:a16="http://schemas.microsoft.com/office/drawing/2014/main" id="{EF4E0971-3998-EF56-A5B4-7A9D9DAE97F8}"/>
              </a:ext>
            </a:extLst>
          </p:cNvPr>
          <p:cNvSpPr/>
          <p:nvPr/>
        </p:nvSpPr>
        <p:spPr>
          <a:xfrm>
            <a:off x="688728" y="3331055"/>
            <a:ext cx="2124733" cy="525891"/>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latin typeface="Aptos" panose="020B0004020202020204" pitchFamily="34" charset="0"/>
              </a:rPr>
              <a:t>NOT included in volunteer count</a:t>
            </a:r>
          </a:p>
        </p:txBody>
      </p:sp>
      <p:sp>
        <p:nvSpPr>
          <p:cNvPr id="35" name="TextBox 34">
            <a:extLst>
              <a:ext uri="{FF2B5EF4-FFF2-40B4-BE49-F238E27FC236}">
                <a16:creationId xmlns:a16="http://schemas.microsoft.com/office/drawing/2014/main" id="{2D43A893-1188-FACD-5B58-8FE3F7C8809E}"/>
              </a:ext>
            </a:extLst>
          </p:cNvPr>
          <p:cNvSpPr txBox="1"/>
          <p:nvPr/>
        </p:nvSpPr>
        <p:spPr>
          <a:xfrm>
            <a:off x="2941124" y="1263123"/>
            <a:ext cx="5469631" cy="2062103"/>
          </a:xfrm>
          <a:prstGeom prst="rect">
            <a:avLst/>
          </a:prstGeom>
          <a:noFill/>
        </p:spPr>
        <p:txBody>
          <a:bodyPr wrap="square" rtlCol="0">
            <a:spAutoFit/>
          </a:bodyPr>
          <a:lstStyle/>
          <a:p>
            <a:pPr marL="285750" indent="-285750">
              <a:buFont typeface="Wingdings" panose="05000000000000000000" pitchFamily="2" charset="2"/>
              <a:buChar char="ü"/>
            </a:pPr>
            <a:r>
              <a:rPr lang="en-US" sz="1600" dirty="0">
                <a:latin typeface="Aptos" panose="020B0004020202020204" pitchFamily="34" charset="0"/>
              </a:rPr>
              <a:t>Someone who contributes to the program without receiving ongoing monetary compensation for their time.</a:t>
            </a:r>
          </a:p>
          <a:p>
            <a:pPr marL="285750" indent="-285750">
              <a:buFont typeface="Wingdings" panose="05000000000000000000" pitchFamily="2" charset="2"/>
              <a:buChar char="ü"/>
            </a:pPr>
            <a:r>
              <a:rPr lang="en-US" sz="1600" dirty="0">
                <a:latin typeface="Aptos" panose="020B0004020202020204" pitchFamily="34" charset="0"/>
              </a:rPr>
              <a:t>Students who are receiving a school credit or community service hours for their time.</a:t>
            </a:r>
          </a:p>
          <a:p>
            <a:pPr marL="285750" indent="-285750">
              <a:buFont typeface="Wingdings" panose="05000000000000000000" pitchFamily="2" charset="2"/>
              <a:buChar char="ü"/>
            </a:pPr>
            <a:r>
              <a:rPr lang="en-US" sz="1600" dirty="0">
                <a:latin typeface="Aptos" panose="020B0004020202020204" pitchFamily="34" charset="0"/>
              </a:rPr>
              <a:t>Community organization employees who dedicate time above and beyond their paid roles, including ’corporate volunteers’ (e.g., municipality staff who volunteer to support a program).</a:t>
            </a:r>
          </a:p>
        </p:txBody>
      </p:sp>
      <p:sp>
        <p:nvSpPr>
          <p:cNvPr id="38" name="TextBox 37">
            <a:extLst>
              <a:ext uri="{FF2B5EF4-FFF2-40B4-BE49-F238E27FC236}">
                <a16:creationId xmlns:a16="http://schemas.microsoft.com/office/drawing/2014/main" id="{DDB1009A-9224-B932-4FEC-AA459557D26A}"/>
              </a:ext>
            </a:extLst>
          </p:cNvPr>
          <p:cNvSpPr txBox="1"/>
          <p:nvPr/>
        </p:nvSpPr>
        <p:spPr>
          <a:xfrm>
            <a:off x="2941124" y="3335468"/>
            <a:ext cx="5105197" cy="584775"/>
          </a:xfrm>
          <a:prstGeom prst="rect">
            <a:avLst/>
          </a:prstGeom>
          <a:noFill/>
        </p:spPr>
        <p:txBody>
          <a:bodyPr wrap="square" rtlCol="0">
            <a:spAutoFit/>
          </a:bodyPr>
          <a:lstStyle/>
          <a:p>
            <a:pPr marL="285750" indent="-285750">
              <a:buBlip>
                <a:blip r:embed="rId3">
                  <a:extLst>
                    <a:ext uri="{96DAC541-7B7A-43D3-8B79-37D633B846F1}">
                      <asvg:svgBlip xmlns:asvg="http://schemas.microsoft.com/office/drawing/2016/SVG/main" r:embed="rId4"/>
                    </a:ext>
                  </a:extLst>
                </a:blip>
              </a:buBlip>
            </a:pPr>
            <a:r>
              <a:rPr lang="en-US" sz="1600" dirty="0">
                <a:latin typeface="Aptos" panose="020B0004020202020204" pitchFamily="34" charset="0"/>
              </a:rPr>
              <a:t>Volunteers who attended a volunteer appreciation event.</a:t>
            </a:r>
          </a:p>
        </p:txBody>
      </p:sp>
      <p:sp>
        <p:nvSpPr>
          <p:cNvPr id="43" name="Rectangle: Rounded Corners 42">
            <a:extLst>
              <a:ext uri="{FF2B5EF4-FFF2-40B4-BE49-F238E27FC236}">
                <a16:creationId xmlns:a16="http://schemas.microsoft.com/office/drawing/2014/main" id="{4D181D3C-6618-3455-1354-52B7C37733F2}"/>
              </a:ext>
              <a:ext uri="{C183D7F6-B498-43B3-948B-1728B52AA6E4}">
                <adec:decorative xmlns:adec="http://schemas.microsoft.com/office/drawing/2017/decorative" val="1"/>
              </a:ext>
            </a:extLst>
          </p:cNvPr>
          <p:cNvSpPr/>
          <p:nvPr/>
        </p:nvSpPr>
        <p:spPr>
          <a:xfrm>
            <a:off x="679441" y="3881663"/>
            <a:ext cx="7951564" cy="880967"/>
          </a:xfrm>
          <a:prstGeom prst="roundRect">
            <a:avLst/>
          </a:prstGeom>
          <a:solidFill>
            <a:srgbClr val="EBEFF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4" name="TextBox 43">
            <a:extLst>
              <a:ext uri="{FF2B5EF4-FFF2-40B4-BE49-F238E27FC236}">
                <a16:creationId xmlns:a16="http://schemas.microsoft.com/office/drawing/2014/main" id="{A634C212-00D0-1567-A5C9-991C84B502A3}"/>
              </a:ext>
            </a:extLst>
          </p:cNvPr>
          <p:cNvSpPr txBox="1"/>
          <p:nvPr/>
        </p:nvSpPr>
        <p:spPr>
          <a:xfrm>
            <a:off x="828590" y="4047494"/>
            <a:ext cx="7619625" cy="738664"/>
          </a:xfrm>
          <a:prstGeom prst="rect">
            <a:avLst/>
          </a:prstGeom>
          <a:noFill/>
        </p:spPr>
        <p:txBody>
          <a:bodyPr wrap="square" rtlCol="0">
            <a:spAutoFit/>
          </a:bodyPr>
          <a:lstStyle/>
          <a:p>
            <a:r>
              <a:rPr lang="en-US" sz="1400" cap="none" dirty="0">
                <a:solidFill>
                  <a:schemeClr val="tx1"/>
                </a:solidFill>
                <a:latin typeface="Aptos" panose="020B0004020202020204" pitchFamily="34" charset="0"/>
              </a:rPr>
              <a:t>Volunteers are reported as a </a:t>
            </a:r>
            <a:r>
              <a:rPr lang="en-US" sz="1400" b="1" cap="none" dirty="0">
                <a:solidFill>
                  <a:srgbClr val="3762B8"/>
                </a:solidFill>
                <a:latin typeface="Aptos" panose="020B0004020202020204" pitchFamily="34" charset="0"/>
              </a:rPr>
              <a:t>TOTAL SUM OF </a:t>
            </a:r>
            <a:r>
              <a:rPr lang="en-US" sz="1400" b="1" u="sng" cap="none" dirty="0">
                <a:solidFill>
                  <a:srgbClr val="3762B8"/>
                </a:solidFill>
                <a:latin typeface="Aptos" panose="020B0004020202020204" pitchFamily="34" charset="0"/>
              </a:rPr>
              <a:t>UNIQUE</a:t>
            </a:r>
            <a:r>
              <a:rPr lang="en-US" sz="1400" b="1" cap="none" dirty="0">
                <a:solidFill>
                  <a:srgbClr val="3762B8"/>
                </a:solidFill>
                <a:latin typeface="Aptos" panose="020B0004020202020204" pitchFamily="34" charset="0"/>
              </a:rPr>
              <a:t> VOLUNTEERS </a:t>
            </a:r>
            <a:r>
              <a:rPr lang="en-US" sz="1400" cap="none" dirty="0">
                <a:solidFill>
                  <a:schemeClr val="tx1"/>
                </a:solidFill>
                <a:latin typeface="Aptos" panose="020B0004020202020204" pitchFamily="34" charset="0"/>
              </a:rPr>
              <a:t>and a </a:t>
            </a:r>
            <a:r>
              <a:rPr lang="en-US" sz="1400" b="1" cap="none" dirty="0">
                <a:solidFill>
                  <a:srgbClr val="3762B8"/>
                </a:solidFill>
                <a:latin typeface="Aptos" panose="020B0004020202020204" pitchFamily="34" charset="0"/>
              </a:rPr>
              <a:t>TOTAL SUM OF VOLUNTEER HOURS </a:t>
            </a:r>
            <a:r>
              <a:rPr lang="en-US" sz="1400" cap="none" dirty="0">
                <a:solidFill>
                  <a:schemeClr val="tx1"/>
                </a:solidFill>
                <a:latin typeface="Aptos" panose="020B0004020202020204" pitchFamily="34" charset="0"/>
              </a:rPr>
              <a:t>for</a:t>
            </a:r>
            <a:r>
              <a:rPr lang="en-US" sz="1400" cap="none" dirty="0">
                <a:solidFill>
                  <a:srgbClr val="3762B8"/>
                </a:solidFill>
                <a:latin typeface="Aptos" panose="020B0004020202020204" pitchFamily="34" charset="0"/>
              </a:rPr>
              <a:t> </a:t>
            </a:r>
            <a:r>
              <a:rPr lang="en-US" sz="1400" b="1" cap="none" dirty="0">
                <a:solidFill>
                  <a:srgbClr val="3762B8"/>
                </a:solidFill>
                <a:latin typeface="Aptos" panose="020B0004020202020204" pitchFamily="34" charset="0"/>
              </a:rPr>
              <a:t>ALL</a:t>
            </a:r>
            <a:r>
              <a:rPr lang="en-US" sz="1400" cap="none" dirty="0">
                <a:solidFill>
                  <a:srgbClr val="3762B8"/>
                </a:solidFill>
                <a:latin typeface="Aptos" panose="020B0004020202020204" pitchFamily="34" charset="0"/>
              </a:rPr>
              <a:t> </a:t>
            </a:r>
            <a:r>
              <a:rPr lang="en-US" sz="1400" cap="none" dirty="0">
                <a:solidFill>
                  <a:schemeClr val="tx1"/>
                </a:solidFill>
                <a:latin typeface="Aptos" panose="020B0004020202020204" pitchFamily="34" charset="0"/>
              </a:rPr>
              <a:t>activities</a:t>
            </a:r>
            <a:r>
              <a:rPr lang="en-US" sz="1050" cap="none" dirty="0">
                <a:solidFill>
                  <a:schemeClr val="tx1"/>
                </a:solidFill>
              </a:rPr>
              <a:t>.</a:t>
            </a:r>
          </a:p>
          <a:p>
            <a:endParaRPr lang="en-CA" dirty="0"/>
          </a:p>
        </p:txBody>
      </p:sp>
      <p:pic>
        <p:nvPicPr>
          <p:cNvPr id="3" name="Graphic 2" descr="Hero Female outline">
            <a:extLst>
              <a:ext uri="{FF2B5EF4-FFF2-40B4-BE49-F238E27FC236}">
                <a16:creationId xmlns:a16="http://schemas.microsoft.com/office/drawing/2014/main" id="{A3BE795C-BC39-60FD-5B67-9644AFF1B9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18665" y="345489"/>
            <a:ext cx="722394" cy="722394"/>
          </a:xfrm>
          <a:prstGeom prst="rect">
            <a:avLst/>
          </a:prstGeom>
        </p:spPr>
      </p:pic>
      <p:grpSp>
        <p:nvGrpSpPr>
          <p:cNvPr id="2" name="Group 1">
            <a:extLst>
              <a:ext uri="{FF2B5EF4-FFF2-40B4-BE49-F238E27FC236}">
                <a16:creationId xmlns:a16="http://schemas.microsoft.com/office/drawing/2014/main" id="{D3455274-9466-B031-8192-F56C0C08A984}"/>
              </a:ext>
              <a:ext uri="{C183D7F6-B498-43B3-948B-1728B52AA6E4}">
                <adec:decorative xmlns:adec="http://schemas.microsoft.com/office/drawing/2017/decorative" val="1"/>
              </a:ext>
            </a:extLst>
          </p:cNvPr>
          <p:cNvGrpSpPr/>
          <p:nvPr/>
        </p:nvGrpSpPr>
        <p:grpSpPr>
          <a:xfrm>
            <a:off x="7322585" y="217962"/>
            <a:ext cx="358000" cy="358000"/>
            <a:chOff x="5214699" y="70569"/>
            <a:chExt cx="473528" cy="473528"/>
          </a:xfrm>
        </p:grpSpPr>
        <p:sp>
          <p:nvSpPr>
            <p:cNvPr id="4" name="Oval 3">
              <a:extLst>
                <a:ext uri="{FF2B5EF4-FFF2-40B4-BE49-F238E27FC236}">
                  <a16:creationId xmlns:a16="http://schemas.microsoft.com/office/drawing/2014/main" id="{746EED90-7E36-07B1-D72C-FC76D81CFACD}"/>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Graphic 4" descr="Folder Search with solid fill">
              <a:extLst>
                <a:ext uri="{FF2B5EF4-FFF2-40B4-BE49-F238E27FC236}">
                  <a16:creationId xmlns:a16="http://schemas.microsoft.com/office/drawing/2014/main" id="{7B6CAC63-B869-5393-DE4B-F107E3CCD1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9345" y="114722"/>
              <a:ext cx="418882" cy="418882"/>
            </a:xfrm>
            <a:prstGeom prst="rect">
              <a:avLst/>
            </a:prstGeom>
          </p:spPr>
        </p:pic>
      </p:grpSp>
      <p:sp>
        <p:nvSpPr>
          <p:cNvPr id="6" name="TextBox 5">
            <a:extLst>
              <a:ext uri="{FF2B5EF4-FFF2-40B4-BE49-F238E27FC236}">
                <a16:creationId xmlns:a16="http://schemas.microsoft.com/office/drawing/2014/main" id="{D39F2526-FB0B-ABF3-22AD-EE8A288F3E8A}"/>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23</a:t>
            </a:r>
          </a:p>
        </p:txBody>
      </p:sp>
    </p:spTree>
    <p:extLst>
      <p:ext uri="{BB962C8B-B14F-4D97-AF65-F5344CB8AC3E}">
        <p14:creationId xmlns:p14="http://schemas.microsoft.com/office/powerpoint/2010/main" val="11432461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B737D8-036E-507E-48C2-FE575B4C8120}"/>
              </a:ext>
              <a:ext uri="{C183D7F6-B498-43B3-948B-1728B52AA6E4}">
                <adec:decorative xmlns:adec="http://schemas.microsoft.com/office/drawing/2017/decorative" val="1"/>
              </a:ext>
            </a:extLst>
          </p:cNvPr>
          <p:cNvSpPr/>
          <p:nvPr/>
        </p:nvSpPr>
        <p:spPr>
          <a:xfrm>
            <a:off x="7284029" y="4184293"/>
            <a:ext cx="1840850" cy="8591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363411" y="319757"/>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Community Partnerships   </a:t>
            </a:r>
          </a:p>
        </p:txBody>
      </p:sp>
      <p:sp>
        <p:nvSpPr>
          <p:cNvPr id="3" name="Rectangle: Rounded Corners 2">
            <a:extLst>
              <a:ext uri="{FF2B5EF4-FFF2-40B4-BE49-F238E27FC236}">
                <a16:creationId xmlns:a16="http://schemas.microsoft.com/office/drawing/2014/main" id="{4F3E5707-7A1C-4028-7597-81F658DC0B1C}"/>
              </a:ext>
            </a:extLst>
          </p:cNvPr>
          <p:cNvSpPr/>
          <p:nvPr/>
        </p:nvSpPr>
        <p:spPr>
          <a:xfrm>
            <a:off x="679441" y="1321793"/>
            <a:ext cx="1732546" cy="2380721"/>
          </a:xfrm>
          <a:prstGeom prst="roundRect">
            <a:avLst/>
          </a:prstGeom>
          <a:solidFill>
            <a:srgbClr val="FEAA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Aptos" panose="020B0004020202020204" pitchFamily="34" charset="0"/>
              </a:rPr>
              <a:t>Community Partnership</a:t>
            </a:r>
          </a:p>
        </p:txBody>
      </p:sp>
      <p:sp>
        <p:nvSpPr>
          <p:cNvPr id="30" name="Rectangle 29">
            <a:extLst>
              <a:ext uri="{FF2B5EF4-FFF2-40B4-BE49-F238E27FC236}">
                <a16:creationId xmlns:a16="http://schemas.microsoft.com/office/drawing/2014/main" id="{449E274A-7321-1268-69C0-011AD0025775}"/>
              </a:ext>
              <a:ext uri="{C183D7F6-B498-43B3-948B-1728B52AA6E4}">
                <adec:decorative xmlns:adec="http://schemas.microsoft.com/office/drawing/2017/decorative" val="1"/>
              </a:ext>
            </a:extLst>
          </p:cNvPr>
          <p:cNvSpPr/>
          <p:nvPr/>
        </p:nvSpPr>
        <p:spPr>
          <a:xfrm>
            <a:off x="7284029" y="4184293"/>
            <a:ext cx="1840850" cy="8591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 name="Graphic 1" descr="Handshake with solid fill">
            <a:extLst>
              <a:ext uri="{FF2B5EF4-FFF2-40B4-BE49-F238E27FC236}">
                <a16:creationId xmlns:a16="http://schemas.microsoft.com/office/drawing/2014/main" id="{669D550B-89D2-86CB-E04E-2B2E1BA67C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5562" y="194866"/>
            <a:ext cx="900000" cy="900000"/>
          </a:xfrm>
          <a:prstGeom prst="rect">
            <a:avLst/>
          </a:prstGeom>
        </p:spPr>
      </p:pic>
      <p:sp>
        <p:nvSpPr>
          <p:cNvPr id="4" name="Rectangle 3">
            <a:extLst>
              <a:ext uri="{FF2B5EF4-FFF2-40B4-BE49-F238E27FC236}">
                <a16:creationId xmlns:a16="http://schemas.microsoft.com/office/drawing/2014/main" id="{71EE59FD-CB19-BA24-C32C-F0F5410B49CD}"/>
              </a:ext>
              <a:ext uri="{C183D7F6-B498-43B3-948B-1728B52AA6E4}">
                <adec:decorative xmlns:adec="http://schemas.microsoft.com/office/drawing/2017/decorative" val="1"/>
              </a:ext>
            </a:extLst>
          </p:cNvPr>
          <p:cNvSpPr/>
          <p:nvPr/>
        </p:nvSpPr>
        <p:spPr>
          <a:xfrm>
            <a:off x="7284029" y="4184293"/>
            <a:ext cx="1840850" cy="8591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Rounded Corners 5">
            <a:extLst>
              <a:ext uri="{FF2B5EF4-FFF2-40B4-BE49-F238E27FC236}">
                <a16:creationId xmlns:a16="http://schemas.microsoft.com/office/drawing/2014/main" id="{7C1E83ED-F9BC-9C21-F3C4-DF1C2FF80744}"/>
              </a:ext>
              <a:ext uri="{C183D7F6-B498-43B3-948B-1728B52AA6E4}">
                <adec:decorative xmlns:adec="http://schemas.microsoft.com/office/drawing/2017/decorative" val="1"/>
              </a:ext>
            </a:extLst>
          </p:cNvPr>
          <p:cNvSpPr/>
          <p:nvPr/>
        </p:nvSpPr>
        <p:spPr>
          <a:xfrm>
            <a:off x="679441" y="3881663"/>
            <a:ext cx="7951564" cy="880967"/>
          </a:xfrm>
          <a:prstGeom prst="roundRect">
            <a:avLst/>
          </a:prstGeom>
          <a:solidFill>
            <a:schemeClr val="bg1">
              <a:lumMod val="8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02814864-DECB-93BD-BC80-E12A692D8C03}"/>
              </a:ext>
            </a:extLst>
          </p:cNvPr>
          <p:cNvSpPr txBox="1"/>
          <p:nvPr/>
        </p:nvSpPr>
        <p:spPr>
          <a:xfrm>
            <a:off x="828590" y="4011398"/>
            <a:ext cx="7619625" cy="646331"/>
          </a:xfrm>
          <a:prstGeom prst="rect">
            <a:avLst/>
          </a:prstGeom>
          <a:noFill/>
        </p:spPr>
        <p:txBody>
          <a:bodyPr wrap="square" rtlCol="0">
            <a:spAutoFit/>
          </a:bodyPr>
          <a:lstStyle/>
          <a:p>
            <a:pPr marR="0" lvl="0" algn="l" defTabSz="685800" rtl="0" eaLnBrk="1" fontAlgn="auto" latinLnBrk="0" hangingPunct="1">
              <a:lnSpc>
                <a:spcPct val="100000"/>
              </a:lnSpc>
              <a:spcBef>
                <a:spcPts val="0"/>
              </a:spcBef>
              <a:spcAft>
                <a:spcPts val="0"/>
              </a:spcAft>
              <a:buClrTx/>
              <a:buSzTx/>
              <a:tabLst/>
              <a:defRPr/>
            </a:pPr>
            <a:r>
              <a:rPr lang="en-CA" sz="1800" kern="1200" dirty="0">
                <a:solidFill>
                  <a:schemeClr val="tx1"/>
                </a:solidFill>
                <a:effectLst/>
                <a:latin typeface="Aptos" panose="020B0004020202020204" pitchFamily="34" charset="0"/>
                <a:ea typeface="+mn-ea"/>
                <a:cs typeface="+mn-cs"/>
              </a:rPr>
              <a:t>FCSS programs will be required to include the </a:t>
            </a:r>
            <a:r>
              <a:rPr lang="en-CA" sz="1800" b="1" kern="1200" dirty="0">
                <a:solidFill>
                  <a:srgbClr val="F4831C"/>
                </a:solidFill>
                <a:effectLst/>
                <a:latin typeface="Aptos" panose="020B0004020202020204" pitchFamily="34" charset="0"/>
                <a:ea typeface="+mn-ea"/>
                <a:cs typeface="+mn-cs"/>
              </a:rPr>
              <a:t>TOTAL SUM </a:t>
            </a:r>
            <a:r>
              <a:rPr lang="en-CA" sz="1800" kern="1200" dirty="0">
                <a:solidFill>
                  <a:schemeClr val="tx1"/>
                </a:solidFill>
                <a:effectLst/>
                <a:latin typeface="Aptos" panose="020B0004020202020204" pitchFamily="34" charset="0"/>
                <a:ea typeface="+mn-ea"/>
                <a:cs typeface="+mn-cs"/>
              </a:rPr>
              <a:t>of community partnerships.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08AA146-3FFB-7D1A-FC09-B608A0FFE104}"/>
              </a:ext>
            </a:extLst>
          </p:cNvPr>
          <p:cNvSpPr txBox="1"/>
          <p:nvPr/>
        </p:nvSpPr>
        <p:spPr>
          <a:xfrm>
            <a:off x="2619997" y="1833086"/>
            <a:ext cx="5618746" cy="1477328"/>
          </a:xfrm>
          <a:prstGeom prst="rect">
            <a:avLst/>
          </a:prstGeom>
          <a:noFill/>
        </p:spPr>
        <p:txBody>
          <a:bodyPr wrap="square" rtlCol="0">
            <a:spAutoFit/>
          </a:bodyPr>
          <a:lstStyle/>
          <a:p>
            <a:pPr marL="285750" indent="-285750">
              <a:buFont typeface="Wingdings" panose="05000000000000000000" pitchFamily="2" charset="2"/>
              <a:buChar char="ü"/>
            </a:pPr>
            <a:r>
              <a:rPr lang="en-CA" sz="1800" kern="100" dirty="0">
                <a:effectLst/>
                <a:latin typeface="Aptos" panose="020B0004020202020204" pitchFamily="34" charset="0"/>
                <a:ea typeface="Aptos" panose="020B0004020202020204" pitchFamily="34" charset="0"/>
                <a:cs typeface="Times New Roman"/>
              </a:rPr>
              <a:t>Collaborative working relationships, either formal </a:t>
            </a:r>
            <a:r>
              <a:rPr lang="en-CA" sz="1800" kern="100" dirty="0">
                <a:latin typeface="Aptos" panose="020B0004020202020204" pitchFamily="34" charset="0"/>
                <a:ea typeface="Aptos" panose="020B0004020202020204" pitchFamily="34" charset="0"/>
                <a:cs typeface="Times New Roman"/>
              </a:rPr>
              <a:t>(i.e., written) </a:t>
            </a:r>
            <a:r>
              <a:rPr lang="en-CA" sz="1800" kern="100" dirty="0">
                <a:effectLst/>
                <a:latin typeface="Aptos" panose="020B0004020202020204" pitchFamily="34" charset="0"/>
                <a:ea typeface="Aptos" panose="020B0004020202020204" pitchFamily="34" charset="0"/>
                <a:cs typeface="Times New Roman"/>
              </a:rPr>
              <a:t>or informal, between local FCSS programs and other organizations, such as local non-profits, schools, health services, community centers and helplines.</a:t>
            </a:r>
            <a:endParaRPr lang="en-CA" sz="1800" dirty="0">
              <a:latin typeface="Aptos" panose="020B0004020202020204" pitchFamily="34" charset="0"/>
            </a:endParaRPr>
          </a:p>
        </p:txBody>
      </p:sp>
      <p:grpSp>
        <p:nvGrpSpPr>
          <p:cNvPr id="7" name="Group 6">
            <a:extLst>
              <a:ext uri="{FF2B5EF4-FFF2-40B4-BE49-F238E27FC236}">
                <a16:creationId xmlns:a16="http://schemas.microsoft.com/office/drawing/2014/main" id="{74635254-9674-EE18-E7C6-9B70B8A590CF}"/>
              </a:ext>
              <a:ext uri="{C183D7F6-B498-43B3-948B-1728B52AA6E4}">
                <adec:decorative xmlns:adec="http://schemas.microsoft.com/office/drawing/2017/decorative" val="1"/>
              </a:ext>
            </a:extLst>
          </p:cNvPr>
          <p:cNvGrpSpPr/>
          <p:nvPr/>
        </p:nvGrpSpPr>
        <p:grpSpPr>
          <a:xfrm>
            <a:off x="7322585" y="217962"/>
            <a:ext cx="358000" cy="358000"/>
            <a:chOff x="5214699" y="70569"/>
            <a:chExt cx="473528" cy="473528"/>
          </a:xfrm>
        </p:grpSpPr>
        <p:sp>
          <p:nvSpPr>
            <p:cNvPr id="11" name="Oval 10">
              <a:extLst>
                <a:ext uri="{FF2B5EF4-FFF2-40B4-BE49-F238E27FC236}">
                  <a16:creationId xmlns:a16="http://schemas.microsoft.com/office/drawing/2014/main" id="{437CDC61-4987-950F-629E-057293624282}"/>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Graphic 11" descr="Folder Search with solid fill">
              <a:extLst>
                <a:ext uri="{FF2B5EF4-FFF2-40B4-BE49-F238E27FC236}">
                  <a16:creationId xmlns:a16="http://schemas.microsoft.com/office/drawing/2014/main" id="{CDAC5126-A0EB-82B0-A61F-0D2CF3A361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9345" y="114722"/>
              <a:ext cx="418882" cy="418882"/>
            </a:xfrm>
            <a:prstGeom prst="rect">
              <a:avLst/>
            </a:prstGeom>
          </p:spPr>
        </p:pic>
      </p:grpSp>
      <p:sp>
        <p:nvSpPr>
          <p:cNvPr id="13" name="TextBox 12">
            <a:extLst>
              <a:ext uri="{FF2B5EF4-FFF2-40B4-BE49-F238E27FC236}">
                <a16:creationId xmlns:a16="http://schemas.microsoft.com/office/drawing/2014/main" id="{744A0D65-36BB-6532-7D05-51FF4EA3CE83}"/>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23</a:t>
            </a:r>
          </a:p>
        </p:txBody>
      </p:sp>
    </p:spTree>
    <p:extLst>
      <p:ext uri="{BB962C8B-B14F-4D97-AF65-F5344CB8AC3E}">
        <p14:creationId xmlns:p14="http://schemas.microsoft.com/office/powerpoint/2010/main" val="14682087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B737D8-036E-507E-48C2-FE575B4C8120}"/>
              </a:ext>
              <a:ext uri="{C183D7F6-B498-43B3-948B-1728B52AA6E4}">
                <adec:decorative xmlns:adec="http://schemas.microsoft.com/office/drawing/2017/decorative" val="1"/>
              </a:ext>
            </a:extLst>
          </p:cNvPr>
          <p:cNvSpPr/>
          <p:nvPr/>
        </p:nvSpPr>
        <p:spPr>
          <a:xfrm>
            <a:off x="7265741" y="4189071"/>
            <a:ext cx="1840850" cy="8591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363411" y="319757"/>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Participant Interactions</a:t>
            </a:r>
          </a:p>
        </p:txBody>
      </p:sp>
      <p:sp>
        <p:nvSpPr>
          <p:cNvPr id="3" name="Rectangle: Rounded Corners 2">
            <a:extLst>
              <a:ext uri="{FF2B5EF4-FFF2-40B4-BE49-F238E27FC236}">
                <a16:creationId xmlns:a16="http://schemas.microsoft.com/office/drawing/2014/main" id="{4F3E5707-7A1C-4028-7597-81F658DC0B1C}"/>
              </a:ext>
              <a:ext uri="{C183D7F6-B498-43B3-948B-1728B52AA6E4}">
                <adec:decorative xmlns:adec="http://schemas.microsoft.com/office/drawing/2017/decorative" val="1"/>
              </a:ext>
            </a:extLst>
          </p:cNvPr>
          <p:cNvSpPr/>
          <p:nvPr/>
        </p:nvSpPr>
        <p:spPr>
          <a:xfrm>
            <a:off x="497591" y="1090302"/>
            <a:ext cx="1190444" cy="2585323"/>
          </a:xfrm>
          <a:prstGeom prst="roundRect">
            <a:avLst/>
          </a:prstGeom>
          <a:solidFill>
            <a:srgbClr val="FFDDD9"/>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1" i="0" u="none" strike="noStrike" kern="0" cap="none" spc="0" normalizeH="0" baseline="0" noProof="0">
                <a:ln>
                  <a:noFill/>
                </a:ln>
                <a:solidFill>
                  <a:srgbClr val="36424A"/>
                </a:solidFill>
                <a:effectLst/>
                <a:uLnTx/>
                <a:uFillTx/>
                <a:latin typeface="Aptos" panose="020B0004020202020204" pitchFamily="34" charset="0"/>
                <a:cs typeface="Arial"/>
                <a:sym typeface="Arial"/>
              </a:rPr>
              <a:t>Participant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1" i="0" u="none" strike="noStrike" kern="0" cap="none" spc="0" normalizeH="0" baseline="0" noProof="0">
                <a:ln>
                  <a:noFill/>
                </a:ln>
                <a:solidFill>
                  <a:srgbClr val="36424A"/>
                </a:solidFill>
                <a:effectLst/>
                <a:uLnTx/>
                <a:uFillTx/>
                <a:latin typeface="Aptos" panose="020B0004020202020204" pitchFamily="34" charset="0"/>
                <a:cs typeface="Arial"/>
                <a:sym typeface="Arial"/>
              </a:rPr>
              <a:t>Interaction</a:t>
            </a:r>
            <a:endParaRPr kumimoji="0" lang="en-CA" sz="1200" b="1" i="0" u="none" strike="noStrike" kern="0" cap="none" spc="0" normalizeH="0" baseline="0" noProof="0" dirty="0">
              <a:ln>
                <a:noFill/>
              </a:ln>
              <a:solidFill>
                <a:srgbClr val="36424A"/>
              </a:solidFill>
              <a:effectLst/>
              <a:uLnTx/>
              <a:uFillTx/>
              <a:latin typeface="Aptos" panose="020B0004020202020204" pitchFamily="34" charset="0"/>
              <a:cs typeface="Arial"/>
              <a:sym typeface="Arial"/>
            </a:endParaRPr>
          </a:p>
        </p:txBody>
      </p:sp>
      <p:sp>
        <p:nvSpPr>
          <p:cNvPr id="4" name="Rectangle: Rounded Corners 3">
            <a:extLst>
              <a:ext uri="{FF2B5EF4-FFF2-40B4-BE49-F238E27FC236}">
                <a16:creationId xmlns:a16="http://schemas.microsoft.com/office/drawing/2014/main" id="{191900C6-2C6F-9F7E-EE34-10F5072430B9}"/>
              </a:ext>
              <a:ext uri="{C183D7F6-B498-43B3-948B-1728B52AA6E4}">
                <adec:decorative xmlns:adec="http://schemas.microsoft.com/office/drawing/2017/decorative" val="1"/>
              </a:ext>
            </a:extLst>
          </p:cNvPr>
          <p:cNvSpPr/>
          <p:nvPr/>
        </p:nvSpPr>
        <p:spPr>
          <a:xfrm>
            <a:off x="363411" y="3772810"/>
            <a:ext cx="8168219" cy="1169845"/>
          </a:xfrm>
          <a:prstGeom prst="roundRect">
            <a:avLst/>
          </a:prstGeom>
          <a:solidFill>
            <a:schemeClr val="bg1">
              <a:lumMod val="8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a:extLst>
              <a:ext uri="{FF2B5EF4-FFF2-40B4-BE49-F238E27FC236}">
                <a16:creationId xmlns:a16="http://schemas.microsoft.com/office/drawing/2014/main" id="{EC9907EE-02B5-33FF-3916-3DA15B7A47C6}"/>
              </a:ext>
            </a:extLst>
          </p:cNvPr>
          <p:cNvSpPr/>
          <p:nvPr/>
        </p:nvSpPr>
        <p:spPr>
          <a:xfrm>
            <a:off x="1735041" y="1246136"/>
            <a:ext cx="1121903" cy="2318700"/>
          </a:xfrm>
          <a:prstGeom prst="rect">
            <a:avLst/>
          </a:prstGeom>
          <a:solidFill>
            <a:srgbClr val="FAB4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b="1" kern="1200" dirty="0">
                <a:solidFill>
                  <a:prstClr val="black"/>
                </a:solidFill>
                <a:latin typeface="Aptos" panose="02110004020202020204"/>
              </a:rPr>
              <a:t>Program</a:t>
            </a:r>
            <a:endParaRPr lang="en-CA" b="1" kern="1200" dirty="0">
              <a:solidFill>
                <a:prstClr val="black"/>
              </a:solidFill>
              <a:latin typeface="Aptos" panose="02110004020202020204"/>
            </a:endParaRPr>
          </a:p>
        </p:txBody>
      </p:sp>
      <p:sp>
        <p:nvSpPr>
          <p:cNvPr id="14" name="TextBox 13">
            <a:extLst>
              <a:ext uri="{FF2B5EF4-FFF2-40B4-BE49-F238E27FC236}">
                <a16:creationId xmlns:a16="http://schemas.microsoft.com/office/drawing/2014/main" id="{0ED3A2A1-EC76-8A77-F324-4228DE625B48}"/>
              </a:ext>
            </a:extLst>
          </p:cNvPr>
          <p:cNvSpPr txBox="1"/>
          <p:nvPr/>
        </p:nvSpPr>
        <p:spPr>
          <a:xfrm>
            <a:off x="3039034" y="1246136"/>
            <a:ext cx="5492595" cy="2308324"/>
          </a:xfrm>
          <a:prstGeom prst="rect">
            <a:avLst/>
          </a:prstGeom>
          <a:noFill/>
        </p:spPr>
        <p:txBody>
          <a:bodyPr wrap="square" rtlCol="0">
            <a:spAutoFit/>
          </a:bodyPr>
          <a:lstStyle/>
          <a:p>
            <a:pPr marL="269875" indent="-269875">
              <a:buFont typeface="Wingdings" panose="05000000000000000000" pitchFamily="2" charset="2"/>
              <a:buChar char="ü"/>
            </a:pPr>
            <a:r>
              <a:rPr lang="en-US" sz="1800" dirty="0">
                <a:latin typeface="Aptos" panose="020B0004020202020204" pitchFamily="34" charset="0"/>
              </a:rPr>
              <a:t>Anyone who formally or informally uses or takes part in a FCSS activity, service, or program, including those who receive services or assistance.</a:t>
            </a:r>
          </a:p>
          <a:p>
            <a:pPr marL="269875" indent="-269875">
              <a:buFont typeface="Wingdings" panose="05000000000000000000" pitchFamily="2" charset="2"/>
              <a:buChar char="ü"/>
            </a:pPr>
            <a:r>
              <a:rPr lang="en-US" sz="1800" dirty="0">
                <a:latin typeface="Aptos" panose="020B0004020202020204" pitchFamily="34" charset="0"/>
              </a:rPr>
              <a:t>Anyone who registers and participates in specific programming.</a:t>
            </a:r>
          </a:p>
          <a:p>
            <a:pPr marL="269875" indent="-269875">
              <a:buFont typeface="Wingdings" panose="05000000000000000000" pitchFamily="2" charset="2"/>
              <a:buChar char="ü"/>
            </a:pPr>
            <a:r>
              <a:rPr lang="en-US" sz="1800" dirty="0">
                <a:latin typeface="Aptos" panose="020B0004020202020204" pitchFamily="34" charset="0"/>
              </a:rPr>
              <a:t>Individuals who use drop-in services or attend single session programs or receive system navigation support.</a:t>
            </a:r>
          </a:p>
        </p:txBody>
      </p:sp>
      <p:sp>
        <p:nvSpPr>
          <p:cNvPr id="29" name="TextBox 28">
            <a:extLst>
              <a:ext uri="{FF2B5EF4-FFF2-40B4-BE49-F238E27FC236}">
                <a16:creationId xmlns:a16="http://schemas.microsoft.com/office/drawing/2014/main" id="{3A2AF27B-68E9-4A3F-7A5E-F7FB8B923555}"/>
              </a:ext>
            </a:extLst>
          </p:cNvPr>
          <p:cNvSpPr txBox="1"/>
          <p:nvPr/>
        </p:nvSpPr>
        <p:spPr>
          <a:xfrm>
            <a:off x="497591" y="3844884"/>
            <a:ext cx="7938339" cy="1015663"/>
          </a:xfrm>
          <a:prstGeom prst="rect">
            <a:avLst/>
          </a:prstGeom>
          <a:noFill/>
        </p:spPr>
        <p:txBody>
          <a:bodyPr wrap="square" rtlCol="0">
            <a:spAutoFit/>
          </a:bodyPr>
          <a:lstStyle/>
          <a:p>
            <a:r>
              <a:rPr lang="en-US" sz="1500" dirty="0">
                <a:latin typeface="Aptos" panose="020B0004020202020204" pitchFamily="34" charset="0"/>
              </a:rPr>
              <a:t>Participants are accounted for in </a:t>
            </a:r>
            <a:r>
              <a:rPr lang="en-US" sz="1500" b="1" dirty="0">
                <a:latin typeface="Aptos" panose="020B0004020202020204" pitchFamily="34" charset="0"/>
              </a:rPr>
              <a:t>every interaction</a:t>
            </a:r>
            <a:r>
              <a:rPr lang="en-US" sz="1500" dirty="0">
                <a:latin typeface="Aptos" panose="020B0004020202020204" pitchFamily="34" charset="0"/>
              </a:rPr>
              <a:t>. For example, if two participants register for a program consisting of five sessions, each participant will be counted for each session attended, resulting in a total of ten participant interactions (2 participants x 5 sessions = 10 total participations).</a:t>
            </a:r>
            <a:endParaRPr lang="en-CA" sz="1500" dirty="0">
              <a:latin typeface="Aptos" panose="020B0004020202020204" pitchFamily="34" charset="0"/>
            </a:endParaRPr>
          </a:p>
        </p:txBody>
      </p:sp>
      <p:pic>
        <p:nvPicPr>
          <p:cNvPr id="13" name="Graphic 12" descr="Social network with solid fill">
            <a:extLst>
              <a:ext uri="{FF2B5EF4-FFF2-40B4-BE49-F238E27FC236}">
                <a16:creationId xmlns:a16="http://schemas.microsoft.com/office/drawing/2014/main" id="{B79ECD4B-880E-C39A-CEE2-462796EA4C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1959" y="278381"/>
            <a:ext cx="729082" cy="729082"/>
          </a:xfrm>
          <a:prstGeom prst="rect">
            <a:avLst/>
          </a:prstGeom>
        </p:spPr>
      </p:pic>
      <p:grpSp>
        <p:nvGrpSpPr>
          <p:cNvPr id="2" name="Group 1">
            <a:extLst>
              <a:ext uri="{FF2B5EF4-FFF2-40B4-BE49-F238E27FC236}">
                <a16:creationId xmlns:a16="http://schemas.microsoft.com/office/drawing/2014/main" id="{2E1E0DA1-A4E8-C960-EBC0-7A113A68090C}"/>
              </a:ext>
              <a:ext uri="{C183D7F6-B498-43B3-948B-1728B52AA6E4}">
                <adec:decorative xmlns:adec="http://schemas.microsoft.com/office/drawing/2017/decorative" val="1"/>
              </a:ext>
            </a:extLst>
          </p:cNvPr>
          <p:cNvGrpSpPr/>
          <p:nvPr/>
        </p:nvGrpSpPr>
        <p:grpSpPr>
          <a:xfrm>
            <a:off x="7322585" y="217962"/>
            <a:ext cx="358000" cy="358000"/>
            <a:chOff x="5214699" y="70569"/>
            <a:chExt cx="473528" cy="473528"/>
          </a:xfrm>
        </p:grpSpPr>
        <p:sp>
          <p:nvSpPr>
            <p:cNvPr id="6" name="Oval 5">
              <a:extLst>
                <a:ext uri="{FF2B5EF4-FFF2-40B4-BE49-F238E27FC236}">
                  <a16:creationId xmlns:a16="http://schemas.microsoft.com/office/drawing/2014/main" id="{48BADBEC-9770-A844-0AA7-61F232CCB758}"/>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Graphic 9" descr="Folder Search with solid fill">
              <a:extLst>
                <a:ext uri="{FF2B5EF4-FFF2-40B4-BE49-F238E27FC236}">
                  <a16:creationId xmlns:a16="http://schemas.microsoft.com/office/drawing/2014/main" id="{92E54C55-31FD-7E71-B15E-C52957CA2F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9345" y="114722"/>
              <a:ext cx="418882" cy="418882"/>
            </a:xfrm>
            <a:prstGeom prst="rect">
              <a:avLst/>
            </a:prstGeom>
          </p:spPr>
        </p:pic>
      </p:grpSp>
      <p:sp>
        <p:nvSpPr>
          <p:cNvPr id="11" name="TextBox 10">
            <a:extLst>
              <a:ext uri="{FF2B5EF4-FFF2-40B4-BE49-F238E27FC236}">
                <a16:creationId xmlns:a16="http://schemas.microsoft.com/office/drawing/2014/main" id="{2BB577CF-7C5B-ED5A-393A-360610EBCE89}"/>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23</a:t>
            </a:r>
          </a:p>
        </p:txBody>
      </p:sp>
    </p:spTree>
    <p:extLst>
      <p:ext uri="{BB962C8B-B14F-4D97-AF65-F5344CB8AC3E}">
        <p14:creationId xmlns:p14="http://schemas.microsoft.com/office/powerpoint/2010/main" val="41556376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B737D8-036E-507E-48C2-FE575B4C8120}"/>
              </a:ext>
              <a:ext uri="{C183D7F6-B498-43B3-948B-1728B52AA6E4}">
                <adec:decorative xmlns:adec="http://schemas.microsoft.com/office/drawing/2017/decorative" val="1"/>
              </a:ext>
            </a:extLst>
          </p:cNvPr>
          <p:cNvSpPr/>
          <p:nvPr/>
        </p:nvSpPr>
        <p:spPr>
          <a:xfrm>
            <a:off x="7284029" y="4184293"/>
            <a:ext cx="1840850" cy="8591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363411" y="319757"/>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Attendees </a:t>
            </a:r>
          </a:p>
        </p:txBody>
      </p:sp>
      <p:sp>
        <p:nvSpPr>
          <p:cNvPr id="3" name="Rectangle: Rounded Corners 2">
            <a:extLst>
              <a:ext uri="{FF2B5EF4-FFF2-40B4-BE49-F238E27FC236}">
                <a16:creationId xmlns:a16="http://schemas.microsoft.com/office/drawing/2014/main" id="{4F3E5707-7A1C-4028-7597-81F658DC0B1C}"/>
              </a:ext>
              <a:ext uri="{C183D7F6-B498-43B3-948B-1728B52AA6E4}">
                <adec:decorative xmlns:adec="http://schemas.microsoft.com/office/drawing/2017/decorative" val="1"/>
              </a:ext>
            </a:extLst>
          </p:cNvPr>
          <p:cNvSpPr/>
          <p:nvPr/>
        </p:nvSpPr>
        <p:spPr>
          <a:xfrm>
            <a:off x="457201" y="1194312"/>
            <a:ext cx="1190444" cy="2399678"/>
          </a:xfrm>
          <a:prstGeom prst="roundRect">
            <a:avLst/>
          </a:prstGeom>
          <a:solidFill>
            <a:srgbClr val="85D7E7"/>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1" i="0" u="none" strike="noStrike" kern="0" cap="none" spc="0" normalizeH="0" baseline="0" noProof="0">
                <a:ln>
                  <a:noFill/>
                </a:ln>
                <a:solidFill>
                  <a:srgbClr val="36424A"/>
                </a:solidFill>
                <a:effectLst/>
                <a:uLnTx/>
                <a:uFillTx/>
                <a:latin typeface="Aptos" panose="020B0004020202020204" pitchFamily="34" charset="0"/>
                <a:cs typeface="Arial"/>
                <a:sym typeface="Arial"/>
              </a:rPr>
              <a:t>Attendee</a:t>
            </a:r>
            <a:endParaRPr kumimoji="0" lang="en-CA" sz="1800" b="1" i="0" u="none" strike="noStrike" kern="0" cap="none" spc="0" normalizeH="0" baseline="0" noProof="0" dirty="0">
              <a:ln>
                <a:noFill/>
              </a:ln>
              <a:solidFill>
                <a:srgbClr val="36424A"/>
              </a:solidFill>
              <a:effectLst/>
              <a:uLnTx/>
              <a:uFillTx/>
              <a:latin typeface="Aptos" panose="020B0004020202020204" pitchFamily="34" charset="0"/>
              <a:cs typeface="Arial"/>
              <a:sym typeface="Arial"/>
            </a:endParaRPr>
          </a:p>
        </p:txBody>
      </p:sp>
      <p:sp>
        <p:nvSpPr>
          <p:cNvPr id="12" name="Rectangle 11">
            <a:extLst>
              <a:ext uri="{FF2B5EF4-FFF2-40B4-BE49-F238E27FC236}">
                <a16:creationId xmlns:a16="http://schemas.microsoft.com/office/drawing/2014/main" id="{F9F09960-7786-672D-4B68-6D63149BAA9D}"/>
              </a:ext>
            </a:extLst>
          </p:cNvPr>
          <p:cNvSpPr/>
          <p:nvPr/>
        </p:nvSpPr>
        <p:spPr>
          <a:xfrm>
            <a:off x="1691026" y="1194312"/>
            <a:ext cx="1121903" cy="2399678"/>
          </a:xfrm>
          <a:prstGeom prst="rect">
            <a:avLst/>
          </a:prstGeom>
          <a:solidFill>
            <a:srgbClr val="30B1C7"/>
          </a:solidFill>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defTabSz="685800">
              <a:buClrTx/>
              <a:defRPr/>
            </a:pPr>
            <a:r>
              <a:rPr lang="en-US" b="1" kern="1200" dirty="0">
                <a:solidFill>
                  <a:prstClr val="black"/>
                </a:solidFill>
                <a:latin typeface="Aptos" panose="02110004020202020204"/>
              </a:rPr>
              <a:t>Community Events</a:t>
            </a:r>
            <a:endParaRPr lang="en-CA" b="1" kern="1200" dirty="0">
              <a:solidFill>
                <a:prstClr val="black"/>
              </a:solidFill>
              <a:latin typeface="Aptos" panose="02110004020202020204"/>
            </a:endParaRPr>
          </a:p>
        </p:txBody>
      </p:sp>
      <p:sp>
        <p:nvSpPr>
          <p:cNvPr id="19" name="TextBox 18">
            <a:extLst>
              <a:ext uri="{FF2B5EF4-FFF2-40B4-BE49-F238E27FC236}">
                <a16:creationId xmlns:a16="http://schemas.microsoft.com/office/drawing/2014/main" id="{8796ACE4-BB3F-29B0-2F6D-BB2DDE21CA54}"/>
              </a:ext>
            </a:extLst>
          </p:cNvPr>
          <p:cNvSpPr txBox="1"/>
          <p:nvPr/>
        </p:nvSpPr>
        <p:spPr>
          <a:xfrm>
            <a:off x="3136367" y="2248585"/>
            <a:ext cx="5184475" cy="646331"/>
          </a:xfrm>
          <a:prstGeom prst="rect">
            <a:avLst/>
          </a:prstGeom>
          <a:noFill/>
        </p:spPr>
        <p:txBody>
          <a:bodyPr wrap="square" rtlCol="0">
            <a:spAutoFit/>
          </a:bodyPr>
          <a:lstStyle/>
          <a:p>
            <a:pPr marL="269875" indent="-269875">
              <a:buFont typeface="Wingdings" panose="05000000000000000000" pitchFamily="2" charset="2"/>
              <a:buChar char="ü"/>
            </a:pPr>
            <a:r>
              <a:rPr lang="en-US" sz="1800" dirty="0">
                <a:latin typeface="Aptos" panose="020B0004020202020204" pitchFamily="34" charset="0"/>
              </a:rPr>
              <a:t>Anyone who attends or takes part in any way in a community event.</a:t>
            </a:r>
          </a:p>
        </p:txBody>
      </p:sp>
      <p:pic>
        <p:nvPicPr>
          <p:cNvPr id="21" name="Graphic 20" descr="Bunting with solid fill">
            <a:extLst>
              <a:ext uri="{FF2B5EF4-FFF2-40B4-BE49-F238E27FC236}">
                <a16:creationId xmlns:a16="http://schemas.microsoft.com/office/drawing/2014/main" id="{9872FB4A-450E-60D9-A54E-04DD9F1355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04803" y="346239"/>
            <a:ext cx="663127" cy="663127"/>
          </a:xfrm>
          <a:prstGeom prst="rect">
            <a:avLst/>
          </a:prstGeom>
        </p:spPr>
      </p:pic>
      <p:sp>
        <p:nvSpPr>
          <p:cNvPr id="30" name="Rectangle 29">
            <a:extLst>
              <a:ext uri="{FF2B5EF4-FFF2-40B4-BE49-F238E27FC236}">
                <a16:creationId xmlns:a16="http://schemas.microsoft.com/office/drawing/2014/main" id="{449E274A-7321-1268-69C0-011AD0025775}"/>
              </a:ext>
              <a:ext uri="{C183D7F6-B498-43B3-948B-1728B52AA6E4}">
                <adec:decorative xmlns:adec="http://schemas.microsoft.com/office/drawing/2017/decorative" val="1"/>
              </a:ext>
            </a:extLst>
          </p:cNvPr>
          <p:cNvSpPr/>
          <p:nvPr/>
        </p:nvSpPr>
        <p:spPr>
          <a:xfrm>
            <a:off x="7284029" y="4184293"/>
            <a:ext cx="1840850" cy="8591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80A920FA-209B-067C-A546-EB83550FD250}"/>
              </a:ext>
              <a:ext uri="{C183D7F6-B498-43B3-948B-1728B52AA6E4}">
                <adec:decorative xmlns:adec="http://schemas.microsoft.com/office/drawing/2017/decorative" val="1"/>
              </a:ext>
            </a:extLst>
          </p:cNvPr>
          <p:cNvSpPr/>
          <p:nvPr/>
        </p:nvSpPr>
        <p:spPr>
          <a:xfrm>
            <a:off x="379563" y="3890290"/>
            <a:ext cx="8168219" cy="880967"/>
          </a:xfrm>
          <a:prstGeom prst="roundRect">
            <a:avLst/>
          </a:prstGeom>
          <a:solidFill>
            <a:schemeClr val="bg1">
              <a:lumMod val="8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100" cap="none" spc="0" normalizeH="0" baseline="0" noProof="0" dirty="0">
                <a:ln>
                  <a:noFill/>
                </a:ln>
                <a:solidFill>
                  <a:srgbClr val="000000"/>
                </a:solidFill>
                <a:effectLst/>
                <a:uLnTx/>
                <a:uFillTx/>
                <a:latin typeface="Arial"/>
                <a:cs typeface="Arial"/>
                <a:sym typeface="Arial"/>
              </a:rPr>
              <a:t>If there is no formal registration, an estimated attendee number may be submitted.</a:t>
            </a:r>
            <a:endParaRPr kumimoji="0" lang="en-CA"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grpSp>
        <p:nvGrpSpPr>
          <p:cNvPr id="2" name="Group 1">
            <a:extLst>
              <a:ext uri="{FF2B5EF4-FFF2-40B4-BE49-F238E27FC236}">
                <a16:creationId xmlns:a16="http://schemas.microsoft.com/office/drawing/2014/main" id="{EEDC60F6-A083-1F33-E055-DB54053212CD}"/>
              </a:ext>
              <a:ext uri="{C183D7F6-B498-43B3-948B-1728B52AA6E4}">
                <adec:decorative xmlns:adec="http://schemas.microsoft.com/office/drawing/2017/decorative" val="1"/>
              </a:ext>
            </a:extLst>
          </p:cNvPr>
          <p:cNvGrpSpPr/>
          <p:nvPr/>
        </p:nvGrpSpPr>
        <p:grpSpPr>
          <a:xfrm>
            <a:off x="7322585" y="217962"/>
            <a:ext cx="358000" cy="358000"/>
            <a:chOff x="5214699" y="70569"/>
            <a:chExt cx="473528" cy="473528"/>
          </a:xfrm>
        </p:grpSpPr>
        <p:sp>
          <p:nvSpPr>
            <p:cNvPr id="4" name="Oval 3">
              <a:extLst>
                <a:ext uri="{FF2B5EF4-FFF2-40B4-BE49-F238E27FC236}">
                  <a16:creationId xmlns:a16="http://schemas.microsoft.com/office/drawing/2014/main" id="{63CE254A-6453-FDAF-B38C-41635A33792D}"/>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 name="Graphic 5" descr="Folder Search with solid fill">
              <a:extLst>
                <a:ext uri="{FF2B5EF4-FFF2-40B4-BE49-F238E27FC236}">
                  <a16:creationId xmlns:a16="http://schemas.microsoft.com/office/drawing/2014/main" id="{B582789F-AC51-BD65-509E-4AC3C475CF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9345" y="114722"/>
              <a:ext cx="418882" cy="418882"/>
            </a:xfrm>
            <a:prstGeom prst="rect">
              <a:avLst/>
            </a:prstGeom>
          </p:spPr>
        </p:pic>
      </p:grpSp>
      <p:sp>
        <p:nvSpPr>
          <p:cNvPr id="8" name="TextBox 7">
            <a:extLst>
              <a:ext uri="{FF2B5EF4-FFF2-40B4-BE49-F238E27FC236}">
                <a16:creationId xmlns:a16="http://schemas.microsoft.com/office/drawing/2014/main" id="{72F1DCEB-C3C1-8C96-D17A-992E8373B13D}"/>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23</a:t>
            </a:r>
          </a:p>
        </p:txBody>
      </p:sp>
    </p:spTree>
    <p:extLst>
      <p:ext uri="{BB962C8B-B14F-4D97-AF65-F5344CB8AC3E}">
        <p14:creationId xmlns:p14="http://schemas.microsoft.com/office/powerpoint/2010/main" val="24288165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34389" y="267822"/>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Information &amp; Referrals  </a:t>
            </a:r>
          </a:p>
        </p:txBody>
      </p:sp>
      <p:sp>
        <p:nvSpPr>
          <p:cNvPr id="4" name="Rectangle: Rounded Corners 3">
            <a:extLst>
              <a:ext uri="{FF2B5EF4-FFF2-40B4-BE49-F238E27FC236}">
                <a16:creationId xmlns:a16="http://schemas.microsoft.com/office/drawing/2014/main" id="{50523718-AA9A-5CCC-810E-AB848BA5A2BE}"/>
              </a:ext>
              <a:ext uri="{C183D7F6-B498-43B3-948B-1728B52AA6E4}">
                <adec:decorative xmlns:adec="http://schemas.microsoft.com/office/drawing/2017/decorative" val="1"/>
              </a:ext>
            </a:extLst>
          </p:cNvPr>
          <p:cNvSpPr/>
          <p:nvPr/>
        </p:nvSpPr>
        <p:spPr>
          <a:xfrm>
            <a:off x="263984" y="1127375"/>
            <a:ext cx="1593685" cy="1200329"/>
          </a:xfrm>
          <a:prstGeom prst="roundRect">
            <a:avLst/>
          </a:prstGeom>
          <a:solidFill>
            <a:srgbClr val="F8D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Rounded Corners 4">
            <a:extLst>
              <a:ext uri="{FF2B5EF4-FFF2-40B4-BE49-F238E27FC236}">
                <a16:creationId xmlns:a16="http://schemas.microsoft.com/office/drawing/2014/main" id="{21007EC7-4AB2-EA78-004C-50F36FE61AEC}"/>
              </a:ext>
            </a:extLst>
          </p:cNvPr>
          <p:cNvSpPr/>
          <p:nvPr/>
        </p:nvSpPr>
        <p:spPr>
          <a:xfrm>
            <a:off x="263984" y="4000829"/>
            <a:ext cx="1593686" cy="88096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800" b="1" dirty="0">
                <a:latin typeface="Aptos" panose="020B0004020202020204" pitchFamily="34" charset="0"/>
              </a:rPr>
              <a:t>Information</a:t>
            </a:r>
          </a:p>
          <a:p>
            <a:pPr algn="ctr"/>
            <a:r>
              <a:rPr lang="en-CA" sz="1800" b="1" dirty="0">
                <a:latin typeface="Aptos" panose="020B0004020202020204" pitchFamily="34" charset="0"/>
              </a:rPr>
              <a:t> Services</a:t>
            </a:r>
          </a:p>
        </p:txBody>
      </p:sp>
      <p:sp>
        <p:nvSpPr>
          <p:cNvPr id="6" name="TextBox 5">
            <a:extLst>
              <a:ext uri="{FF2B5EF4-FFF2-40B4-BE49-F238E27FC236}">
                <a16:creationId xmlns:a16="http://schemas.microsoft.com/office/drawing/2014/main" id="{82EE390D-EBA3-463D-4B2E-2A14AC5374E5}"/>
              </a:ext>
            </a:extLst>
          </p:cNvPr>
          <p:cNvSpPr txBox="1"/>
          <p:nvPr/>
        </p:nvSpPr>
        <p:spPr>
          <a:xfrm>
            <a:off x="319849" y="1382067"/>
            <a:ext cx="1457864" cy="646331"/>
          </a:xfrm>
          <a:prstGeom prst="rect">
            <a:avLst/>
          </a:prstGeom>
          <a:noFill/>
        </p:spPr>
        <p:txBody>
          <a:bodyPr wrap="square" rtlCol="0">
            <a:spAutoFit/>
          </a:bodyPr>
          <a:lstStyle/>
          <a:p>
            <a:pPr algn="ctr"/>
            <a:r>
              <a:rPr lang="en-CA" sz="1800" b="1" dirty="0">
                <a:latin typeface="Aptos" panose="020B0004020202020204" pitchFamily="34" charset="0"/>
              </a:rPr>
              <a:t>Referral Services</a:t>
            </a:r>
          </a:p>
        </p:txBody>
      </p:sp>
      <p:sp>
        <p:nvSpPr>
          <p:cNvPr id="10" name="TextBox 9">
            <a:extLst>
              <a:ext uri="{FF2B5EF4-FFF2-40B4-BE49-F238E27FC236}">
                <a16:creationId xmlns:a16="http://schemas.microsoft.com/office/drawing/2014/main" id="{E645BA6D-0CCF-BDB8-F4AB-1A08BA729A3C}"/>
              </a:ext>
            </a:extLst>
          </p:cNvPr>
          <p:cNvSpPr txBox="1"/>
          <p:nvPr/>
        </p:nvSpPr>
        <p:spPr>
          <a:xfrm>
            <a:off x="2053353" y="1212218"/>
            <a:ext cx="6347498" cy="1231106"/>
          </a:xfrm>
          <a:prstGeom prst="rect">
            <a:avLst/>
          </a:prstGeom>
          <a:noFill/>
        </p:spPr>
        <p:txBody>
          <a:bodyPr wrap="square" rtlCol="0">
            <a:spAutoFit/>
          </a:bodyPr>
          <a:lstStyle/>
          <a:p>
            <a:pPr marL="285750" indent="-285750">
              <a:spcAft>
                <a:spcPts val="1200"/>
              </a:spcAft>
              <a:buFont typeface="Wingdings" panose="05000000000000000000" pitchFamily="2" charset="2"/>
              <a:buChar char="ü"/>
            </a:pPr>
            <a:r>
              <a:rPr lang="en-US" sz="1600" dirty="0">
                <a:latin typeface="Aptos" panose="020B0004020202020204" pitchFamily="34" charset="0"/>
              </a:rPr>
              <a:t>Reported as # of referral interactions  (e.g., in-person referrals, phone referrals, indirect referral service through 211 funding)</a:t>
            </a:r>
          </a:p>
          <a:p>
            <a:pPr marL="285750" indent="-285750">
              <a:spcAft>
                <a:spcPts val="1200"/>
              </a:spcAft>
              <a:buBlip>
                <a:blip r:embed="rId3">
                  <a:extLst>
                    <a:ext uri="{96DAC541-7B7A-43D3-8B79-37D633B846F1}">
                      <asvg:svgBlip xmlns:asvg="http://schemas.microsoft.com/office/drawing/2016/SVG/main" r:embed="rId4"/>
                    </a:ext>
                  </a:extLst>
                </a:blip>
              </a:buBlip>
            </a:pPr>
            <a:r>
              <a:rPr lang="en-US" sz="1600" dirty="0">
                <a:latin typeface="Aptos" panose="020B0004020202020204" pitchFamily="34" charset="0"/>
              </a:rPr>
              <a:t>NOT reported as the # of people or the # of activities taking place within a referral interaction</a:t>
            </a:r>
            <a:endParaRPr lang="en-CA" dirty="0"/>
          </a:p>
        </p:txBody>
      </p:sp>
      <p:sp>
        <p:nvSpPr>
          <p:cNvPr id="14" name="Rectangle: Rounded Corners 13">
            <a:extLst>
              <a:ext uri="{FF2B5EF4-FFF2-40B4-BE49-F238E27FC236}">
                <a16:creationId xmlns:a16="http://schemas.microsoft.com/office/drawing/2014/main" id="{F58325D8-19BC-F51B-FE81-7254EEE6EFB0}"/>
              </a:ext>
              <a:ext uri="{C183D7F6-B498-43B3-948B-1728B52AA6E4}">
                <adec:decorative xmlns:adec="http://schemas.microsoft.com/office/drawing/2017/decorative" val="1"/>
              </a:ext>
            </a:extLst>
          </p:cNvPr>
          <p:cNvSpPr/>
          <p:nvPr/>
        </p:nvSpPr>
        <p:spPr>
          <a:xfrm>
            <a:off x="263984" y="2558944"/>
            <a:ext cx="8576046" cy="1320890"/>
          </a:xfrm>
          <a:prstGeom prst="roundRect">
            <a:avLst/>
          </a:prstGeom>
          <a:solidFill>
            <a:srgbClr val="FDF0C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1" i="0" u="none" strike="noStrike" kern="0" cap="none" spc="0" normalizeH="0" baseline="0" noProof="0">
                <a:ln>
                  <a:noFill/>
                </a:ln>
                <a:solidFill>
                  <a:srgbClr val="000000"/>
                </a:solidFill>
                <a:effectLst/>
                <a:uLnTx/>
                <a:uFillTx/>
                <a:latin typeface="Aptos" panose="020B0004020202020204" pitchFamily="34" charset="0"/>
                <a:ea typeface="Arial" panose="020B0604020202020204" pitchFamily="34" charset="0"/>
                <a:cs typeface="Arial" panose="020B0604020202020204" pitchFamily="34" charset="0"/>
                <a:sym typeface="Arial"/>
              </a:rPr>
              <a:t>Examples: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CA" sz="1400" b="0" i="1" u="none" strike="noStrike" kern="0" cap="none" spc="0" normalizeH="0" baseline="0" noProof="0">
                <a:ln>
                  <a:noFill/>
                </a:ln>
                <a:solidFill>
                  <a:srgbClr val="000000"/>
                </a:solidFill>
                <a:effectLst/>
                <a:uLnTx/>
                <a:uFillTx/>
                <a:latin typeface="Aptos" panose="020B0004020202020204" pitchFamily="34" charset="0"/>
                <a:ea typeface="Arial" panose="020B0604020202020204" pitchFamily="34" charset="0"/>
                <a:cs typeface="Arial" panose="020B0604020202020204" pitchFamily="34" charset="0"/>
                <a:sym typeface="Arial"/>
              </a:rPr>
              <a:t>A family of </a:t>
            </a:r>
            <a:r>
              <a:rPr kumimoji="0" lang="en-CA" sz="1400" b="1" i="1" u="none" strike="noStrike" kern="0" cap="none" spc="0" normalizeH="0" baseline="0" noProof="0">
                <a:ln>
                  <a:noFill/>
                </a:ln>
                <a:solidFill>
                  <a:srgbClr val="000000"/>
                </a:solidFill>
                <a:effectLst/>
                <a:uLnTx/>
                <a:uFillTx/>
                <a:latin typeface="Aptos" panose="020B0004020202020204" pitchFamily="34" charset="0"/>
                <a:ea typeface="Arial" panose="020B0604020202020204" pitchFamily="34" charset="0"/>
                <a:cs typeface="Arial" panose="020B0604020202020204" pitchFamily="34" charset="0"/>
                <a:sym typeface="Arial"/>
              </a:rPr>
              <a:t>four</a:t>
            </a:r>
            <a:r>
              <a:rPr kumimoji="0" lang="en-CA" sz="1400" b="0" i="1" u="none" strike="noStrike" kern="0" cap="none" spc="0" normalizeH="0" baseline="0" noProof="0">
                <a:ln>
                  <a:noFill/>
                </a:ln>
                <a:solidFill>
                  <a:srgbClr val="000000"/>
                </a:solidFill>
                <a:effectLst/>
                <a:uLnTx/>
                <a:uFillTx/>
                <a:latin typeface="Aptos" panose="020B0004020202020204" pitchFamily="34" charset="0"/>
                <a:ea typeface="Arial" panose="020B0604020202020204" pitchFamily="34" charset="0"/>
                <a:cs typeface="Arial" panose="020B0604020202020204" pitchFamily="34" charset="0"/>
                <a:sym typeface="Arial"/>
              </a:rPr>
              <a:t> walks in and receives </a:t>
            </a:r>
            <a:r>
              <a:rPr kumimoji="0" lang="en-CA" sz="1400" b="1" i="1" u="none" strike="noStrike" kern="0" cap="none" spc="0" normalizeH="0" baseline="0" noProof="0">
                <a:ln>
                  <a:noFill/>
                </a:ln>
                <a:solidFill>
                  <a:srgbClr val="000000"/>
                </a:solidFill>
                <a:effectLst/>
                <a:uLnTx/>
                <a:uFillTx/>
                <a:latin typeface="Aptos" panose="020B0004020202020204" pitchFamily="34" charset="0"/>
                <a:ea typeface="Arial" panose="020B0604020202020204" pitchFamily="34" charset="0"/>
                <a:cs typeface="Arial" panose="020B0604020202020204" pitchFamily="34" charset="0"/>
                <a:sym typeface="Arial"/>
              </a:rPr>
              <a:t>two</a:t>
            </a:r>
            <a:r>
              <a:rPr kumimoji="0" lang="en-CA" sz="1400" b="0" i="1" u="none" strike="noStrike" kern="0" cap="none" spc="0" normalizeH="0" baseline="0" noProof="0">
                <a:ln>
                  <a:noFill/>
                </a:ln>
                <a:solidFill>
                  <a:srgbClr val="000000"/>
                </a:solidFill>
                <a:effectLst/>
                <a:uLnTx/>
                <a:uFillTx/>
                <a:latin typeface="Aptos" panose="020B0004020202020204" pitchFamily="34" charset="0"/>
                <a:ea typeface="Arial" panose="020B0604020202020204" pitchFamily="34" charset="0"/>
                <a:cs typeface="Arial" panose="020B0604020202020204" pitchFamily="34" charset="0"/>
                <a:sym typeface="Arial"/>
              </a:rPr>
              <a:t> referrals, the family of four is considered a unit. This is </a:t>
            </a:r>
            <a:r>
              <a:rPr kumimoji="0" lang="en-CA" sz="1400" b="1" i="1" u="none" strike="noStrike" kern="0" cap="none" spc="0" normalizeH="0" baseline="0" noProof="0">
                <a:ln>
                  <a:noFill/>
                </a:ln>
                <a:solidFill>
                  <a:srgbClr val="000000"/>
                </a:solidFill>
                <a:effectLst/>
                <a:uLnTx/>
                <a:uFillTx/>
                <a:latin typeface="Aptos" panose="020B0004020202020204" pitchFamily="34" charset="0"/>
                <a:ea typeface="Arial" panose="020B0604020202020204" pitchFamily="34" charset="0"/>
                <a:cs typeface="Arial" panose="020B0604020202020204" pitchFamily="34" charset="0"/>
                <a:sym typeface="Arial"/>
              </a:rPr>
              <a:t>one</a:t>
            </a:r>
            <a:r>
              <a:rPr kumimoji="0" lang="en-CA" sz="1400" b="0" i="1" u="none" strike="noStrike" kern="0" cap="none" spc="0" normalizeH="0" baseline="0" noProof="0">
                <a:ln>
                  <a:noFill/>
                </a:ln>
                <a:solidFill>
                  <a:srgbClr val="000000"/>
                </a:solidFill>
                <a:effectLst/>
                <a:uLnTx/>
                <a:uFillTx/>
                <a:latin typeface="Aptos" panose="020B0004020202020204" pitchFamily="34" charset="0"/>
                <a:ea typeface="Arial" panose="020B0604020202020204" pitchFamily="34" charset="0"/>
                <a:cs typeface="Arial" panose="020B0604020202020204" pitchFamily="34" charset="0"/>
                <a:sym typeface="Arial"/>
              </a:rPr>
              <a:t> referral interaction, not four separate interactions. </a:t>
            </a:r>
            <a:endParaRPr kumimoji="0" lang="en-CA" sz="1400" b="0" i="0" u="none" strike="noStrike" kern="0" cap="none" spc="0" normalizeH="0" baseline="0" noProof="0">
              <a:ln>
                <a:noFill/>
              </a:ln>
              <a:solidFill>
                <a:srgbClr val="000000"/>
              </a:solidFill>
              <a:effectLst/>
              <a:uLnTx/>
              <a:uFillTx/>
              <a:latin typeface="Aptos" panose="020B0004020202020204" pitchFamily="34" charset="0"/>
              <a:ea typeface="Arial" panose="020B06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CA" sz="1400" b="1" i="1" u="none" strike="noStrike" kern="0" cap="none" spc="0" normalizeH="0" baseline="0" noProof="0">
                <a:ln>
                  <a:noFill/>
                </a:ln>
                <a:solidFill>
                  <a:srgbClr val="000000"/>
                </a:solidFill>
                <a:effectLst/>
                <a:uLnTx/>
                <a:uFillTx/>
                <a:latin typeface="Aptos" panose="020B0004020202020204" pitchFamily="34" charset="0"/>
                <a:ea typeface="Arial" panose="020B0604020202020204" pitchFamily="34" charset="0"/>
                <a:cs typeface="Arial" panose="020B0604020202020204" pitchFamily="34" charset="0"/>
                <a:sym typeface="Arial"/>
              </a:rPr>
              <a:t>Two</a:t>
            </a:r>
            <a:r>
              <a:rPr kumimoji="0" lang="en-CA" sz="1400" b="0" i="1" u="none" strike="noStrike" kern="0" cap="none" spc="0" normalizeH="0" baseline="0" noProof="0">
                <a:ln>
                  <a:noFill/>
                </a:ln>
                <a:solidFill>
                  <a:srgbClr val="000000"/>
                </a:solidFill>
                <a:effectLst/>
                <a:uLnTx/>
                <a:uFillTx/>
                <a:latin typeface="Aptos" panose="020B0004020202020204" pitchFamily="34" charset="0"/>
                <a:ea typeface="Arial" panose="020B0604020202020204" pitchFamily="34" charset="0"/>
                <a:cs typeface="Arial" panose="020B0604020202020204" pitchFamily="34" charset="0"/>
                <a:sym typeface="Arial"/>
              </a:rPr>
              <a:t> friends walk in seeking their own separate referrals/resources, they are two distinct units. This would count as </a:t>
            </a:r>
            <a:r>
              <a:rPr kumimoji="0" lang="en-CA" sz="1400" b="1" i="1" u="none" strike="noStrike" kern="0" cap="none" spc="0" normalizeH="0" baseline="0" noProof="0">
                <a:ln>
                  <a:noFill/>
                </a:ln>
                <a:solidFill>
                  <a:srgbClr val="000000"/>
                </a:solidFill>
                <a:effectLst/>
                <a:uLnTx/>
                <a:uFillTx/>
                <a:latin typeface="Aptos" panose="020B0004020202020204" pitchFamily="34" charset="0"/>
                <a:ea typeface="Arial" panose="020B0604020202020204" pitchFamily="34" charset="0"/>
                <a:cs typeface="Arial" panose="020B0604020202020204" pitchFamily="34" charset="0"/>
                <a:sym typeface="Arial"/>
              </a:rPr>
              <a:t>two</a:t>
            </a:r>
            <a:r>
              <a:rPr kumimoji="0" lang="en-CA" sz="1400" b="0" i="1" u="none" strike="noStrike" kern="0" cap="none" spc="0" normalizeH="0" baseline="0" noProof="0">
                <a:ln>
                  <a:noFill/>
                </a:ln>
                <a:solidFill>
                  <a:srgbClr val="000000"/>
                </a:solidFill>
                <a:effectLst/>
                <a:uLnTx/>
                <a:uFillTx/>
                <a:latin typeface="Aptos" panose="020B0004020202020204" pitchFamily="34" charset="0"/>
                <a:ea typeface="Arial" panose="020B0604020202020204" pitchFamily="34" charset="0"/>
                <a:cs typeface="Arial" panose="020B0604020202020204" pitchFamily="34" charset="0"/>
                <a:sym typeface="Arial"/>
              </a:rPr>
              <a:t> referral interactions</a:t>
            </a:r>
            <a:endParaRPr kumimoji="0" lang="en-CA" sz="11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grpSp>
        <p:nvGrpSpPr>
          <p:cNvPr id="2" name="Group 1">
            <a:extLst>
              <a:ext uri="{FF2B5EF4-FFF2-40B4-BE49-F238E27FC236}">
                <a16:creationId xmlns:a16="http://schemas.microsoft.com/office/drawing/2014/main" id="{0A14451A-CE1A-9FF5-86D6-46CF22B22043}"/>
              </a:ext>
              <a:ext uri="{C183D7F6-B498-43B3-948B-1728B52AA6E4}">
                <adec:decorative xmlns:adec="http://schemas.microsoft.com/office/drawing/2017/decorative" val="1"/>
              </a:ext>
            </a:extLst>
          </p:cNvPr>
          <p:cNvGrpSpPr/>
          <p:nvPr/>
        </p:nvGrpSpPr>
        <p:grpSpPr>
          <a:xfrm>
            <a:off x="5382912" y="260962"/>
            <a:ext cx="630000" cy="630000"/>
            <a:chOff x="3467100" y="2840700"/>
            <a:chExt cx="711960" cy="638981"/>
          </a:xfrm>
        </p:grpSpPr>
        <p:pic>
          <p:nvPicPr>
            <p:cNvPr id="11" name="Graphic 10" descr="Call center outline">
              <a:extLst>
                <a:ext uri="{FF2B5EF4-FFF2-40B4-BE49-F238E27FC236}">
                  <a16:creationId xmlns:a16="http://schemas.microsoft.com/office/drawing/2014/main" id="{7B91933C-B682-B7C5-0A17-ACA9B41651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43325" y="2964525"/>
              <a:ext cx="435735" cy="435735"/>
            </a:xfrm>
            <a:prstGeom prst="rect">
              <a:avLst/>
            </a:prstGeom>
          </p:spPr>
        </p:pic>
        <p:pic>
          <p:nvPicPr>
            <p:cNvPr id="13" name="Graphic 12" descr="Call center outline">
              <a:extLst>
                <a:ext uri="{FF2B5EF4-FFF2-40B4-BE49-F238E27FC236}">
                  <a16:creationId xmlns:a16="http://schemas.microsoft.com/office/drawing/2014/main" id="{3B4460C8-4001-93C0-8F52-1538751F38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7100" y="2840700"/>
              <a:ext cx="435735" cy="435735"/>
            </a:xfrm>
            <a:prstGeom prst="rect">
              <a:avLst/>
            </a:prstGeom>
          </p:spPr>
        </p:pic>
        <p:pic>
          <p:nvPicPr>
            <p:cNvPr id="15" name="Graphic 14" descr="Arrow: Rotate left with solid fill">
              <a:extLst>
                <a:ext uri="{FF2B5EF4-FFF2-40B4-BE49-F238E27FC236}">
                  <a16:creationId xmlns:a16="http://schemas.microsoft.com/office/drawing/2014/main" id="{FDBFD955-521E-9F4D-54FA-167EFEE68F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flipH="1">
              <a:off x="3590893" y="3209759"/>
              <a:ext cx="378009" cy="269922"/>
            </a:xfrm>
            <a:prstGeom prst="rect">
              <a:avLst/>
            </a:prstGeom>
          </p:spPr>
        </p:pic>
      </p:grpSp>
      <p:sp>
        <p:nvSpPr>
          <p:cNvPr id="3" name="Rectangle 2">
            <a:extLst>
              <a:ext uri="{FF2B5EF4-FFF2-40B4-BE49-F238E27FC236}">
                <a16:creationId xmlns:a16="http://schemas.microsoft.com/office/drawing/2014/main" id="{0DE307BF-6D72-0394-A991-8A9484A96846}"/>
              </a:ext>
              <a:ext uri="{C183D7F6-B498-43B3-948B-1728B52AA6E4}">
                <adec:decorative xmlns:adec="http://schemas.microsoft.com/office/drawing/2017/decorative" val="1"/>
              </a:ext>
            </a:extLst>
          </p:cNvPr>
          <p:cNvSpPr/>
          <p:nvPr/>
        </p:nvSpPr>
        <p:spPr>
          <a:xfrm>
            <a:off x="7265741" y="4327298"/>
            <a:ext cx="1840850" cy="8591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23F59E3B-2425-5B30-D4E2-F4A61A028023}"/>
              </a:ext>
            </a:extLst>
          </p:cNvPr>
          <p:cNvSpPr txBox="1"/>
          <p:nvPr/>
        </p:nvSpPr>
        <p:spPr>
          <a:xfrm>
            <a:off x="2053353" y="4148924"/>
            <a:ext cx="6520025" cy="584775"/>
          </a:xfrm>
          <a:prstGeom prst="rect">
            <a:avLst/>
          </a:prstGeom>
          <a:noFill/>
        </p:spPr>
        <p:txBody>
          <a:bodyPr wrap="square" rtlCol="0">
            <a:spAutoFit/>
          </a:bodyPr>
          <a:lstStyle/>
          <a:p>
            <a:pPr marL="285750" indent="-285750">
              <a:buBlip>
                <a:blip r:embed="rId3">
                  <a:extLst>
                    <a:ext uri="{96DAC541-7B7A-43D3-8B79-37D633B846F1}">
                      <asvg:svgBlip xmlns:asvg="http://schemas.microsoft.com/office/drawing/2016/SVG/main" r:embed="rId4"/>
                    </a:ext>
                  </a:extLst>
                </a:blip>
              </a:buBlip>
            </a:pPr>
            <a:r>
              <a:rPr lang="en-US" sz="1600" dirty="0">
                <a:latin typeface="Aptos" panose="020B0004020202020204" pitchFamily="34" charset="0"/>
              </a:rPr>
              <a:t>NOT reported (e.g., information booth, welcome kits, mail-outs, community directories) </a:t>
            </a:r>
          </a:p>
        </p:txBody>
      </p:sp>
      <p:grpSp>
        <p:nvGrpSpPr>
          <p:cNvPr id="8" name="Group 7">
            <a:extLst>
              <a:ext uri="{FF2B5EF4-FFF2-40B4-BE49-F238E27FC236}">
                <a16:creationId xmlns:a16="http://schemas.microsoft.com/office/drawing/2014/main" id="{A08D677B-1210-C3AC-7353-1591B2631B43}"/>
              </a:ext>
              <a:ext uri="{C183D7F6-B498-43B3-948B-1728B52AA6E4}">
                <adec:decorative xmlns:adec="http://schemas.microsoft.com/office/drawing/2017/decorative" val="1"/>
              </a:ext>
            </a:extLst>
          </p:cNvPr>
          <p:cNvGrpSpPr/>
          <p:nvPr/>
        </p:nvGrpSpPr>
        <p:grpSpPr>
          <a:xfrm>
            <a:off x="7322585" y="217962"/>
            <a:ext cx="358000" cy="358000"/>
            <a:chOff x="5214699" y="70569"/>
            <a:chExt cx="473528" cy="473528"/>
          </a:xfrm>
        </p:grpSpPr>
        <p:sp>
          <p:nvSpPr>
            <p:cNvPr id="12" name="Oval 11">
              <a:extLst>
                <a:ext uri="{FF2B5EF4-FFF2-40B4-BE49-F238E27FC236}">
                  <a16:creationId xmlns:a16="http://schemas.microsoft.com/office/drawing/2014/main" id="{C658755C-133F-E0D5-D859-6AC37CFB7DBD}"/>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Graphic 15" descr="Folder Search with solid fill">
              <a:extLst>
                <a:ext uri="{FF2B5EF4-FFF2-40B4-BE49-F238E27FC236}">
                  <a16:creationId xmlns:a16="http://schemas.microsoft.com/office/drawing/2014/main" id="{24DA4F0E-F53D-B7CE-C6C5-4DC43CEDD0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69345" y="114722"/>
              <a:ext cx="418882" cy="418882"/>
            </a:xfrm>
            <a:prstGeom prst="rect">
              <a:avLst/>
            </a:prstGeom>
          </p:spPr>
        </p:pic>
      </p:grpSp>
      <p:sp>
        <p:nvSpPr>
          <p:cNvPr id="18" name="TextBox 17">
            <a:extLst>
              <a:ext uri="{FF2B5EF4-FFF2-40B4-BE49-F238E27FC236}">
                <a16:creationId xmlns:a16="http://schemas.microsoft.com/office/drawing/2014/main" id="{1DF4EAE0-C47A-7596-ADB5-3A48D1A8BDB9}"/>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23</a:t>
            </a:r>
          </a:p>
        </p:txBody>
      </p:sp>
    </p:spTree>
    <p:extLst>
      <p:ext uri="{BB962C8B-B14F-4D97-AF65-F5344CB8AC3E}">
        <p14:creationId xmlns:p14="http://schemas.microsoft.com/office/powerpoint/2010/main" val="28112311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D9D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8F1238-4686-4C03-6F6A-063153C7A39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25738" y="3762075"/>
            <a:ext cx="3028993" cy="1103275"/>
          </a:xfrm>
          <a:prstGeom prst="rect">
            <a:avLst/>
          </a:prstGeom>
        </p:spPr>
      </p:pic>
      <p:sp>
        <p:nvSpPr>
          <p:cNvPr id="7" name="Title 6">
            <a:extLst>
              <a:ext uri="{FF2B5EF4-FFF2-40B4-BE49-F238E27FC236}">
                <a16:creationId xmlns:a16="http://schemas.microsoft.com/office/drawing/2014/main" id="{6860DF07-E948-22E3-66F9-BB33547C9FBF}"/>
              </a:ext>
            </a:extLst>
          </p:cNvPr>
          <p:cNvSpPr txBox="1">
            <a:spLocks noGrp="1"/>
          </p:cNvSpPr>
          <p:nvPr>
            <p:ph type="title" idx="4294967295"/>
          </p:nvPr>
        </p:nvSpPr>
        <p:spPr>
          <a:xfrm>
            <a:off x="1752600" y="278150"/>
            <a:ext cx="6267450" cy="11387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Activity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200" b="0"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Knowledge Check – Question 1 </a:t>
            </a:r>
          </a:p>
        </p:txBody>
      </p:sp>
      <p:sp>
        <p:nvSpPr>
          <p:cNvPr id="9" name="TextBox 8">
            <a:extLst>
              <a:ext uri="{FF2B5EF4-FFF2-40B4-BE49-F238E27FC236}">
                <a16:creationId xmlns:a16="http://schemas.microsoft.com/office/drawing/2014/main" id="{CE562779-CC66-661F-5F48-36D273BAE25D}"/>
              </a:ext>
            </a:extLst>
          </p:cNvPr>
          <p:cNvSpPr txBox="1"/>
          <p:nvPr/>
        </p:nvSpPr>
        <p:spPr>
          <a:xfrm>
            <a:off x="393254" y="1644224"/>
            <a:ext cx="5419725" cy="3016210"/>
          </a:xfrm>
          <a:prstGeom prst="rect">
            <a:avLst/>
          </a:prstGeom>
          <a:noFill/>
        </p:spPr>
        <p:txBody>
          <a:bodyPr wrap="square" rtlCol="0">
            <a:spAutoFit/>
          </a:bodyPr>
          <a:lstStyle/>
          <a:p>
            <a:r>
              <a:rPr lang="en-CA" sz="2000" b="1" dirty="0">
                <a:latin typeface="Aptos" panose="020B0004020202020204" pitchFamily="34" charset="0"/>
              </a:rPr>
              <a:t>Q1: What is the FCSS definition of a </a:t>
            </a:r>
            <a:r>
              <a:rPr lang="en-CA" sz="2000" b="1" dirty="0">
                <a:solidFill>
                  <a:srgbClr val="FF7B69"/>
                </a:solidFill>
                <a:latin typeface="Aptos" panose="020B0004020202020204" pitchFamily="34" charset="0"/>
              </a:rPr>
              <a:t>“volunteer”</a:t>
            </a:r>
            <a:r>
              <a:rPr lang="en-CA" sz="2000" b="1" dirty="0">
                <a:latin typeface="Aptos" panose="020B0004020202020204" pitchFamily="34" charset="0"/>
              </a:rPr>
              <a:t>?</a:t>
            </a:r>
          </a:p>
          <a:p>
            <a:pPr marL="457200" indent="-457200">
              <a:buFont typeface="+mj-lt"/>
              <a:buAutoNum type="alphaLcParenR"/>
            </a:pPr>
            <a:r>
              <a:rPr lang="en-CA" sz="1800" dirty="0">
                <a:latin typeface="Aptos" panose="020B0004020202020204" pitchFamily="34" charset="0"/>
              </a:rPr>
              <a:t>Someone who contributes to the program without receiving ongoing monetary compensation for their time.</a:t>
            </a:r>
          </a:p>
          <a:p>
            <a:pPr marL="457200" indent="-457200">
              <a:buFont typeface="+mj-lt"/>
              <a:buAutoNum type="alphaLcParenR"/>
            </a:pPr>
            <a:endParaRPr lang="en-CA" sz="300" dirty="0">
              <a:latin typeface="Aptos" panose="020B0004020202020204" pitchFamily="34" charset="0"/>
            </a:endParaRPr>
          </a:p>
          <a:p>
            <a:pPr marL="457200" indent="-457200">
              <a:buFont typeface="+mj-lt"/>
              <a:buAutoNum type="alphaLcParenR"/>
            </a:pPr>
            <a:r>
              <a:rPr lang="en-CA" sz="1800" dirty="0">
                <a:latin typeface="Aptos" panose="020B0004020202020204" pitchFamily="34" charset="0"/>
              </a:rPr>
              <a:t>Students who are receiving a school credit or community service hours for their time.</a:t>
            </a:r>
          </a:p>
          <a:p>
            <a:pPr marL="457200" indent="-457200">
              <a:buFont typeface="+mj-lt"/>
              <a:buAutoNum type="alphaLcParenR"/>
            </a:pPr>
            <a:endParaRPr lang="en-CA" sz="300" dirty="0">
              <a:latin typeface="Aptos" panose="020B0004020202020204" pitchFamily="34" charset="0"/>
            </a:endParaRPr>
          </a:p>
          <a:p>
            <a:pPr marL="457200" indent="-457200">
              <a:buFont typeface="+mj-lt"/>
              <a:buAutoNum type="alphaLcParenR"/>
            </a:pPr>
            <a:r>
              <a:rPr lang="en-CA" sz="1800" dirty="0">
                <a:latin typeface="Aptos" panose="020B0004020202020204" pitchFamily="34" charset="0"/>
              </a:rPr>
              <a:t>Community organization employees who dedicate time above and beyond their paid roles, including ‘corporate volunteers.’ </a:t>
            </a:r>
          </a:p>
        </p:txBody>
      </p:sp>
      <p:pic>
        <p:nvPicPr>
          <p:cNvPr id="10" name="Picture 9" descr="Smiling people packing food">
            <a:extLst>
              <a:ext uri="{FF2B5EF4-FFF2-40B4-BE49-F238E27FC236}">
                <a16:creationId xmlns:a16="http://schemas.microsoft.com/office/drawing/2014/main" id="{3FC99851-F5CD-D679-8820-7CCE75F8066C}"/>
              </a:ext>
            </a:extLst>
          </p:cNvPr>
          <p:cNvPicPr>
            <a:picLocks/>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t="7661" b="7661"/>
          <a:stretch/>
        </p:blipFill>
        <p:spPr>
          <a:xfrm>
            <a:off x="6025738" y="1767600"/>
            <a:ext cx="2394000" cy="2880000"/>
          </a:xfrm>
          <a:prstGeom prst="roundRect">
            <a:avLst/>
          </a:prstGeom>
          <a:noFill/>
        </p:spPr>
      </p:pic>
      <p:pic>
        <p:nvPicPr>
          <p:cNvPr id="3" name="Picture 2" descr="A pencil in a circle">
            <a:extLst>
              <a:ext uri="{FF2B5EF4-FFF2-40B4-BE49-F238E27FC236}">
                <a16:creationId xmlns:a16="http://schemas.microsoft.com/office/drawing/2014/main" id="{508BA599-1523-C929-8CE8-134B7DAEE7A8}"/>
              </a:ext>
            </a:extLst>
          </p:cNvPr>
          <p:cNvPicPr>
            <a:picLocks noChangeAspect="1"/>
          </p:cNvPicPr>
          <p:nvPr/>
        </p:nvPicPr>
        <p:blipFill>
          <a:blip r:embed="rId6"/>
          <a:srcRect l="20010" t="34164" r="39178" b="33217"/>
          <a:stretch/>
        </p:blipFill>
        <p:spPr>
          <a:xfrm>
            <a:off x="552044" y="380211"/>
            <a:ext cx="1246436" cy="996205"/>
          </a:xfrm>
          <a:prstGeom prst="rect">
            <a:avLst/>
          </a:prstGeom>
        </p:spPr>
      </p:pic>
      <p:grpSp>
        <p:nvGrpSpPr>
          <p:cNvPr id="2" name="Group 1">
            <a:extLst>
              <a:ext uri="{FF2B5EF4-FFF2-40B4-BE49-F238E27FC236}">
                <a16:creationId xmlns:a16="http://schemas.microsoft.com/office/drawing/2014/main" id="{F59B1A1B-965A-1B8D-C535-023BD5160305}"/>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5" name="Oval 4">
              <a:extLst>
                <a:ext uri="{FF2B5EF4-FFF2-40B4-BE49-F238E27FC236}">
                  <a16:creationId xmlns:a16="http://schemas.microsoft.com/office/drawing/2014/main" id="{04A15FB4-C8DB-4654-3C18-F6C3390647B6}"/>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 name="Graphic 5" descr="Folder Search with solid fill">
              <a:extLst>
                <a:ext uri="{FF2B5EF4-FFF2-40B4-BE49-F238E27FC236}">
                  <a16:creationId xmlns:a16="http://schemas.microsoft.com/office/drawing/2014/main" id="{5C5AC976-96CB-8337-DB3D-258759C8CC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9345" y="114722"/>
              <a:ext cx="418882" cy="418882"/>
            </a:xfrm>
            <a:prstGeom prst="rect">
              <a:avLst/>
            </a:prstGeom>
          </p:spPr>
        </p:pic>
      </p:grpSp>
      <p:sp>
        <p:nvSpPr>
          <p:cNvPr id="11" name="TextBox 10">
            <a:extLst>
              <a:ext uri="{FF2B5EF4-FFF2-40B4-BE49-F238E27FC236}">
                <a16:creationId xmlns:a16="http://schemas.microsoft.com/office/drawing/2014/main" id="{5C781F96-0393-96A3-87CF-1D1317DEABF0}"/>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a:t>
            </a:r>
          </a:p>
          <a:p>
            <a:r>
              <a:rPr lang="en-CA" sz="900" dirty="0">
                <a:latin typeface="Aptos" panose="020B0004020202020204" pitchFamily="34" charset="0"/>
              </a:rPr>
              <a:t>Page 36</a:t>
            </a:r>
          </a:p>
        </p:txBody>
      </p:sp>
    </p:spTree>
    <p:extLst>
      <p:ext uri="{BB962C8B-B14F-4D97-AF65-F5344CB8AC3E}">
        <p14:creationId xmlns:p14="http://schemas.microsoft.com/office/powerpoint/2010/main" val="4230702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D9D3"/>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860DF07-E948-22E3-66F9-BB33547C9FBF}"/>
              </a:ext>
            </a:extLst>
          </p:cNvPr>
          <p:cNvSpPr txBox="1">
            <a:spLocks noGrp="1"/>
          </p:cNvSpPr>
          <p:nvPr>
            <p:ph type="title" idx="4294967295"/>
          </p:nvPr>
        </p:nvSpPr>
        <p:spPr>
          <a:xfrm>
            <a:off x="1752600" y="278150"/>
            <a:ext cx="6267450" cy="11387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Activity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200" b="0"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Knowledge Check – Question 2 </a:t>
            </a:r>
          </a:p>
        </p:txBody>
      </p:sp>
      <p:sp>
        <p:nvSpPr>
          <p:cNvPr id="9" name="TextBox 8">
            <a:extLst>
              <a:ext uri="{FF2B5EF4-FFF2-40B4-BE49-F238E27FC236}">
                <a16:creationId xmlns:a16="http://schemas.microsoft.com/office/drawing/2014/main" id="{CE562779-CC66-661F-5F48-36D273BAE25D}"/>
              </a:ext>
            </a:extLst>
          </p:cNvPr>
          <p:cNvSpPr txBox="1"/>
          <p:nvPr/>
        </p:nvSpPr>
        <p:spPr>
          <a:xfrm>
            <a:off x="3088944" y="1641401"/>
            <a:ext cx="5947552" cy="3046988"/>
          </a:xfrm>
          <a:prstGeom prst="rect">
            <a:avLst/>
          </a:prstGeom>
          <a:noFill/>
        </p:spPr>
        <p:txBody>
          <a:bodyPr wrap="square" rtlCol="0">
            <a:spAutoFit/>
          </a:bodyPr>
          <a:lstStyle/>
          <a:p>
            <a:r>
              <a:rPr lang="en-US" sz="2000" b="1" i="0" dirty="0">
                <a:effectLst/>
                <a:latin typeface="Aptos" panose="020B0004020202020204" pitchFamily="34" charset="0"/>
              </a:rPr>
              <a:t>Q2: </a:t>
            </a:r>
            <a:r>
              <a:rPr lang="en-US" sz="2000" b="1" dirty="0">
                <a:latin typeface="Aptos" panose="020B0004020202020204" pitchFamily="34" charset="0"/>
              </a:rPr>
              <a:t>Over the course of the year, two unique volunteers each contributed their time to three distinct FCSS activities. How should these two </a:t>
            </a:r>
            <a:r>
              <a:rPr lang="en-US" sz="2000" b="1" dirty="0">
                <a:solidFill>
                  <a:srgbClr val="FF7B69"/>
                </a:solidFill>
                <a:latin typeface="Aptos" panose="020B0004020202020204" pitchFamily="34" charset="0"/>
              </a:rPr>
              <a:t>unique individuals </a:t>
            </a:r>
            <a:r>
              <a:rPr lang="en-US" sz="2000" b="1" dirty="0">
                <a:latin typeface="Aptos" panose="020B0004020202020204" pitchFamily="34" charset="0"/>
              </a:rPr>
              <a:t>be counted in the annual report to reflect their contributions across multiple programs?</a:t>
            </a:r>
            <a:endParaRPr lang="en-US" sz="2000" b="0" i="0" dirty="0">
              <a:effectLst/>
              <a:latin typeface="Aptos" panose="020B0004020202020204" pitchFamily="34" charset="0"/>
            </a:endParaRPr>
          </a:p>
          <a:p>
            <a:pPr marL="342900" indent="-342900" algn="l">
              <a:buFont typeface="+mj-lt"/>
              <a:buAutoNum type="alphaLcParenR"/>
            </a:pPr>
            <a:r>
              <a:rPr lang="en-US" sz="1800" b="0" i="0" dirty="0">
                <a:effectLst/>
                <a:latin typeface="Aptos" panose="020B0004020202020204" pitchFamily="34" charset="0"/>
              </a:rPr>
              <a:t>As two unique volunteers</a:t>
            </a:r>
          </a:p>
          <a:p>
            <a:pPr marL="342900" indent="-342900" algn="l">
              <a:buFont typeface="+mj-lt"/>
              <a:buAutoNum type="alphaLcParenR"/>
            </a:pPr>
            <a:r>
              <a:rPr lang="en-US" sz="1800" b="0" i="0" dirty="0">
                <a:effectLst/>
                <a:latin typeface="Aptos" panose="020B0004020202020204" pitchFamily="34" charset="0"/>
              </a:rPr>
              <a:t>As six volunteer participations</a:t>
            </a:r>
            <a:endParaRPr lang="en-US" sz="1800" dirty="0">
              <a:latin typeface="Aptos" panose="020B0004020202020204" pitchFamily="34" charset="0"/>
            </a:endParaRPr>
          </a:p>
          <a:p>
            <a:pPr marL="342900" indent="-342900" algn="l">
              <a:buFont typeface="+mj-lt"/>
              <a:buAutoNum type="alphaLcParenR"/>
            </a:pPr>
            <a:r>
              <a:rPr lang="en-US" sz="1800" b="0" i="0" dirty="0">
                <a:effectLst/>
                <a:latin typeface="Aptos" panose="020B0004020202020204" pitchFamily="34" charset="0"/>
              </a:rPr>
              <a:t>As three volunteer time entries</a:t>
            </a:r>
          </a:p>
          <a:p>
            <a:endParaRPr lang="en-CA" sz="1800" b="1" dirty="0">
              <a:latin typeface="Aptos" panose="020B0004020202020204" pitchFamily="34" charset="0"/>
            </a:endParaRPr>
          </a:p>
        </p:txBody>
      </p:sp>
      <p:pic>
        <p:nvPicPr>
          <p:cNvPr id="11" name="Picture 10" descr="Women distributing shirts">
            <a:extLst>
              <a:ext uri="{FF2B5EF4-FFF2-40B4-BE49-F238E27FC236}">
                <a16:creationId xmlns:a16="http://schemas.microsoft.com/office/drawing/2014/main" id="{C0FA219F-48B4-FC73-4EB0-788179DC13D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38286" r="6313"/>
          <a:stretch/>
        </p:blipFill>
        <p:spPr>
          <a:xfrm>
            <a:off x="552044" y="1766363"/>
            <a:ext cx="2393302" cy="2880000"/>
          </a:xfrm>
          <a:prstGeom prst="roundRect">
            <a:avLst/>
          </a:prstGeom>
        </p:spPr>
      </p:pic>
      <p:pic>
        <p:nvPicPr>
          <p:cNvPr id="2" name="Picture 1" descr="A pencil in a circle">
            <a:extLst>
              <a:ext uri="{FF2B5EF4-FFF2-40B4-BE49-F238E27FC236}">
                <a16:creationId xmlns:a16="http://schemas.microsoft.com/office/drawing/2014/main" id="{6674CF5A-EA9C-F586-E0F5-C0F2BDEF7EBC}"/>
              </a:ext>
            </a:extLst>
          </p:cNvPr>
          <p:cNvPicPr>
            <a:picLocks noChangeAspect="1"/>
          </p:cNvPicPr>
          <p:nvPr/>
        </p:nvPicPr>
        <p:blipFill>
          <a:blip r:embed="rId5"/>
          <a:srcRect l="20010" t="34164" r="39178" b="33217"/>
          <a:stretch/>
        </p:blipFill>
        <p:spPr>
          <a:xfrm>
            <a:off x="552044" y="380211"/>
            <a:ext cx="1246436" cy="996205"/>
          </a:xfrm>
          <a:prstGeom prst="rect">
            <a:avLst/>
          </a:prstGeom>
        </p:spPr>
      </p:pic>
      <p:grpSp>
        <p:nvGrpSpPr>
          <p:cNvPr id="3" name="Group 2">
            <a:extLst>
              <a:ext uri="{FF2B5EF4-FFF2-40B4-BE49-F238E27FC236}">
                <a16:creationId xmlns:a16="http://schemas.microsoft.com/office/drawing/2014/main" id="{BE517989-0781-A7D7-A8AC-93A8A2E173E8}"/>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5" name="Oval 4">
              <a:extLst>
                <a:ext uri="{FF2B5EF4-FFF2-40B4-BE49-F238E27FC236}">
                  <a16:creationId xmlns:a16="http://schemas.microsoft.com/office/drawing/2014/main" id="{D60A1D04-750F-0D65-C133-187A29316A6F}"/>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 name="Graphic 5" descr="Folder Search with solid fill">
              <a:extLst>
                <a:ext uri="{FF2B5EF4-FFF2-40B4-BE49-F238E27FC236}">
                  <a16:creationId xmlns:a16="http://schemas.microsoft.com/office/drawing/2014/main" id="{FBDD0ED9-7C72-45EF-5865-CD69358667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69345" y="114722"/>
              <a:ext cx="418882" cy="418882"/>
            </a:xfrm>
            <a:prstGeom prst="rect">
              <a:avLst/>
            </a:prstGeom>
          </p:spPr>
        </p:pic>
      </p:grpSp>
      <p:sp>
        <p:nvSpPr>
          <p:cNvPr id="8" name="TextBox 7">
            <a:extLst>
              <a:ext uri="{FF2B5EF4-FFF2-40B4-BE49-F238E27FC236}">
                <a16:creationId xmlns:a16="http://schemas.microsoft.com/office/drawing/2014/main" id="{BF6B16D5-B8A8-3AAA-F0C6-A3FD4B4BF5D8}"/>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a:t>
            </a:r>
          </a:p>
          <a:p>
            <a:r>
              <a:rPr lang="en-CA" sz="900" dirty="0">
                <a:latin typeface="Aptos" panose="020B0004020202020204" pitchFamily="34" charset="0"/>
              </a:rPr>
              <a:t>Page 36</a:t>
            </a:r>
          </a:p>
        </p:txBody>
      </p:sp>
    </p:spTree>
    <p:extLst>
      <p:ext uri="{BB962C8B-B14F-4D97-AF65-F5344CB8AC3E}">
        <p14:creationId xmlns:p14="http://schemas.microsoft.com/office/powerpoint/2010/main" val="425362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8D0746F8-A1FD-50AE-3042-E34B0582F19A}"/>
              </a:ext>
              <a:ext uri="{C183D7F6-B498-43B3-948B-1728B52AA6E4}">
                <adec:decorative xmlns:adec="http://schemas.microsoft.com/office/drawing/2017/decorative" val="1"/>
              </a:ext>
            </a:extLst>
          </p:cNvPr>
          <p:cNvCxnSpPr>
            <a:cxnSpLocks/>
          </p:cNvCxnSpPr>
          <p:nvPr/>
        </p:nvCxnSpPr>
        <p:spPr>
          <a:xfrm>
            <a:off x="653926" y="2283098"/>
            <a:ext cx="7798263"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C25B7D8-13B7-BC28-4311-B935617FCD81}"/>
              </a:ext>
            </a:extLst>
          </p:cNvPr>
          <p:cNvSpPr txBox="1">
            <a:spLocks noGrp="1"/>
          </p:cNvSpPr>
          <p:nvPr>
            <p:ph type="title" idx="4294967295"/>
          </p:nvPr>
        </p:nvSpPr>
        <p:spPr>
          <a:xfrm>
            <a:off x="239697" y="162145"/>
            <a:ext cx="8044249"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Key Milestones and Timelines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8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Municipalities</a:t>
            </a:r>
          </a:p>
        </p:txBody>
      </p:sp>
      <p:sp>
        <p:nvSpPr>
          <p:cNvPr id="24" name="TextBox 23">
            <a:extLst>
              <a:ext uri="{FF2B5EF4-FFF2-40B4-BE49-F238E27FC236}">
                <a16:creationId xmlns:a16="http://schemas.microsoft.com/office/drawing/2014/main" id="{C918DA39-5D14-44AB-655E-AC91269A7816}"/>
              </a:ext>
            </a:extLst>
          </p:cNvPr>
          <p:cNvSpPr txBox="1"/>
          <p:nvPr/>
        </p:nvSpPr>
        <p:spPr>
          <a:xfrm>
            <a:off x="186093" y="1213395"/>
            <a:ext cx="1653218" cy="523220"/>
          </a:xfrm>
          <a:prstGeom prst="rect">
            <a:avLst/>
          </a:prstGeom>
          <a:noFill/>
        </p:spPr>
        <p:txBody>
          <a:bodyPr wrap="square" rtlCol="0">
            <a:spAutoFit/>
          </a:bodyPr>
          <a:lstStyle/>
          <a:p>
            <a:pPr algn="ctr"/>
            <a:r>
              <a:rPr lang="en-CA" b="1" dirty="0">
                <a:latin typeface="Aptos" panose="020B0004020202020204" pitchFamily="34" charset="0"/>
              </a:rPr>
              <a:t>May – August</a:t>
            </a:r>
          </a:p>
          <a:p>
            <a:pPr algn="ctr"/>
            <a:r>
              <a:rPr lang="en-CA" b="1" dirty="0">
                <a:latin typeface="Aptos" panose="020B0004020202020204" pitchFamily="34" charset="0"/>
              </a:rPr>
              <a:t>2025</a:t>
            </a:r>
          </a:p>
        </p:txBody>
      </p:sp>
      <p:sp>
        <p:nvSpPr>
          <p:cNvPr id="29" name="TextBox 28">
            <a:extLst>
              <a:ext uri="{FF2B5EF4-FFF2-40B4-BE49-F238E27FC236}">
                <a16:creationId xmlns:a16="http://schemas.microsoft.com/office/drawing/2014/main" id="{F45FA721-1B48-E4F4-0399-BB888954513B}"/>
              </a:ext>
            </a:extLst>
          </p:cNvPr>
          <p:cNvSpPr txBox="1"/>
          <p:nvPr/>
        </p:nvSpPr>
        <p:spPr>
          <a:xfrm>
            <a:off x="218333" y="2706104"/>
            <a:ext cx="1571502" cy="261610"/>
          </a:xfrm>
          <a:prstGeom prst="rect">
            <a:avLst/>
          </a:prstGeom>
          <a:noFill/>
        </p:spPr>
        <p:txBody>
          <a:bodyPr wrap="square" rtlCol="0">
            <a:spAutoFit/>
          </a:bodyPr>
          <a:lstStyle/>
          <a:p>
            <a:pPr algn="ctr"/>
            <a:r>
              <a:rPr lang="en-CA" sz="1100" b="1" dirty="0">
                <a:latin typeface="Aptos" panose="020B0004020202020204" pitchFamily="34" charset="0"/>
              </a:rPr>
              <a:t>Framework Training</a:t>
            </a:r>
          </a:p>
        </p:txBody>
      </p:sp>
      <p:sp>
        <p:nvSpPr>
          <p:cNvPr id="6" name="TextBox 5">
            <a:extLst>
              <a:ext uri="{FF2B5EF4-FFF2-40B4-BE49-F238E27FC236}">
                <a16:creationId xmlns:a16="http://schemas.microsoft.com/office/drawing/2014/main" id="{45D54DB1-BD31-E648-0A09-3BDE1492F0FB}"/>
              </a:ext>
            </a:extLst>
          </p:cNvPr>
          <p:cNvSpPr txBox="1"/>
          <p:nvPr/>
        </p:nvSpPr>
        <p:spPr>
          <a:xfrm>
            <a:off x="273859" y="2959361"/>
            <a:ext cx="1565452" cy="1015663"/>
          </a:xfrm>
          <a:prstGeom prst="rect">
            <a:avLst/>
          </a:prstGeom>
          <a:noFill/>
        </p:spPr>
        <p:txBody>
          <a:bodyPr wrap="square" rtlCol="0">
            <a:spAutoFit/>
          </a:bodyPr>
          <a:lstStyle/>
          <a:p>
            <a:pPr algn="ctr"/>
            <a:r>
              <a:rPr lang="en-CA" sz="1200" dirty="0">
                <a:latin typeface="Aptos" panose="020B0004020202020204" pitchFamily="34" charset="0"/>
              </a:rPr>
              <a:t>Government of Alberta FCSS Accountability Framework live training.</a:t>
            </a:r>
          </a:p>
        </p:txBody>
      </p:sp>
      <p:sp>
        <p:nvSpPr>
          <p:cNvPr id="25" name="TextBox 24">
            <a:extLst>
              <a:ext uri="{FF2B5EF4-FFF2-40B4-BE49-F238E27FC236}">
                <a16:creationId xmlns:a16="http://schemas.microsoft.com/office/drawing/2014/main" id="{46598D28-0169-FA84-E34A-2994C69C1DB5}"/>
              </a:ext>
            </a:extLst>
          </p:cNvPr>
          <p:cNvSpPr txBox="1"/>
          <p:nvPr/>
        </p:nvSpPr>
        <p:spPr>
          <a:xfrm>
            <a:off x="2194530" y="1221986"/>
            <a:ext cx="1163889" cy="523220"/>
          </a:xfrm>
          <a:prstGeom prst="rect">
            <a:avLst/>
          </a:prstGeom>
          <a:noFill/>
        </p:spPr>
        <p:txBody>
          <a:bodyPr wrap="square" rtlCol="0">
            <a:spAutoFit/>
          </a:bodyPr>
          <a:lstStyle/>
          <a:p>
            <a:pPr algn="ctr"/>
            <a:r>
              <a:rPr lang="en-CA" b="1" dirty="0">
                <a:latin typeface="Aptos" panose="020B0004020202020204" pitchFamily="34" charset="0"/>
              </a:rPr>
              <a:t>January </a:t>
            </a:r>
          </a:p>
          <a:p>
            <a:pPr algn="ctr"/>
            <a:r>
              <a:rPr lang="en-CA" b="1" dirty="0">
                <a:latin typeface="Aptos" panose="020B0004020202020204" pitchFamily="34" charset="0"/>
              </a:rPr>
              <a:t>2026</a:t>
            </a:r>
          </a:p>
        </p:txBody>
      </p:sp>
      <p:sp>
        <p:nvSpPr>
          <p:cNvPr id="30" name="TextBox 29">
            <a:extLst>
              <a:ext uri="{FF2B5EF4-FFF2-40B4-BE49-F238E27FC236}">
                <a16:creationId xmlns:a16="http://schemas.microsoft.com/office/drawing/2014/main" id="{7646D2CC-343D-B0C1-EA73-F102C39A8DC8}"/>
              </a:ext>
            </a:extLst>
          </p:cNvPr>
          <p:cNvSpPr txBox="1"/>
          <p:nvPr/>
        </p:nvSpPr>
        <p:spPr>
          <a:xfrm>
            <a:off x="1861933" y="2706104"/>
            <a:ext cx="1835611" cy="261610"/>
          </a:xfrm>
          <a:prstGeom prst="rect">
            <a:avLst/>
          </a:prstGeom>
          <a:noFill/>
        </p:spPr>
        <p:txBody>
          <a:bodyPr wrap="square" rtlCol="0">
            <a:spAutoFit/>
          </a:bodyPr>
          <a:lstStyle/>
          <a:p>
            <a:pPr algn="ctr"/>
            <a:r>
              <a:rPr lang="en-CA" sz="1100" b="1" dirty="0">
                <a:latin typeface="Aptos" panose="020B0004020202020204" pitchFamily="34" charset="0"/>
              </a:rPr>
              <a:t>Funding Agreements</a:t>
            </a:r>
          </a:p>
        </p:txBody>
      </p:sp>
      <p:sp>
        <p:nvSpPr>
          <p:cNvPr id="5" name="TextBox 4">
            <a:extLst>
              <a:ext uri="{FF2B5EF4-FFF2-40B4-BE49-F238E27FC236}">
                <a16:creationId xmlns:a16="http://schemas.microsoft.com/office/drawing/2014/main" id="{34B2695E-FBEA-8452-F2CD-16BBE7B3587A}"/>
              </a:ext>
            </a:extLst>
          </p:cNvPr>
          <p:cNvSpPr txBox="1"/>
          <p:nvPr/>
        </p:nvSpPr>
        <p:spPr>
          <a:xfrm>
            <a:off x="1999096" y="2959361"/>
            <a:ext cx="1566000" cy="830997"/>
          </a:xfrm>
          <a:prstGeom prst="rect">
            <a:avLst/>
          </a:prstGeom>
          <a:noFill/>
        </p:spPr>
        <p:txBody>
          <a:bodyPr wrap="square" rtlCol="0">
            <a:spAutoFit/>
          </a:bodyPr>
          <a:lstStyle/>
          <a:p>
            <a:pPr algn="ctr"/>
            <a:r>
              <a:rPr lang="en-CA" sz="1200" dirty="0">
                <a:latin typeface="Aptos" panose="020B0004020202020204" pitchFamily="34" charset="0"/>
              </a:rPr>
              <a:t>New three-year municipal grant cycle begins (2026 - 2028) </a:t>
            </a:r>
          </a:p>
        </p:txBody>
      </p:sp>
      <p:sp>
        <p:nvSpPr>
          <p:cNvPr id="26" name="TextBox 25">
            <a:extLst>
              <a:ext uri="{FF2B5EF4-FFF2-40B4-BE49-F238E27FC236}">
                <a16:creationId xmlns:a16="http://schemas.microsoft.com/office/drawing/2014/main" id="{D10560C6-2E25-A07B-E93A-85A097F9D64B}"/>
              </a:ext>
            </a:extLst>
          </p:cNvPr>
          <p:cNvSpPr txBox="1"/>
          <p:nvPr/>
        </p:nvSpPr>
        <p:spPr>
          <a:xfrm>
            <a:off x="4117513" y="1213395"/>
            <a:ext cx="2613569" cy="523220"/>
          </a:xfrm>
          <a:prstGeom prst="rect">
            <a:avLst/>
          </a:prstGeom>
          <a:noFill/>
        </p:spPr>
        <p:txBody>
          <a:bodyPr wrap="square" rtlCol="0">
            <a:spAutoFit/>
          </a:bodyPr>
          <a:lstStyle/>
          <a:p>
            <a:pPr algn="ctr"/>
            <a:r>
              <a:rPr lang="en-CA" b="1" dirty="0">
                <a:latin typeface="Aptos" panose="020B0004020202020204" pitchFamily="34" charset="0"/>
              </a:rPr>
              <a:t>January – December </a:t>
            </a:r>
          </a:p>
          <a:p>
            <a:pPr algn="ctr"/>
            <a:r>
              <a:rPr lang="en-CA" b="1" dirty="0">
                <a:latin typeface="Aptos" panose="020B0004020202020204" pitchFamily="34" charset="0"/>
              </a:rPr>
              <a:t>2026</a:t>
            </a:r>
          </a:p>
        </p:txBody>
      </p:sp>
      <p:sp>
        <p:nvSpPr>
          <p:cNvPr id="35" name="TextBox 34">
            <a:extLst>
              <a:ext uri="{FF2B5EF4-FFF2-40B4-BE49-F238E27FC236}">
                <a16:creationId xmlns:a16="http://schemas.microsoft.com/office/drawing/2014/main" id="{64B621A3-E89F-9A80-9A92-A24110721AC2}"/>
              </a:ext>
            </a:extLst>
          </p:cNvPr>
          <p:cNvSpPr txBox="1"/>
          <p:nvPr/>
        </p:nvSpPr>
        <p:spPr>
          <a:xfrm>
            <a:off x="3872777" y="2706104"/>
            <a:ext cx="1356790" cy="261610"/>
          </a:xfrm>
          <a:prstGeom prst="rect">
            <a:avLst/>
          </a:prstGeom>
          <a:noFill/>
        </p:spPr>
        <p:txBody>
          <a:bodyPr wrap="square" rtlCol="0">
            <a:spAutoFit/>
          </a:bodyPr>
          <a:lstStyle/>
          <a:p>
            <a:pPr algn="ctr"/>
            <a:r>
              <a:rPr lang="en-CA" sz="1100" b="1" dirty="0">
                <a:latin typeface="Aptos" panose="020B0004020202020204" pitchFamily="34" charset="0"/>
              </a:rPr>
              <a:t>Data Collection </a:t>
            </a:r>
          </a:p>
        </p:txBody>
      </p:sp>
      <p:sp>
        <p:nvSpPr>
          <p:cNvPr id="34" name="TextBox 33">
            <a:extLst>
              <a:ext uri="{FF2B5EF4-FFF2-40B4-BE49-F238E27FC236}">
                <a16:creationId xmlns:a16="http://schemas.microsoft.com/office/drawing/2014/main" id="{72C6A470-EF3A-EC48-1F46-01C2FEA35028}"/>
              </a:ext>
            </a:extLst>
          </p:cNvPr>
          <p:cNvSpPr txBox="1"/>
          <p:nvPr/>
        </p:nvSpPr>
        <p:spPr>
          <a:xfrm>
            <a:off x="3783258" y="2953421"/>
            <a:ext cx="1566000" cy="1200329"/>
          </a:xfrm>
          <a:prstGeom prst="rect">
            <a:avLst/>
          </a:prstGeom>
          <a:noFill/>
        </p:spPr>
        <p:txBody>
          <a:bodyPr wrap="square" rtlCol="0">
            <a:spAutoFit/>
          </a:bodyPr>
          <a:lstStyle/>
          <a:p>
            <a:pPr algn="ctr"/>
            <a:r>
              <a:rPr lang="en-CA" sz="1200" dirty="0">
                <a:latin typeface="Aptos" panose="020B0004020202020204" pitchFamily="34" charset="0"/>
              </a:rPr>
              <a:t>Programs will monitor activities and collect data in accordance with the accountability framework. </a:t>
            </a:r>
          </a:p>
        </p:txBody>
      </p:sp>
      <p:sp>
        <p:nvSpPr>
          <p:cNvPr id="13" name="TextBox 12">
            <a:extLst>
              <a:ext uri="{FF2B5EF4-FFF2-40B4-BE49-F238E27FC236}">
                <a16:creationId xmlns:a16="http://schemas.microsoft.com/office/drawing/2014/main" id="{BDC5023F-B494-DE12-2E89-79B91DD63528}"/>
              </a:ext>
            </a:extLst>
          </p:cNvPr>
          <p:cNvSpPr txBox="1"/>
          <p:nvPr/>
        </p:nvSpPr>
        <p:spPr>
          <a:xfrm>
            <a:off x="5626087" y="2706104"/>
            <a:ext cx="1356790" cy="261610"/>
          </a:xfrm>
          <a:prstGeom prst="rect">
            <a:avLst/>
          </a:prstGeom>
          <a:noFill/>
        </p:spPr>
        <p:txBody>
          <a:bodyPr wrap="square" rtlCol="0">
            <a:spAutoFit/>
          </a:bodyPr>
          <a:lstStyle/>
          <a:p>
            <a:pPr algn="ctr"/>
            <a:r>
              <a:rPr lang="en-CA" sz="1100" b="1" dirty="0">
                <a:latin typeface="Aptos" panose="020B0004020202020204" pitchFamily="34" charset="0"/>
              </a:rPr>
              <a:t>Reporting Training</a:t>
            </a:r>
          </a:p>
        </p:txBody>
      </p:sp>
      <p:sp>
        <p:nvSpPr>
          <p:cNvPr id="3" name="TextBox 2">
            <a:extLst>
              <a:ext uri="{FF2B5EF4-FFF2-40B4-BE49-F238E27FC236}">
                <a16:creationId xmlns:a16="http://schemas.microsoft.com/office/drawing/2014/main" id="{A528FFF3-1D6E-2B30-DB4C-EF8EEB8F61DF}"/>
              </a:ext>
            </a:extLst>
          </p:cNvPr>
          <p:cNvSpPr txBox="1"/>
          <p:nvPr/>
        </p:nvSpPr>
        <p:spPr>
          <a:xfrm>
            <a:off x="5527667" y="2947083"/>
            <a:ext cx="1566000" cy="830997"/>
          </a:xfrm>
          <a:prstGeom prst="rect">
            <a:avLst/>
          </a:prstGeom>
          <a:noFill/>
        </p:spPr>
        <p:txBody>
          <a:bodyPr wrap="square" rtlCol="0">
            <a:spAutoFit/>
          </a:bodyPr>
          <a:lstStyle/>
          <a:p>
            <a:pPr algn="ctr"/>
            <a:r>
              <a:rPr lang="en-US" sz="1200" dirty="0">
                <a:latin typeface="Aptos" panose="020B0004020202020204" pitchFamily="34" charset="0"/>
              </a:rPr>
              <a:t>Updates to FCSS Portal reporting tool and subsequent training.</a:t>
            </a:r>
          </a:p>
        </p:txBody>
      </p:sp>
      <p:sp>
        <p:nvSpPr>
          <p:cNvPr id="27" name="TextBox 26">
            <a:extLst>
              <a:ext uri="{FF2B5EF4-FFF2-40B4-BE49-F238E27FC236}">
                <a16:creationId xmlns:a16="http://schemas.microsoft.com/office/drawing/2014/main" id="{74BA13C7-F7F0-C7A2-9266-2468F41D0335}"/>
              </a:ext>
            </a:extLst>
          </p:cNvPr>
          <p:cNvSpPr txBox="1"/>
          <p:nvPr/>
        </p:nvSpPr>
        <p:spPr>
          <a:xfrm>
            <a:off x="7086302" y="1213395"/>
            <a:ext cx="1956738" cy="523220"/>
          </a:xfrm>
          <a:prstGeom prst="rect">
            <a:avLst/>
          </a:prstGeom>
          <a:noFill/>
        </p:spPr>
        <p:txBody>
          <a:bodyPr wrap="square" rtlCol="0">
            <a:spAutoFit/>
          </a:bodyPr>
          <a:lstStyle/>
          <a:p>
            <a:pPr algn="ctr"/>
            <a:r>
              <a:rPr lang="en-CA" b="1" dirty="0">
                <a:latin typeface="Aptos" panose="020B0004020202020204" pitchFamily="34" charset="0"/>
              </a:rPr>
              <a:t>January – April </a:t>
            </a:r>
          </a:p>
          <a:p>
            <a:pPr algn="ctr"/>
            <a:r>
              <a:rPr lang="en-CA" b="1" dirty="0">
                <a:latin typeface="Aptos" panose="020B0004020202020204" pitchFamily="34" charset="0"/>
              </a:rPr>
              <a:t>2027</a:t>
            </a:r>
          </a:p>
        </p:txBody>
      </p:sp>
      <p:sp>
        <p:nvSpPr>
          <p:cNvPr id="32" name="TextBox 31">
            <a:extLst>
              <a:ext uri="{FF2B5EF4-FFF2-40B4-BE49-F238E27FC236}">
                <a16:creationId xmlns:a16="http://schemas.microsoft.com/office/drawing/2014/main" id="{8A283DA5-8171-8CA2-650A-AAA77D158F35}"/>
              </a:ext>
            </a:extLst>
          </p:cNvPr>
          <p:cNvSpPr txBox="1"/>
          <p:nvPr/>
        </p:nvSpPr>
        <p:spPr>
          <a:xfrm>
            <a:off x="7192138" y="2706104"/>
            <a:ext cx="1750140" cy="261610"/>
          </a:xfrm>
          <a:prstGeom prst="rect">
            <a:avLst/>
          </a:prstGeom>
          <a:noFill/>
        </p:spPr>
        <p:txBody>
          <a:bodyPr wrap="square" rtlCol="0">
            <a:spAutoFit/>
          </a:bodyPr>
          <a:lstStyle/>
          <a:p>
            <a:pPr algn="ctr"/>
            <a:r>
              <a:rPr lang="en-CA" sz="1100" b="1" dirty="0">
                <a:latin typeface="Aptos" panose="020B0004020202020204" pitchFamily="34" charset="0"/>
              </a:rPr>
              <a:t>Annual Reporting</a:t>
            </a:r>
          </a:p>
        </p:txBody>
      </p:sp>
      <p:sp>
        <p:nvSpPr>
          <p:cNvPr id="33" name="TextBox 32">
            <a:extLst>
              <a:ext uri="{FF2B5EF4-FFF2-40B4-BE49-F238E27FC236}">
                <a16:creationId xmlns:a16="http://schemas.microsoft.com/office/drawing/2014/main" id="{8B5600A9-65D7-A35E-2B26-0AB0B08218D9}"/>
              </a:ext>
            </a:extLst>
          </p:cNvPr>
          <p:cNvSpPr txBox="1"/>
          <p:nvPr/>
        </p:nvSpPr>
        <p:spPr>
          <a:xfrm>
            <a:off x="7281671" y="2959361"/>
            <a:ext cx="1566000" cy="1015663"/>
          </a:xfrm>
          <a:prstGeom prst="rect">
            <a:avLst/>
          </a:prstGeom>
          <a:noFill/>
        </p:spPr>
        <p:txBody>
          <a:bodyPr wrap="square" rtlCol="0">
            <a:spAutoFit/>
          </a:bodyPr>
          <a:lstStyle/>
          <a:p>
            <a:pPr algn="ctr"/>
            <a:r>
              <a:rPr lang="en-CA" sz="1200" dirty="0">
                <a:latin typeface="Aptos" panose="020B0004020202020204" pitchFamily="34" charset="0"/>
              </a:rPr>
              <a:t>Programs report on 2026 activities in FCSS Portal using the new framework indicators. </a:t>
            </a:r>
          </a:p>
        </p:txBody>
      </p:sp>
      <p:grpSp>
        <p:nvGrpSpPr>
          <p:cNvPr id="12" name="Group 11">
            <a:extLst>
              <a:ext uri="{FF2B5EF4-FFF2-40B4-BE49-F238E27FC236}">
                <a16:creationId xmlns:a16="http://schemas.microsoft.com/office/drawing/2014/main" id="{1E38E429-C44A-E1F1-87CC-4C43B3D1A35B}"/>
              </a:ext>
              <a:ext uri="{C183D7F6-B498-43B3-948B-1728B52AA6E4}">
                <adec:decorative xmlns:adec="http://schemas.microsoft.com/office/drawing/2017/decorative" val="1"/>
              </a:ext>
            </a:extLst>
          </p:cNvPr>
          <p:cNvGrpSpPr/>
          <p:nvPr/>
        </p:nvGrpSpPr>
        <p:grpSpPr>
          <a:xfrm>
            <a:off x="574188" y="1821727"/>
            <a:ext cx="859791" cy="859791"/>
            <a:chOff x="368964" y="3507307"/>
            <a:chExt cx="859791" cy="859791"/>
          </a:xfrm>
        </p:grpSpPr>
        <p:sp>
          <p:nvSpPr>
            <p:cNvPr id="2" name="Oval 1">
              <a:extLst>
                <a:ext uri="{FF2B5EF4-FFF2-40B4-BE49-F238E27FC236}">
                  <a16:creationId xmlns:a16="http://schemas.microsoft.com/office/drawing/2014/main" id="{01B2288E-D2F6-FED0-D195-D7D4BCC861DC}"/>
                </a:ext>
                <a:ext uri="{C183D7F6-B498-43B3-948B-1728B52AA6E4}">
                  <adec:decorative xmlns:adec="http://schemas.microsoft.com/office/drawing/2017/decorative" val="1"/>
                </a:ext>
              </a:extLst>
            </p:cNvPr>
            <p:cNvSpPr>
              <a:spLocks/>
            </p:cNvSpPr>
            <p:nvPr/>
          </p:nvSpPr>
          <p:spPr>
            <a:xfrm>
              <a:off x="368964" y="3507307"/>
              <a:ext cx="859791" cy="859791"/>
            </a:xfrm>
            <a:prstGeom prst="ellipse">
              <a:avLst/>
            </a:prstGeom>
            <a:solidFill>
              <a:srgbClr val="FA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8" name="Graphic 27" descr="Teacher outline">
              <a:extLst>
                <a:ext uri="{FF2B5EF4-FFF2-40B4-BE49-F238E27FC236}">
                  <a16:creationId xmlns:a16="http://schemas.microsoft.com/office/drawing/2014/main" id="{994FF7C6-E853-B065-CBD1-9AA9D81491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164" y="3603410"/>
              <a:ext cx="653389" cy="653389"/>
            </a:xfrm>
            <a:prstGeom prst="rect">
              <a:avLst/>
            </a:prstGeom>
          </p:spPr>
        </p:pic>
      </p:grpSp>
      <p:grpSp>
        <p:nvGrpSpPr>
          <p:cNvPr id="14" name="Group 13">
            <a:extLst>
              <a:ext uri="{FF2B5EF4-FFF2-40B4-BE49-F238E27FC236}">
                <a16:creationId xmlns:a16="http://schemas.microsoft.com/office/drawing/2014/main" id="{3EC5AE3F-8AE5-A1F6-166F-02B264270E47}"/>
              </a:ext>
              <a:ext uri="{C183D7F6-B498-43B3-948B-1728B52AA6E4}">
                <adec:decorative xmlns:adec="http://schemas.microsoft.com/office/drawing/2017/decorative" val="1"/>
              </a:ext>
            </a:extLst>
          </p:cNvPr>
          <p:cNvGrpSpPr/>
          <p:nvPr/>
        </p:nvGrpSpPr>
        <p:grpSpPr>
          <a:xfrm>
            <a:off x="2343567" y="1821726"/>
            <a:ext cx="859791" cy="859791"/>
            <a:chOff x="2901813" y="1671151"/>
            <a:chExt cx="859791" cy="859791"/>
          </a:xfrm>
        </p:grpSpPr>
        <p:sp>
          <p:nvSpPr>
            <p:cNvPr id="7" name="Oval 6">
              <a:extLst>
                <a:ext uri="{FF2B5EF4-FFF2-40B4-BE49-F238E27FC236}">
                  <a16:creationId xmlns:a16="http://schemas.microsoft.com/office/drawing/2014/main" id="{04B070DA-0026-A934-2B6C-89825A6FA3CD}"/>
                </a:ext>
                <a:ext uri="{C183D7F6-B498-43B3-948B-1728B52AA6E4}">
                  <adec:decorative xmlns:adec="http://schemas.microsoft.com/office/drawing/2017/decorative" val="1"/>
                </a:ext>
              </a:extLst>
            </p:cNvPr>
            <p:cNvSpPr>
              <a:spLocks/>
            </p:cNvSpPr>
            <p:nvPr/>
          </p:nvSpPr>
          <p:spPr>
            <a:xfrm>
              <a:off x="2901813" y="1671151"/>
              <a:ext cx="859791" cy="859791"/>
            </a:xfrm>
            <a:prstGeom prst="ellipse">
              <a:avLst/>
            </a:prstGeom>
            <a:solidFill>
              <a:srgbClr val="F8D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8" name="Graphic 37" descr="Clipboard Badge outline">
              <a:extLst>
                <a:ext uri="{FF2B5EF4-FFF2-40B4-BE49-F238E27FC236}">
                  <a16:creationId xmlns:a16="http://schemas.microsoft.com/office/drawing/2014/main" id="{22B5AA01-3C48-5706-FD16-1AF4042CFD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52406" y="1723511"/>
              <a:ext cx="755070" cy="755070"/>
            </a:xfrm>
            <a:prstGeom prst="rect">
              <a:avLst/>
            </a:prstGeom>
          </p:spPr>
        </p:pic>
      </p:grpSp>
      <p:grpSp>
        <p:nvGrpSpPr>
          <p:cNvPr id="17" name="Group 16">
            <a:extLst>
              <a:ext uri="{FF2B5EF4-FFF2-40B4-BE49-F238E27FC236}">
                <a16:creationId xmlns:a16="http://schemas.microsoft.com/office/drawing/2014/main" id="{A3E34901-27B1-ED02-097C-5DCFCE621D58}"/>
              </a:ext>
              <a:ext uri="{C183D7F6-B498-43B3-948B-1728B52AA6E4}">
                <adec:decorative xmlns:adec="http://schemas.microsoft.com/office/drawing/2017/decorative" val="1"/>
              </a:ext>
            </a:extLst>
          </p:cNvPr>
          <p:cNvGrpSpPr/>
          <p:nvPr/>
        </p:nvGrpSpPr>
        <p:grpSpPr>
          <a:xfrm>
            <a:off x="4117512" y="1818120"/>
            <a:ext cx="852807" cy="852807"/>
            <a:chOff x="4117512" y="1818120"/>
            <a:chExt cx="852807" cy="852807"/>
          </a:xfrm>
        </p:grpSpPr>
        <p:sp>
          <p:nvSpPr>
            <p:cNvPr id="8" name="Oval 7">
              <a:extLst>
                <a:ext uri="{FF2B5EF4-FFF2-40B4-BE49-F238E27FC236}">
                  <a16:creationId xmlns:a16="http://schemas.microsoft.com/office/drawing/2014/main" id="{B84ABDE2-DE64-8681-4E1C-D091C9C7A197}"/>
                </a:ext>
                <a:ext uri="{C183D7F6-B498-43B3-948B-1728B52AA6E4}">
                  <adec:decorative xmlns:adec="http://schemas.microsoft.com/office/drawing/2017/decorative" val="1"/>
                </a:ext>
              </a:extLst>
            </p:cNvPr>
            <p:cNvSpPr/>
            <p:nvPr/>
          </p:nvSpPr>
          <p:spPr>
            <a:xfrm>
              <a:off x="4117512" y="1818120"/>
              <a:ext cx="852807" cy="852807"/>
            </a:xfrm>
            <a:prstGeom prst="ellipse">
              <a:avLst/>
            </a:prstGeom>
            <a:solidFill>
              <a:srgbClr val="F7A9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0" name="Graphic 39" descr="Bar chart outline">
              <a:extLst>
                <a:ext uri="{FF2B5EF4-FFF2-40B4-BE49-F238E27FC236}">
                  <a16:creationId xmlns:a16="http://schemas.microsoft.com/office/drawing/2014/main" id="{37DA8F69-FD99-1E45-B377-80EB42960E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75678" y="1899198"/>
              <a:ext cx="725227" cy="725227"/>
            </a:xfrm>
            <a:prstGeom prst="rect">
              <a:avLst/>
            </a:prstGeom>
          </p:spPr>
        </p:pic>
      </p:grpSp>
      <p:grpSp>
        <p:nvGrpSpPr>
          <p:cNvPr id="16" name="Group 15">
            <a:extLst>
              <a:ext uri="{FF2B5EF4-FFF2-40B4-BE49-F238E27FC236}">
                <a16:creationId xmlns:a16="http://schemas.microsoft.com/office/drawing/2014/main" id="{10AD4DA1-0CAB-0F93-D282-3A9FE87BEB75}"/>
              </a:ext>
              <a:ext uri="{C183D7F6-B498-43B3-948B-1728B52AA6E4}">
                <adec:decorative xmlns:adec="http://schemas.microsoft.com/office/drawing/2017/decorative" val="1"/>
              </a:ext>
            </a:extLst>
          </p:cNvPr>
          <p:cNvGrpSpPr/>
          <p:nvPr/>
        </p:nvGrpSpPr>
        <p:grpSpPr>
          <a:xfrm>
            <a:off x="7627105" y="1811136"/>
            <a:ext cx="859791" cy="859791"/>
            <a:chOff x="7987880" y="1675285"/>
            <a:chExt cx="859791" cy="859791"/>
          </a:xfrm>
        </p:grpSpPr>
        <p:sp>
          <p:nvSpPr>
            <p:cNvPr id="9" name="Oval 8">
              <a:extLst>
                <a:ext uri="{FF2B5EF4-FFF2-40B4-BE49-F238E27FC236}">
                  <a16:creationId xmlns:a16="http://schemas.microsoft.com/office/drawing/2014/main" id="{4E0491C2-EE40-428E-CE7B-0F98939BE1E4}"/>
                </a:ext>
                <a:ext uri="{C183D7F6-B498-43B3-948B-1728B52AA6E4}">
                  <adec:decorative xmlns:adec="http://schemas.microsoft.com/office/drawing/2017/decorative" val="1"/>
                </a:ext>
              </a:extLst>
            </p:cNvPr>
            <p:cNvSpPr>
              <a:spLocks/>
            </p:cNvSpPr>
            <p:nvPr/>
          </p:nvSpPr>
          <p:spPr>
            <a:xfrm>
              <a:off x="7987880" y="1675285"/>
              <a:ext cx="859791" cy="859791"/>
            </a:xfrm>
            <a:prstGeom prst="ellipse">
              <a:avLst/>
            </a:prstGeom>
            <a:solidFill>
              <a:srgbClr val="65B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1" name="Graphic 40" descr="Document with solid fill">
              <a:extLst>
                <a:ext uri="{FF2B5EF4-FFF2-40B4-BE49-F238E27FC236}">
                  <a16:creationId xmlns:a16="http://schemas.microsoft.com/office/drawing/2014/main" id="{80C3EA7D-9B53-9811-6D7D-16E1853E0A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72317" y="1730308"/>
              <a:ext cx="716880" cy="716880"/>
            </a:xfrm>
            <a:prstGeom prst="rect">
              <a:avLst/>
            </a:prstGeom>
          </p:spPr>
        </p:pic>
      </p:grpSp>
      <p:grpSp>
        <p:nvGrpSpPr>
          <p:cNvPr id="11" name="Group 10">
            <a:extLst>
              <a:ext uri="{FF2B5EF4-FFF2-40B4-BE49-F238E27FC236}">
                <a16:creationId xmlns:a16="http://schemas.microsoft.com/office/drawing/2014/main" id="{FBD5E856-CB5D-B6ED-52FA-638F26DC5B97}"/>
              </a:ext>
              <a:ext uri="{C183D7F6-B498-43B3-948B-1728B52AA6E4}">
                <adec:decorative xmlns:adec="http://schemas.microsoft.com/office/drawing/2017/decorative" val="1"/>
              </a:ext>
            </a:extLst>
          </p:cNvPr>
          <p:cNvGrpSpPr/>
          <p:nvPr/>
        </p:nvGrpSpPr>
        <p:grpSpPr>
          <a:xfrm>
            <a:off x="5884473" y="1818120"/>
            <a:ext cx="853200" cy="853200"/>
            <a:chOff x="2899866" y="4323664"/>
            <a:chExt cx="615196" cy="615196"/>
          </a:xfrm>
        </p:grpSpPr>
        <p:sp>
          <p:nvSpPr>
            <p:cNvPr id="10" name="Oval 9">
              <a:extLst>
                <a:ext uri="{FF2B5EF4-FFF2-40B4-BE49-F238E27FC236}">
                  <a16:creationId xmlns:a16="http://schemas.microsoft.com/office/drawing/2014/main" id="{103A5B82-EB86-B2AA-3B0C-80DF8DBFC83B}"/>
                </a:ext>
              </a:extLst>
            </p:cNvPr>
            <p:cNvSpPr/>
            <p:nvPr/>
          </p:nvSpPr>
          <p:spPr>
            <a:xfrm>
              <a:off x="2899866" y="4323664"/>
              <a:ext cx="615196" cy="615196"/>
            </a:xfrm>
            <a:prstGeom prst="ellipse">
              <a:avLst/>
            </a:prstGeom>
            <a:solidFill>
              <a:srgbClr val="36B0C9"/>
            </a:solidFill>
            <a:ln>
              <a:solidFill>
                <a:srgbClr val="36B0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6" name="Graphic 35" descr="Internet with solid fill">
              <a:extLst>
                <a:ext uri="{FF2B5EF4-FFF2-40B4-BE49-F238E27FC236}">
                  <a16:creationId xmlns:a16="http://schemas.microsoft.com/office/drawing/2014/main" id="{CE16D389-02C9-CF4C-D475-25D9EC350DB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58883" y="4382680"/>
              <a:ext cx="497163" cy="497163"/>
            </a:xfrm>
            <a:prstGeom prst="rect">
              <a:avLst/>
            </a:prstGeom>
          </p:spPr>
        </p:pic>
      </p:grpSp>
    </p:spTree>
    <p:extLst>
      <p:ext uri="{BB962C8B-B14F-4D97-AF65-F5344CB8AC3E}">
        <p14:creationId xmlns:p14="http://schemas.microsoft.com/office/powerpoint/2010/main" val="36518306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D9D3"/>
        </a:solidFill>
        <a:effectLst/>
      </p:bgPr>
    </p:bg>
    <p:spTree>
      <p:nvGrpSpPr>
        <p:cNvPr id="1" name="">
          <a:extLst>
            <a:ext uri="{FF2B5EF4-FFF2-40B4-BE49-F238E27FC236}">
              <a16:creationId xmlns:a16="http://schemas.microsoft.com/office/drawing/2014/main" id="{6234C349-1962-B44F-CD77-8EBD532CB8F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7588EB7C-0213-DF29-0116-1F89D1B3A68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25738" y="3762075"/>
            <a:ext cx="3028993" cy="1103275"/>
          </a:xfrm>
          <a:prstGeom prst="rect">
            <a:avLst/>
          </a:prstGeom>
        </p:spPr>
      </p:pic>
      <p:sp>
        <p:nvSpPr>
          <p:cNvPr id="7" name="Title 6">
            <a:extLst>
              <a:ext uri="{FF2B5EF4-FFF2-40B4-BE49-F238E27FC236}">
                <a16:creationId xmlns:a16="http://schemas.microsoft.com/office/drawing/2014/main" id="{50C200F3-251C-3B16-76E3-8ED507C67E83}"/>
              </a:ext>
            </a:extLst>
          </p:cNvPr>
          <p:cNvSpPr txBox="1">
            <a:spLocks noGrp="1"/>
          </p:cNvSpPr>
          <p:nvPr>
            <p:ph type="title" idx="4294967295"/>
          </p:nvPr>
        </p:nvSpPr>
        <p:spPr>
          <a:xfrm>
            <a:off x="1752600" y="278150"/>
            <a:ext cx="6267450" cy="11387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Activity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b="0"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Knowledge Check – Question 3 </a:t>
            </a:r>
          </a:p>
        </p:txBody>
      </p:sp>
      <p:sp>
        <p:nvSpPr>
          <p:cNvPr id="9" name="TextBox 8">
            <a:extLst>
              <a:ext uri="{FF2B5EF4-FFF2-40B4-BE49-F238E27FC236}">
                <a16:creationId xmlns:a16="http://schemas.microsoft.com/office/drawing/2014/main" id="{4B255D87-F980-8502-0478-9492D1F2F03D}"/>
              </a:ext>
            </a:extLst>
          </p:cNvPr>
          <p:cNvSpPr txBox="1"/>
          <p:nvPr/>
        </p:nvSpPr>
        <p:spPr>
          <a:xfrm>
            <a:off x="393254" y="1644224"/>
            <a:ext cx="5419725" cy="2646878"/>
          </a:xfrm>
          <a:prstGeom prst="rect">
            <a:avLst/>
          </a:prstGeom>
          <a:noFill/>
        </p:spPr>
        <p:txBody>
          <a:bodyPr wrap="square" rtlCol="0">
            <a:spAutoFit/>
          </a:bodyPr>
          <a:lstStyle/>
          <a:p>
            <a:r>
              <a:rPr lang="en-CA" sz="2000" b="1" dirty="0">
                <a:latin typeface="Aptos" panose="020B0004020202020204" pitchFamily="34" charset="0"/>
              </a:rPr>
              <a:t>Q3: In which of these scenarios would we count a </a:t>
            </a:r>
            <a:r>
              <a:rPr lang="en-CA" sz="2000" b="1" dirty="0">
                <a:solidFill>
                  <a:srgbClr val="FF7B69"/>
                </a:solidFill>
                <a:latin typeface="Aptos" panose="020B0004020202020204" pitchFamily="34" charset="0"/>
              </a:rPr>
              <a:t>participant interaction</a:t>
            </a:r>
            <a:r>
              <a:rPr lang="en-CA" sz="2000" b="1" dirty="0">
                <a:latin typeface="Aptos" panose="020B0004020202020204" pitchFamily="34" charset="0"/>
              </a:rPr>
              <a:t>?</a:t>
            </a:r>
          </a:p>
          <a:p>
            <a:pPr marL="457200" indent="-457200">
              <a:buFont typeface="+mj-lt"/>
              <a:buAutoNum type="alphaLcParenR"/>
            </a:pPr>
            <a:r>
              <a:rPr lang="en-CA" sz="1800" dirty="0">
                <a:latin typeface="Aptos" panose="020B0004020202020204" pitchFamily="34" charset="0"/>
              </a:rPr>
              <a:t>A person participates in a community support group program.</a:t>
            </a:r>
          </a:p>
          <a:p>
            <a:pPr marL="457200" indent="-457200">
              <a:buFont typeface="+mj-lt"/>
              <a:buAutoNum type="alphaLcParenR"/>
            </a:pPr>
            <a:r>
              <a:rPr lang="en-CA" sz="1800" dirty="0">
                <a:latin typeface="Aptos" panose="020B0004020202020204" pitchFamily="34" charset="0"/>
              </a:rPr>
              <a:t>A person receives a visit at home for an outreach support program.</a:t>
            </a:r>
          </a:p>
          <a:p>
            <a:pPr marL="457200" indent="-457200">
              <a:buFont typeface="+mj-lt"/>
              <a:buAutoNum type="alphaLcParenR"/>
            </a:pPr>
            <a:r>
              <a:rPr lang="en-CA" sz="1800" dirty="0">
                <a:latin typeface="Aptos" panose="020B0004020202020204" pitchFamily="34" charset="0"/>
              </a:rPr>
              <a:t>A volunteer who attends a volunteer appreciation event.</a:t>
            </a:r>
          </a:p>
          <a:p>
            <a:pPr marL="457200" indent="-457200">
              <a:buFont typeface="+mj-lt"/>
              <a:buAutoNum type="alphaLcParenR"/>
            </a:pPr>
            <a:r>
              <a:rPr lang="en-CA" sz="1800" dirty="0">
                <a:latin typeface="Aptos" panose="020B0004020202020204" pitchFamily="34" charset="0"/>
              </a:rPr>
              <a:t>An FCSS staff member attends a working group.</a:t>
            </a:r>
          </a:p>
        </p:txBody>
      </p:sp>
      <p:pic>
        <p:nvPicPr>
          <p:cNvPr id="10" name="Picture 9" descr="People in group sharing">
            <a:extLst>
              <a:ext uri="{FF2B5EF4-FFF2-40B4-BE49-F238E27FC236}">
                <a16:creationId xmlns:a16="http://schemas.microsoft.com/office/drawing/2014/main" id="{5ACCACD5-A2FD-3622-BBAD-2EE6F58202E4}"/>
              </a:ext>
            </a:extLst>
          </p:cNvPr>
          <p:cNvPicPr>
            <a:picLocks/>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2278" t="4367" r="28927" b="2662"/>
          <a:stretch/>
        </p:blipFill>
        <p:spPr>
          <a:xfrm>
            <a:off x="6026400" y="1767600"/>
            <a:ext cx="2394000" cy="2880000"/>
          </a:xfrm>
          <a:prstGeom prst="roundRect">
            <a:avLst/>
          </a:prstGeom>
        </p:spPr>
      </p:pic>
      <p:pic>
        <p:nvPicPr>
          <p:cNvPr id="3" name="Picture 2" descr="A pencil in a circle">
            <a:extLst>
              <a:ext uri="{FF2B5EF4-FFF2-40B4-BE49-F238E27FC236}">
                <a16:creationId xmlns:a16="http://schemas.microsoft.com/office/drawing/2014/main" id="{2EC68DDC-0EC3-2811-7748-01360D484281}"/>
              </a:ext>
            </a:extLst>
          </p:cNvPr>
          <p:cNvPicPr>
            <a:picLocks noChangeAspect="1"/>
          </p:cNvPicPr>
          <p:nvPr/>
        </p:nvPicPr>
        <p:blipFill>
          <a:blip r:embed="rId6"/>
          <a:srcRect l="20010" t="34164" r="39178" b="33217"/>
          <a:stretch/>
        </p:blipFill>
        <p:spPr>
          <a:xfrm>
            <a:off x="552044" y="380211"/>
            <a:ext cx="1246436" cy="996205"/>
          </a:xfrm>
          <a:prstGeom prst="rect">
            <a:avLst/>
          </a:prstGeom>
        </p:spPr>
      </p:pic>
      <p:grpSp>
        <p:nvGrpSpPr>
          <p:cNvPr id="2" name="Group 1">
            <a:extLst>
              <a:ext uri="{FF2B5EF4-FFF2-40B4-BE49-F238E27FC236}">
                <a16:creationId xmlns:a16="http://schemas.microsoft.com/office/drawing/2014/main" id="{B93229F9-E538-38B1-4828-9A11F4AEB3C1}"/>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5" name="Oval 4">
              <a:extLst>
                <a:ext uri="{FF2B5EF4-FFF2-40B4-BE49-F238E27FC236}">
                  <a16:creationId xmlns:a16="http://schemas.microsoft.com/office/drawing/2014/main" id="{2DB3B7C3-0E08-E99D-9C31-5421235E3425}"/>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 name="Graphic 5" descr="Folder Search with solid fill">
              <a:extLst>
                <a:ext uri="{FF2B5EF4-FFF2-40B4-BE49-F238E27FC236}">
                  <a16:creationId xmlns:a16="http://schemas.microsoft.com/office/drawing/2014/main" id="{FF581586-4236-778D-B8C2-C0C3F88379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9345" y="114722"/>
              <a:ext cx="418882" cy="418882"/>
            </a:xfrm>
            <a:prstGeom prst="rect">
              <a:avLst/>
            </a:prstGeom>
          </p:spPr>
        </p:pic>
      </p:grpSp>
      <p:sp>
        <p:nvSpPr>
          <p:cNvPr id="11" name="TextBox 10">
            <a:extLst>
              <a:ext uri="{FF2B5EF4-FFF2-40B4-BE49-F238E27FC236}">
                <a16:creationId xmlns:a16="http://schemas.microsoft.com/office/drawing/2014/main" id="{9D5DA9B5-7E4B-678D-6E45-9B1B571B6EE4}"/>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a:t>
            </a:r>
          </a:p>
          <a:p>
            <a:r>
              <a:rPr lang="en-CA" sz="900" dirty="0">
                <a:latin typeface="Aptos" panose="020B0004020202020204" pitchFamily="34" charset="0"/>
              </a:rPr>
              <a:t>Page 36</a:t>
            </a:r>
          </a:p>
        </p:txBody>
      </p:sp>
    </p:spTree>
    <p:extLst>
      <p:ext uri="{BB962C8B-B14F-4D97-AF65-F5344CB8AC3E}">
        <p14:creationId xmlns:p14="http://schemas.microsoft.com/office/powerpoint/2010/main" val="25374496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D9D3"/>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860DF07-E948-22E3-66F9-BB33547C9FBF}"/>
              </a:ext>
            </a:extLst>
          </p:cNvPr>
          <p:cNvSpPr txBox="1">
            <a:spLocks noGrp="1"/>
          </p:cNvSpPr>
          <p:nvPr>
            <p:ph type="title" idx="4294967295"/>
          </p:nvPr>
        </p:nvSpPr>
        <p:spPr>
          <a:xfrm>
            <a:off x="1752600" y="278150"/>
            <a:ext cx="6267450" cy="11387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Activity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200" b="0"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rPr>
              <a:t>Knowledge Check – Question 4</a:t>
            </a:r>
            <a:endParaRPr kumimoji="0" lang="en-CA" sz="3600" b="0" i="0" u="none" strike="noStrike" kern="0" cap="none" spc="0" normalizeH="0" baseline="0" noProof="0" dirty="0">
              <a:ln>
                <a:noFill/>
              </a:ln>
              <a:solidFill>
                <a:srgbClr val="FF7B69"/>
              </a:solidFill>
              <a:effectLst/>
              <a:uLnTx/>
              <a:uFillTx/>
              <a:latin typeface="Aptos" panose="020B0004020202020204" pitchFamily="34" charset="0"/>
              <a:ea typeface="Arial"/>
              <a:cs typeface="Arial"/>
              <a:sym typeface="Arial"/>
            </a:endParaRPr>
          </a:p>
        </p:txBody>
      </p:sp>
      <p:pic>
        <p:nvPicPr>
          <p:cNvPr id="12" name="Picture 11" descr="Smiling father standing with child on shoulders outdoors, in front of with house">
            <a:extLst>
              <a:ext uri="{FF2B5EF4-FFF2-40B4-BE49-F238E27FC236}">
                <a16:creationId xmlns:a16="http://schemas.microsoft.com/office/drawing/2014/main" id="{A7326167-4CF9-0914-398A-5136B433ACDA}"/>
              </a:ext>
            </a:extLst>
          </p:cNvPr>
          <p:cNvPicPr>
            <a:picLocks/>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9753" r="19544"/>
          <a:stretch/>
        </p:blipFill>
        <p:spPr>
          <a:xfrm>
            <a:off x="550800" y="1767600"/>
            <a:ext cx="2394000" cy="2880000"/>
          </a:xfrm>
          <a:prstGeom prst="roundRect">
            <a:avLst/>
          </a:prstGeom>
        </p:spPr>
      </p:pic>
      <p:pic>
        <p:nvPicPr>
          <p:cNvPr id="2" name="Picture 1" descr="A pencil in a circle">
            <a:extLst>
              <a:ext uri="{FF2B5EF4-FFF2-40B4-BE49-F238E27FC236}">
                <a16:creationId xmlns:a16="http://schemas.microsoft.com/office/drawing/2014/main" id="{80C7BEB8-FFC6-AB73-3BE0-494B6D2F6149}"/>
              </a:ext>
            </a:extLst>
          </p:cNvPr>
          <p:cNvPicPr>
            <a:picLocks noChangeAspect="1"/>
          </p:cNvPicPr>
          <p:nvPr/>
        </p:nvPicPr>
        <p:blipFill>
          <a:blip r:embed="rId5"/>
          <a:srcRect l="20010" t="34164" r="39178" b="33217"/>
          <a:stretch/>
        </p:blipFill>
        <p:spPr>
          <a:xfrm>
            <a:off x="552044" y="380211"/>
            <a:ext cx="1246436" cy="996205"/>
          </a:xfrm>
          <a:prstGeom prst="rect">
            <a:avLst/>
          </a:prstGeom>
        </p:spPr>
      </p:pic>
      <p:grpSp>
        <p:nvGrpSpPr>
          <p:cNvPr id="3" name="Group 2">
            <a:extLst>
              <a:ext uri="{FF2B5EF4-FFF2-40B4-BE49-F238E27FC236}">
                <a16:creationId xmlns:a16="http://schemas.microsoft.com/office/drawing/2014/main" id="{4E89FD1E-0AA1-0033-1BCB-C98356087116}"/>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5" name="Oval 4">
              <a:extLst>
                <a:ext uri="{FF2B5EF4-FFF2-40B4-BE49-F238E27FC236}">
                  <a16:creationId xmlns:a16="http://schemas.microsoft.com/office/drawing/2014/main" id="{D2FEB453-2A57-4841-44E4-651E16915803}"/>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 name="Graphic 5" descr="Folder Search with solid fill">
              <a:extLst>
                <a:ext uri="{FF2B5EF4-FFF2-40B4-BE49-F238E27FC236}">
                  <a16:creationId xmlns:a16="http://schemas.microsoft.com/office/drawing/2014/main" id="{FAF201DA-2F35-98D8-6DAE-A324FF7C8E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69345" y="114722"/>
              <a:ext cx="418882" cy="418882"/>
            </a:xfrm>
            <a:prstGeom prst="rect">
              <a:avLst/>
            </a:prstGeom>
          </p:spPr>
        </p:pic>
      </p:grpSp>
      <p:sp>
        <p:nvSpPr>
          <p:cNvPr id="8" name="TextBox 7">
            <a:extLst>
              <a:ext uri="{FF2B5EF4-FFF2-40B4-BE49-F238E27FC236}">
                <a16:creationId xmlns:a16="http://schemas.microsoft.com/office/drawing/2014/main" id="{306F7292-2A76-4EBC-BCA8-B4F9B392D03A}"/>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a:t>
            </a:r>
          </a:p>
          <a:p>
            <a:r>
              <a:rPr lang="en-CA" sz="900" dirty="0">
                <a:latin typeface="Aptos" panose="020B0004020202020204" pitchFamily="34" charset="0"/>
              </a:rPr>
              <a:t>Page 36</a:t>
            </a:r>
          </a:p>
        </p:txBody>
      </p:sp>
      <p:sp>
        <p:nvSpPr>
          <p:cNvPr id="4" name="TextBox 3">
            <a:extLst>
              <a:ext uri="{FF2B5EF4-FFF2-40B4-BE49-F238E27FC236}">
                <a16:creationId xmlns:a16="http://schemas.microsoft.com/office/drawing/2014/main" id="{84716608-2182-6655-C107-388C1AA12CF9}"/>
              </a:ext>
            </a:extLst>
          </p:cNvPr>
          <p:cNvSpPr txBox="1"/>
          <p:nvPr/>
        </p:nvSpPr>
        <p:spPr>
          <a:xfrm>
            <a:off x="3088944" y="1641401"/>
            <a:ext cx="5947552" cy="2708434"/>
          </a:xfrm>
          <a:prstGeom prst="rect">
            <a:avLst/>
          </a:prstGeom>
          <a:noFill/>
        </p:spPr>
        <p:txBody>
          <a:bodyPr wrap="square" rtlCol="0">
            <a:spAutoFit/>
          </a:bodyPr>
          <a:lstStyle/>
          <a:p>
            <a:r>
              <a:rPr lang="en-US" sz="2000" b="1" dirty="0">
                <a:latin typeface="Aptos" panose="020B0004020202020204" pitchFamily="34" charset="0"/>
              </a:rPr>
              <a:t>Q4: A parent registers for a six-session playgroup and attends all six sessions with their child. How many times should the </a:t>
            </a:r>
            <a:r>
              <a:rPr lang="en-US" sz="2000" b="1" dirty="0">
                <a:solidFill>
                  <a:srgbClr val="FF7B69"/>
                </a:solidFill>
                <a:latin typeface="Aptos" panose="020B0004020202020204" pitchFamily="34" charset="0"/>
              </a:rPr>
              <a:t>parent’s participation </a:t>
            </a:r>
            <a:r>
              <a:rPr lang="en-US" sz="2000" b="1" dirty="0">
                <a:latin typeface="Aptos" panose="020B0004020202020204" pitchFamily="34" charset="0"/>
              </a:rPr>
              <a:t>be counted in reporting?</a:t>
            </a:r>
            <a:r>
              <a:rPr lang="en-US" sz="2000" dirty="0">
                <a:latin typeface="Aptos" panose="020B0004020202020204" pitchFamily="34" charset="0"/>
              </a:rPr>
              <a:t> </a:t>
            </a:r>
          </a:p>
          <a:p>
            <a:endParaRPr lang="en-US" sz="1800" dirty="0"/>
          </a:p>
          <a:p>
            <a:pPr marL="342900" indent="-342900">
              <a:buFont typeface="+mj-lt"/>
              <a:buAutoNum type="alphaLcParenR"/>
            </a:pPr>
            <a:r>
              <a:rPr lang="en-US" sz="1800" dirty="0"/>
              <a:t>As ONE participant interaction.</a:t>
            </a:r>
          </a:p>
          <a:p>
            <a:pPr marL="342900" indent="-342900">
              <a:buFont typeface="+mj-lt"/>
              <a:buAutoNum type="alphaLcParenR"/>
            </a:pPr>
            <a:r>
              <a:rPr lang="en-US" sz="1800" dirty="0"/>
              <a:t>As SIX participant interactions.</a:t>
            </a:r>
          </a:p>
          <a:p>
            <a:pPr marL="342900" indent="-342900">
              <a:buFont typeface="+mj-lt"/>
              <a:buAutoNum type="alphaLcParenR"/>
            </a:pPr>
            <a:r>
              <a:rPr lang="en-US" sz="1800" dirty="0"/>
              <a:t>As THREE participant interactions.</a:t>
            </a:r>
          </a:p>
          <a:p>
            <a:endParaRPr lang="en-US" sz="1800" b="1" dirty="0">
              <a:latin typeface="Aptos" panose="020B0004020202020204" pitchFamily="34" charset="0"/>
            </a:endParaRPr>
          </a:p>
        </p:txBody>
      </p:sp>
    </p:spTree>
    <p:extLst>
      <p:ext uri="{BB962C8B-B14F-4D97-AF65-F5344CB8AC3E}">
        <p14:creationId xmlns:p14="http://schemas.microsoft.com/office/powerpoint/2010/main" val="2163619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8556B-2F9B-05D6-444E-33114DBA57A6}"/>
              </a:ext>
            </a:extLst>
          </p:cNvPr>
          <p:cNvSpPr>
            <a:spLocks noGrp="1"/>
          </p:cNvSpPr>
          <p:nvPr>
            <p:ph type="ctrTitle"/>
          </p:nvPr>
        </p:nvSpPr>
        <p:spPr/>
        <p:txBody>
          <a:bodyPr/>
          <a:lstStyle/>
          <a:p>
            <a:r>
              <a:rPr lang="en-CA" sz="8000" b="1" dirty="0">
                <a:latin typeface="Aptos" panose="020B0004020202020204" pitchFamily="34" charset="0"/>
              </a:rPr>
              <a:t>Module 7</a:t>
            </a:r>
          </a:p>
        </p:txBody>
      </p:sp>
      <p:sp>
        <p:nvSpPr>
          <p:cNvPr id="3" name="Subtitle 2">
            <a:extLst>
              <a:ext uri="{FF2B5EF4-FFF2-40B4-BE49-F238E27FC236}">
                <a16:creationId xmlns:a16="http://schemas.microsoft.com/office/drawing/2014/main" id="{DD417CEB-C3AE-A6CB-31F7-92771AB35123}"/>
              </a:ext>
            </a:extLst>
          </p:cNvPr>
          <p:cNvSpPr>
            <a:spLocks noGrp="1"/>
          </p:cNvSpPr>
          <p:nvPr>
            <p:ph type="subTitle" idx="1"/>
          </p:nvPr>
        </p:nvSpPr>
        <p:spPr/>
        <p:txBody>
          <a:bodyPr/>
          <a:lstStyle/>
          <a:p>
            <a:pPr marL="0" indent="0"/>
            <a:r>
              <a:rPr lang="en-CA" sz="4400" dirty="0">
                <a:latin typeface="Aptos" panose="020B0004020202020204" pitchFamily="34" charset="0"/>
              </a:rPr>
              <a:t>Choosing Categories</a:t>
            </a:r>
          </a:p>
        </p:txBody>
      </p:sp>
    </p:spTree>
    <p:extLst>
      <p:ext uri="{BB962C8B-B14F-4D97-AF65-F5344CB8AC3E}">
        <p14:creationId xmlns:p14="http://schemas.microsoft.com/office/powerpoint/2010/main" val="35878262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75953" y="506812"/>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Choosing Categories </a:t>
            </a:r>
          </a:p>
        </p:txBody>
      </p:sp>
      <p:sp>
        <p:nvSpPr>
          <p:cNvPr id="8" name="Rectangle 7">
            <a:extLst>
              <a:ext uri="{FF2B5EF4-FFF2-40B4-BE49-F238E27FC236}">
                <a16:creationId xmlns:a16="http://schemas.microsoft.com/office/drawing/2014/main" id="{46BC5617-6182-E079-9281-E7EF86F3220E}"/>
              </a:ext>
              <a:ext uri="{C183D7F6-B498-43B3-948B-1728B52AA6E4}">
                <adec:decorative xmlns:adec="http://schemas.microsoft.com/office/drawing/2017/decorative" val="1"/>
              </a:ext>
            </a:extLst>
          </p:cNvPr>
          <p:cNvSpPr/>
          <p:nvPr/>
        </p:nvSpPr>
        <p:spPr>
          <a:xfrm>
            <a:off x="7059943" y="4263508"/>
            <a:ext cx="1954196" cy="746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extLst>
              <a:ext uri="{FF2B5EF4-FFF2-40B4-BE49-F238E27FC236}">
                <a16:creationId xmlns:a16="http://schemas.microsoft.com/office/drawing/2014/main" id="{558A0DBC-81B5-21DA-5B50-561FC17C8D03}"/>
              </a:ext>
              <a:ext uri="{C183D7F6-B498-43B3-948B-1728B52AA6E4}">
                <adec:decorative xmlns:adec="http://schemas.microsoft.com/office/drawing/2017/decorative" val="1"/>
              </a:ext>
            </a:extLst>
          </p:cNvPr>
          <p:cNvSpPr/>
          <p:nvPr/>
        </p:nvSpPr>
        <p:spPr>
          <a:xfrm>
            <a:off x="382772" y="1290462"/>
            <a:ext cx="8151628" cy="3434052"/>
          </a:xfrm>
          <a:prstGeom prst="rect">
            <a:avLst/>
          </a:prstGeom>
          <a:solidFill>
            <a:srgbClr val="B8E6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Box 13">
            <a:extLst>
              <a:ext uri="{FF2B5EF4-FFF2-40B4-BE49-F238E27FC236}">
                <a16:creationId xmlns:a16="http://schemas.microsoft.com/office/drawing/2014/main" id="{5DF1716C-ECA1-3A13-7ED7-88A62FD0789C}"/>
              </a:ext>
            </a:extLst>
          </p:cNvPr>
          <p:cNvSpPr txBox="1"/>
          <p:nvPr/>
        </p:nvSpPr>
        <p:spPr>
          <a:xfrm>
            <a:off x="606224" y="1816684"/>
            <a:ext cx="7756634" cy="2446824"/>
          </a:xfrm>
          <a:prstGeom prst="rect">
            <a:avLst/>
          </a:prstGeom>
          <a:noFill/>
        </p:spPr>
        <p:txBody>
          <a:bodyPr wrap="square" rtlCol="0">
            <a:spAutoFit/>
          </a:bodyPr>
          <a:lstStyle/>
          <a:p>
            <a:endParaRPr lang="en-US" sz="500" b="1" dirty="0">
              <a:solidFill>
                <a:schemeClr val="accent3">
                  <a:lumMod val="75000"/>
                </a:schemeClr>
              </a:solidFill>
              <a:latin typeface="Aptos" panose="020B0004020202020204" pitchFamily="34" charset="0"/>
              <a:ea typeface="Batang" panose="02030600000101010101" pitchFamily="18" charset="-127"/>
            </a:endParaRPr>
          </a:p>
          <a:p>
            <a:pPr>
              <a:buClr>
                <a:srgbClr val="36B0C9"/>
              </a:buClr>
            </a:pPr>
            <a:r>
              <a:rPr lang="en-US" sz="2800" b="1" dirty="0">
                <a:solidFill>
                  <a:srgbClr val="36B0C9"/>
                </a:solidFill>
                <a:latin typeface="Aptos" panose="020B0004020202020204" pitchFamily="34" charset="0"/>
                <a:ea typeface="Batang" panose="02030600000101010101" pitchFamily="18" charset="-127"/>
              </a:rPr>
              <a:t>KPM: </a:t>
            </a:r>
          </a:p>
          <a:p>
            <a:pPr marL="285750" indent="-285750">
              <a:buFont typeface="Arial" panose="020B0604020202020204" pitchFamily="34" charset="0"/>
              <a:buChar char="•"/>
            </a:pPr>
            <a:r>
              <a:rPr lang="en-US" sz="2400" strike="noStrike" dirty="0">
                <a:solidFill>
                  <a:schemeClr val="tx1"/>
                </a:solidFill>
                <a:latin typeface="Aptos" panose="020B0004020202020204" pitchFamily="34" charset="0"/>
                <a:ea typeface="Batang" panose="02030600000101010101" pitchFamily="18" charset="-127"/>
              </a:rPr>
              <a:t>Number of programs funded through local FCSS programs by delivery type, </a:t>
            </a:r>
            <a:r>
              <a:rPr lang="en-US" sz="2400" b="1" u="sng" strike="noStrike" dirty="0">
                <a:solidFill>
                  <a:schemeClr val="tx1"/>
                </a:solidFill>
                <a:latin typeface="Aptos" panose="020B0004020202020204" pitchFamily="34" charset="0"/>
                <a:ea typeface="Batang" panose="02030600000101010101" pitchFamily="18" charset="-127"/>
              </a:rPr>
              <a:t>population group</a:t>
            </a:r>
            <a:r>
              <a:rPr lang="en-US" sz="2400" strike="noStrike" dirty="0">
                <a:solidFill>
                  <a:schemeClr val="tx1"/>
                </a:solidFill>
                <a:latin typeface="Aptos" panose="020B0004020202020204" pitchFamily="34" charset="0"/>
                <a:ea typeface="Batang" panose="02030600000101010101" pitchFamily="18" charset="-127"/>
              </a:rPr>
              <a:t>, priority and strategy. </a:t>
            </a:r>
          </a:p>
          <a:p>
            <a:endParaRPr lang="en-US" sz="1600" b="0" dirty="0">
              <a:solidFill>
                <a:schemeClr val="tx1"/>
              </a:solidFill>
              <a:latin typeface="Aptos" panose="020B0004020202020204" pitchFamily="34" charset="0"/>
              <a:ea typeface="Batang" panose="02030600000101010101" pitchFamily="18" charset="-127"/>
            </a:endParaRPr>
          </a:p>
          <a:p>
            <a:endParaRPr lang="en-US" sz="1600" b="0" dirty="0">
              <a:solidFill>
                <a:schemeClr val="tx1"/>
              </a:solidFill>
              <a:latin typeface="Aptos" panose="020B0004020202020204" pitchFamily="34" charset="0"/>
              <a:ea typeface="Batang" panose="02030600000101010101" pitchFamily="18" charset="-127"/>
            </a:endParaRPr>
          </a:p>
          <a:p>
            <a:endParaRPr lang="en-US" sz="1600" b="1" dirty="0">
              <a:solidFill>
                <a:schemeClr val="accent3">
                  <a:lumMod val="75000"/>
                </a:schemeClr>
              </a:solidFill>
              <a:latin typeface="Aptos" panose="020B0004020202020204" pitchFamily="34" charset="0"/>
              <a:ea typeface="Batang" panose="02030600000101010101" pitchFamily="18" charset="-127"/>
            </a:endParaRPr>
          </a:p>
        </p:txBody>
      </p:sp>
      <p:grpSp>
        <p:nvGrpSpPr>
          <p:cNvPr id="47" name="Group 46">
            <a:extLst>
              <a:ext uri="{FF2B5EF4-FFF2-40B4-BE49-F238E27FC236}">
                <a16:creationId xmlns:a16="http://schemas.microsoft.com/office/drawing/2014/main" id="{88FF18BC-F028-B82C-42E5-C57EF76C3A93}"/>
              </a:ext>
              <a:ext uri="{C183D7F6-B498-43B3-948B-1728B52AA6E4}">
                <adec:decorative xmlns:adec="http://schemas.microsoft.com/office/drawing/2017/decorative" val="1"/>
              </a:ext>
            </a:extLst>
          </p:cNvPr>
          <p:cNvGrpSpPr/>
          <p:nvPr/>
        </p:nvGrpSpPr>
        <p:grpSpPr>
          <a:xfrm>
            <a:off x="7304567" y="3633973"/>
            <a:ext cx="1224033" cy="1066896"/>
            <a:chOff x="2811621" y="3757681"/>
            <a:chExt cx="1350967" cy="1192422"/>
          </a:xfrm>
        </p:grpSpPr>
        <p:pic>
          <p:nvPicPr>
            <p:cNvPr id="48" name="Graphic 47" descr="Clipboard Checked outline">
              <a:extLst>
                <a:ext uri="{FF2B5EF4-FFF2-40B4-BE49-F238E27FC236}">
                  <a16:creationId xmlns:a16="http://schemas.microsoft.com/office/drawing/2014/main" id="{02DA2A34-485C-34B5-EA43-99D15376F6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65180" y="3757681"/>
              <a:ext cx="1097408" cy="1097408"/>
            </a:xfrm>
            <a:prstGeom prst="rect">
              <a:avLst/>
            </a:prstGeom>
          </p:spPr>
        </p:pic>
        <p:pic>
          <p:nvPicPr>
            <p:cNvPr id="49" name="Graphic 48" descr="Gears outline">
              <a:extLst>
                <a:ext uri="{FF2B5EF4-FFF2-40B4-BE49-F238E27FC236}">
                  <a16:creationId xmlns:a16="http://schemas.microsoft.com/office/drawing/2014/main" id="{FC6FE2B1-DFFA-1EC1-E431-EB71922197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655083">
              <a:off x="2811621" y="4371541"/>
              <a:ext cx="578562" cy="578562"/>
            </a:xfrm>
            <a:prstGeom prst="rect">
              <a:avLst/>
            </a:prstGeom>
          </p:spPr>
        </p:pic>
      </p:grpSp>
    </p:spTree>
    <p:extLst>
      <p:ext uri="{BB962C8B-B14F-4D97-AF65-F5344CB8AC3E}">
        <p14:creationId xmlns:p14="http://schemas.microsoft.com/office/powerpoint/2010/main" val="10474905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C51D3A-7889-D6B6-4B78-F7BACA6F6583}"/>
              </a:ext>
            </a:extLst>
          </p:cNvPr>
          <p:cNvSpPr>
            <a:spLocks noGrp="1"/>
          </p:cNvSpPr>
          <p:nvPr>
            <p:ph type="sldNum" idx="12"/>
          </p:nvPr>
        </p:nvSpPr>
        <p:spPr>
          <a:xfrm>
            <a:off x="146824" y="4449878"/>
            <a:ext cx="2057400" cy="274637"/>
          </a:xfrm>
        </p:spPr>
        <p:txBody>
          <a:bodyPr/>
          <a:lstStyle/>
          <a:p>
            <a:pPr marL="0" lvl="0" indent="0" algn="l" rtl="0">
              <a:spcBef>
                <a:spcPts val="0"/>
              </a:spcBef>
              <a:spcAft>
                <a:spcPts val="0"/>
              </a:spcAft>
              <a:buNone/>
            </a:pPr>
            <a:fld id="{00000000-1234-1234-1234-123412341234}" type="slidenum">
              <a:rPr lang="en-US" smtClean="0"/>
              <a:t>74</a:t>
            </a:fld>
            <a:endParaRPr lang="en-US" dirty="0"/>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75953" y="506811"/>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Choosing Age Categories </a:t>
            </a:r>
          </a:p>
        </p:txBody>
      </p:sp>
      <p:sp>
        <p:nvSpPr>
          <p:cNvPr id="8" name="Rectangle 7">
            <a:extLst>
              <a:ext uri="{FF2B5EF4-FFF2-40B4-BE49-F238E27FC236}">
                <a16:creationId xmlns:a16="http://schemas.microsoft.com/office/drawing/2014/main" id="{46BC5617-6182-E079-9281-E7EF86F3220E}"/>
              </a:ext>
              <a:ext uri="{C183D7F6-B498-43B3-948B-1728B52AA6E4}">
                <adec:decorative xmlns:adec="http://schemas.microsoft.com/office/drawing/2017/decorative" val="1"/>
              </a:ext>
            </a:extLst>
          </p:cNvPr>
          <p:cNvSpPr/>
          <p:nvPr/>
        </p:nvSpPr>
        <p:spPr>
          <a:xfrm>
            <a:off x="7059943" y="4263508"/>
            <a:ext cx="1954196" cy="746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extLst>
              <a:ext uri="{FF2B5EF4-FFF2-40B4-BE49-F238E27FC236}">
                <a16:creationId xmlns:a16="http://schemas.microsoft.com/office/drawing/2014/main" id="{558A0DBC-81B5-21DA-5B50-561FC17C8D03}"/>
              </a:ext>
              <a:ext uri="{C183D7F6-B498-43B3-948B-1728B52AA6E4}">
                <adec:decorative xmlns:adec="http://schemas.microsoft.com/office/drawing/2017/decorative" val="1"/>
              </a:ext>
            </a:extLst>
          </p:cNvPr>
          <p:cNvSpPr/>
          <p:nvPr/>
        </p:nvSpPr>
        <p:spPr>
          <a:xfrm>
            <a:off x="4572000" y="1290462"/>
            <a:ext cx="3962400" cy="3434052"/>
          </a:xfrm>
          <a:prstGeom prst="rect">
            <a:avLst/>
          </a:prstGeom>
          <a:solidFill>
            <a:srgbClr val="B8E6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AAD2">
                    <a:lumMod val="75000"/>
                  </a:srgbClr>
                </a:solidFill>
                <a:effectLst/>
                <a:uLnTx/>
                <a:uFillTx/>
                <a:latin typeface="Aptos" panose="020B0004020202020204" pitchFamily="34" charset="0"/>
                <a:ea typeface="Batang" panose="02030600000101010101" pitchFamily="18" charset="-127"/>
                <a:cs typeface="Arial"/>
                <a:sym typeface="Arial"/>
              </a:rPr>
              <a:t>Age </a:t>
            </a:r>
            <a:r>
              <a:rPr kumimoji="0" lang="en-US" sz="2000" b="1" i="0" u="none" strike="noStrike" kern="0" cap="none" spc="0" normalizeH="0" baseline="0" noProof="0" dirty="0">
                <a:ln>
                  <a:noFill/>
                </a:ln>
                <a:solidFill>
                  <a:srgbClr val="007F9D"/>
                </a:solidFill>
                <a:effectLst/>
                <a:uLnTx/>
                <a:uFillTx/>
                <a:latin typeface="Aptos" panose="020B0004020202020204" pitchFamily="34" charset="0"/>
                <a:ea typeface="Batang" panose="02030600000101010101" pitchFamily="18" charset="-127"/>
                <a:cs typeface="Arial"/>
                <a:sym typeface="Arial"/>
              </a:rPr>
              <a:t>Categories</a:t>
            </a:r>
          </a:p>
          <a:p>
            <a:pPr marL="285750" marR="0" lvl="0" indent="-28575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AAD2">
                    <a:lumMod val="75000"/>
                  </a:srgbClr>
                </a:solidFill>
                <a:effectLst/>
                <a:uLnTx/>
                <a:uFillTx/>
                <a:latin typeface="Aptos" panose="020B0004020202020204" pitchFamily="34" charset="0"/>
                <a:ea typeface="Batang" panose="02030600000101010101" pitchFamily="18" charset="-127"/>
                <a:cs typeface="Arial"/>
                <a:sym typeface="Arial"/>
              </a:rPr>
              <a:t>All ages (no specific target) </a:t>
            </a:r>
          </a:p>
          <a:p>
            <a:pPr marL="285750" marR="0" lvl="0" indent="-28575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AAD2">
                    <a:lumMod val="75000"/>
                  </a:srgbClr>
                </a:solidFill>
                <a:effectLst/>
                <a:uLnTx/>
                <a:uFillTx/>
                <a:latin typeface="Aptos" panose="020B0004020202020204" pitchFamily="34" charset="0"/>
                <a:ea typeface="Batang" panose="02030600000101010101" pitchFamily="18" charset="-127"/>
                <a:cs typeface="Arial"/>
                <a:sym typeface="Arial"/>
              </a:rPr>
              <a:t>Children (&lt;12) </a:t>
            </a:r>
          </a:p>
          <a:p>
            <a:pPr marL="285750" marR="0" lvl="0" indent="-28575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AAD2">
                    <a:lumMod val="75000"/>
                  </a:srgbClr>
                </a:solidFill>
                <a:effectLst/>
                <a:uLnTx/>
                <a:uFillTx/>
                <a:latin typeface="Aptos" panose="020B0004020202020204" pitchFamily="34" charset="0"/>
                <a:ea typeface="Batang" panose="02030600000101010101" pitchFamily="18" charset="-127"/>
                <a:cs typeface="Arial"/>
                <a:sym typeface="Arial"/>
              </a:rPr>
              <a:t>Youth (12-17) </a:t>
            </a:r>
          </a:p>
          <a:p>
            <a:pPr marL="285750" marR="0" lvl="0" indent="-28575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AAD2">
                    <a:lumMod val="75000"/>
                  </a:srgbClr>
                </a:solidFill>
                <a:effectLst/>
                <a:uLnTx/>
                <a:uFillTx/>
                <a:latin typeface="Aptos" panose="020B0004020202020204" pitchFamily="34" charset="0"/>
                <a:ea typeface="Batang" panose="02030600000101010101" pitchFamily="18" charset="-127"/>
                <a:cs typeface="Arial"/>
                <a:sym typeface="Arial"/>
              </a:rPr>
              <a:t>Children and Youth (&lt;18) </a:t>
            </a:r>
          </a:p>
          <a:p>
            <a:pPr marL="285750" marR="0" lvl="0" indent="-28575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AAD2">
                    <a:lumMod val="75000"/>
                  </a:srgbClr>
                </a:solidFill>
                <a:effectLst/>
                <a:uLnTx/>
                <a:uFillTx/>
                <a:latin typeface="Aptos" panose="020B0004020202020204" pitchFamily="34" charset="0"/>
                <a:ea typeface="Batang" panose="02030600000101010101" pitchFamily="18" charset="-127"/>
                <a:cs typeface="Arial"/>
                <a:sym typeface="Arial"/>
              </a:rPr>
              <a:t>Adults (18+)</a:t>
            </a:r>
          </a:p>
          <a:p>
            <a:pPr marL="285750" marR="0" lvl="0" indent="-28575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AAD2">
                    <a:lumMod val="75000"/>
                  </a:srgbClr>
                </a:solidFill>
                <a:effectLst/>
                <a:uLnTx/>
                <a:uFillTx/>
                <a:latin typeface="Aptos" panose="020B0004020202020204" pitchFamily="34" charset="0"/>
                <a:ea typeface="Batang" panose="02030600000101010101" pitchFamily="18" charset="-127"/>
                <a:cs typeface="Arial"/>
                <a:sym typeface="Arial"/>
              </a:rPr>
              <a:t>Family</a:t>
            </a:r>
            <a:r>
              <a:rPr lang="en-US" sz="1600" dirty="0">
                <a:solidFill>
                  <a:srgbClr val="00AAD2">
                    <a:lumMod val="75000"/>
                  </a:srgbClr>
                </a:solidFill>
                <a:latin typeface="Aptos" panose="020B0004020202020204" pitchFamily="34" charset="0"/>
                <a:ea typeface="Batang" panose="02030600000101010101" pitchFamily="18" charset="-127"/>
                <a:cs typeface="Arial"/>
              </a:rPr>
              <a:t> (see Glossary definition)</a:t>
            </a:r>
          </a:p>
          <a:p>
            <a:pPr marL="285750" marR="0" lvl="0" indent="-28575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AAD2">
                    <a:lumMod val="75000"/>
                  </a:srgbClr>
                </a:solidFill>
                <a:effectLst/>
                <a:uLnTx/>
                <a:uFillTx/>
                <a:latin typeface="Aptos" panose="020B0004020202020204" pitchFamily="34" charset="0"/>
                <a:ea typeface="Batang" panose="02030600000101010101" pitchFamily="18" charset="-127"/>
                <a:cs typeface="Arial"/>
                <a:sym typeface="Arial"/>
              </a:rPr>
              <a:t>Seniors, as defined by your program</a:t>
            </a:r>
            <a:endParaRPr kumimoji="0" lang="en-US" sz="1400" b="0" i="0" u="none" strike="noStrike" kern="0" cap="none" spc="0" normalizeH="0" baseline="0" noProof="0" dirty="0">
              <a:ln>
                <a:noFill/>
              </a:ln>
              <a:solidFill>
                <a:srgbClr val="00AAD2">
                  <a:lumMod val="75000"/>
                </a:srgbClr>
              </a:solidFill>
              <a:effectLst/>
              <a:uLnTx/>
              <a:uFillTx/>
              <a:latin typeface="Aptos" panose="020B0004020202020204" pitchFamily="34" charset="0"/>
              <a:ea typeface="Batang" panose="02030600000101010101" pitchFamily="18" charset="-127"/>
              <a:cs typeface="Arial"/>
              <a:sym typeface="Arial"/>
            </a:endParaRPr>
          </a:p>
        </p:txBody>
      </p:sp>
      <p:sp>
        <p:nvSpPr>
          <p:cNvPr id="10" name="Rectangle 9">
            <a:extLst>
              <a:ext uri="{FF2B5EF4-FFF2-40B4-BE49-F238E27FC236}">
                <a16:creationId xmlns:a16="http://schemas.microsoft.com/office/drawing/2014/main" id="{F6543D1A-58BC-8152-9D54-73F799A3A301}"/>
              </a:ext>
              <a:ext uri="{C183D7F6-B498-43B3-948B-1728B52AA6E4}">
                <adec:decorative xmlns:adec="http://schemas.microsoft.com/office/drawing/2017/decorative" val="1"/>
              </a:ext>
            </a:extLst>
          </p:cNvPr>
          <p:cNvSpPr/>
          <p:nvPr/>
        </p:nvSpPr>
        <p:spPr>
          <a:xfrm>
            <a:off x="381543" y="1290461"/>
            <a:ext cx="3962400" cy="343405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1950" marR="0" lvl="0" indent="-180975"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cs typeface="Arial"/>
              <a:sym typeface="Arial"/>
            </a:endParaRPr>
          </a:p>
          <a:p>
            <a:pPr marL="180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ptos" panose="020B0004020202020204" pitchFamily="34" charset="0"/>
                <a:cs typeface="Arial"/>
                <a:sym typeface="Arial"/>
              </a:rPr>
              <a:t>You will need to choose an age category for: </a:t>
            </a:r>
          </a:p>
          <a:p>
            <a:pPr marL="361950" marR="0" lvl="0" indent="-18097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cs typeface="Arial"/>
              <a:sym typeface="Arial"/>
            </a:endParaRPr>
          </a:p>
          <a:p>
            <a:pPr marL="180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000000"/>
              </a:solidFill>
              <a:effectLst/>
              <a:uLnTx/>
              <a:uFillTx/>
              <a:latin typeface="Aptos" panose="020B0004020202020204" pitchFamily="34" charset="0"/>
              <a:cs typeface="Arial"/>
              <a:sym typeface="Arial"/>
            </a:endParaRPr>
          </a:p>
          <a:p>
            <a:pPr marL="180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0" i="0" u="none" strike="noStrike" kern="0" cap="none" spc="0" normalizeH="0" baseline="0" noProof="0">
                <a:ln>
                  <a:noFill/>
                </a:ln>
                <a:solidFill>
                  <a:srgbClr val="000000"/>
                </a:solidFill>
                <a:effectLst/>
                <a:uLnTx/>
                <a:uFillTx/>
                <a:latin typeface="Aptos" panose="020B0004020202020204" pitchFamily="34" charset="0"/>
                <a:cs typeface="Arial"/>
                <a:sym typeface="Arial"/>
              </a:rPr>
              <a:t>Choose the age category of the </a:t>
            </a:r>
            <a:r>
              <a:rPr kumimoji="0" lang="en-CA" sz="1400" b="1" i="0" u="none" strike="noStrike" kern="0" cap="none" spc="0" normalizeH="0" baseline="0" noProof="0">
                <a:ln>
                  <a:noFill/>
                </a:ln>
                <a:solidFill>
                  <a:srgbClr val="000000"/>
                </a:solidFill>
                <a:effectLst/>
                <a:uLnTx/>
                <a:uFillTx/>
                <a:latin typeface="Aptos" panose="020B0004020202020204" pitchFamily="34" charset="0"/>
                <a:cs typeface="Arial"/>
                <a:sym typeface="Arial"/>
              </a:rPr>
              <a:t>intended</a:t>
            </a:r>
            <a:r>
              <a:rPr kumimoji="0" lang="en-CA" sz="1400" b="0" i="0" u="none" strike="noStrike" kern="0" cap="none" spc="0" normalizeH="0" baseline="0" noProof="0">
                <a:ln>
                  <a:noFill/>
                </a:ln>
                <a:solidFill>
                  <a:srgbClr val="000000"/>
                </a:solidFill>
                <a:effectLst/>
                <a:uLnTx/>
                <a:uFillTx/>
                <a:latin typeface="Aptos" panose="020B0004020202020204" pitchFamily="34" charset="0"/>
                <a:cs typeface="Arial"/>
                <a:sym typeface="Arial"/>
              </a:rPr>
              <a:t> or </a:t>
            </a:r>
            <a:r>
              <a:rPr kumimoji="0" lang="en-CA" sz="1400" b="1" i="0" u="none" strike="noStrike" kern="0" cap="none" spc="0" normalizeH="0" baseline="0" noProof="0">
                <a:ln>
                  <a:noFill/>
                </a:ln>
                <a:solidFill>
                  <a:srgbClr val="000000"/>
                </a:solidFill>
                <a:effectLst/>
                <a:uLnTx/>
                <a:uFillTx/>
                <a:latin typeface="Aptos" panose="020B0004020202020204" pitchFamily="34" charset="0"/>
                <a:cs typeface="Arial"/>
                <a:sym typeface="Arial"/>
              </a:rPr>
              <a:t>primary</a:t>
            </a:r>
            <a:r>
              <a:rPr kumimoji="0" lang="en-CA" sz="1400" b="0" i="0" u="none" strike="noStrike" kern="0" cap="none" spc="0" normalizeH="0" baseline="0" noProof="0">
                <a:ln>
                  <a:noFill/>
                </a:ln>
                <a:solidFill>
                  <a:srgbClr val="000000"/>
                </a:solidFill>
                <a:effectLst/>
                <a:uLnTx/>
                <a:uFillTx/>
                <a:latin typeface="Aptos" panose="020B0004020202020204" pitchFamily="34" charset="0"/>
                <a:cs typeface="Arial"/>
                <a:sym typeface="Arial"/>
              </a:rPr>
              <a:t> audience.</a:t>
            </a:r>
            <a:endParaRPr kumimoji="0" lang="en-CA" sz="500" b="0" i="0" u="none" strike="noStrike" kern="0" cap="none" spc="0" normalizeH="0" baseline="0" noProof="0">
              <a:ln>
                <a:noFill/>
              </a:ln>
              <a:solidFill>
                <a:srgbClr val="000000"/>
              </a:solidFill>
              <a:effectLst/>
              <a:uLnTx/>
              <a:uFillTx/>
              <a:latin typeface="Aptos" panose="020B0004020202020204" pitchFamily="34" charset="0"/>
              <a:cs typeface="Arial"/>
              <a:sym typeface="Arial"/>
            </a:endParaRPr>
          </a:p>
          <a:p>
            <a:pPr marL="179388"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1" i="0" u="sng" strike="noStrike" kern="0" cap="none" spc="0" normalizeH="0" baseline="0" noProof="0">
                <a:ln>
                  <a:noFill/>
                </a:ln>
                <a:solidFill>
                  <a:srgbClr val="007F9D"/>
                </a:solidFill>
                <a:effectLst/>
                <a:uLnTx/>
                <a:uFillTx/>
                <a:latin typeface="Aptos" panose="020B0004020202020204" pitchFamily="34" charset="0"/>
                <a:cs typeface="Arial"/>
                <a:sym typeface="Arial"/>
              </a:rPr>
              <a:t>Example</a:t>
            </a:r>
            <a:r>
              <a:rPr kumimoji="0" lang="en-CA" sz="1400" b="1" i="0" u="none" strike="noStrike" kern="0" cap="none" spc="0" normalizeH="0" baseline="0" noProof="0">
                <a:ln>
                  <a:noFill/>
                </a:ln>
                <a:solidFill>
                  <a:srgbClr val="007F9D"/>
                </a:solidFill>
                <a:effectLst/>
                <a:uLnTx/>
                <a:uFillTx/>
                <a:latin typeface="Aptos" panose="020B0004020202020204" pitchFamily="34" charset="0"/>
                <a:cs typeface="Arial"/>
                <a:sym typeface="Arial"/>
              </a:rPr>
              <a:t>: Snow removal program for Seniors</a:t>
            </a:r>
          </a:p>
          <a:p>
            <a:pPr marL="466725"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CA" sz="1400" b="0" i="0" u="none" strike="noStrike" kern="0" cap="none" spc="0" normalizeH="0" baseline="0" noProof="0">
                <a:ln>
                  <a:noFill/>
                </a:ln>
                <a:solidFill>
                  <a:srgbClr val="000000"/>
                </a:solidFill>
                <a:effectLst/>
                <a:uLnTx/>
                <a:uFillTx/>
                <a:latin typeface="Aptos" panose="020B0004020202020204" pitchFamily="34" charset="0"/>
                <a:cs typeface="Arial"/>
                <a:sym typeface="Arial"/>
              </a:rPr>
              <a:t>Age category is </a:t>
            </a:r>
            <a:r>
              <a:rPr kumimoji="0" lang="en-CA" sz="1400" b="1" i="0" u="none" strike="noStrike" kern="0" cap="none" spc="0" normalizeH="0" baseline="0" noProof="0">
                <a:ln>
                  <a:noFill/>
                </a:ln>
                <a:solidFill>
                  <a:srgbClr val="000000"/>
                </a:solidFill>
                <a:effectLst/>
                <a:uLnTx/>
                <a:uFillTx/>
                <a:latin typeface="Aptos" panose="020B0004020202020204" pitchFamily="34" charset="0"/>
                <a:cs typeface="Arial"/>
                <a:sym typeface="Arial"/>
              </a:rPr>
              <a:t>Seniors, as defined by your program </a:t>
            </a:r>
            <a:endParaRPr kumimoji="0" lang="en-CA" sz="500" b="1" i="0" u="none" strike="noStrike" kern="0" cap="none" spc="0" normalizeH="0" baseline="0" noProof="0">
              <a:ln>
                <a:noFill/>
              </a:ln>
              <a:solidFill>
                <a:srgbClr val="000000"/>
              </a:solidFill>
              <a:effectLst/>
              <a:uLnTx/>
              <a:uFillTx/>
              <a:latin typeface="Aptos" panose="020B0004020202020204" pitchFamily="34" charset="0"/>
              <a:cs typeface="Arial"/>
              <a:sym typeface="Arial"/>
            </a:endParaRPr>
          </a:p>
          <a:p>
            <a:pPr marL="179388"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1" i="0" u="sng" strike="noStrike" kern="0" cap="none" spc="0" normalizeH="0" baseline="0" noProof="0">
                <a:ln>
                  <a:noFill/>
                </a:ln>
                <a:solidFill>
                  <a:srgbClr val="007F9D"/>
                </a:solidFill>
                <a:effectLst/>
                <a:uLnTx/>
                <a:uFillTx/>
                <a:latin typeface="Aptos" panose="020B0004020202020204" pitchFamily="34" charset="0"/>
                <a:cs typeface="Arial"/>
                <a:sym typeface="Arial"/>
              </a:rPr>
              <a:t>Example</a:t>
            </a:r>
            <a:r>
              <a:rPr kumimoji="0" lang="en-CA" sz="1400" b="1" i="0" u="none" strike="noStrike" kern="0" cap="none" spc="0" normalizeH="0" baseline="0" noProof="0">
                <a:ln>
                  <a:noFill/>
                </a:ln>
                <a:solidFill>
                  <a:srgbClr val="007F9D"/>
                </a:solidFill>
                <a:effectLst/>
                <a:uLnTx/>
                <a:uFillTx/>
                <a:latin typeface="Aptos" panose="020B0004020202020204" pitchFamily="34" charset="0"/>
                <a:cs typeface="Arial"/>
                <a:sym typeface="Arial"/>
              </a:rPr>
              <a:t>: After-school program - Grades 1-8</a:t>
            </a:r>
          </a:p>
          <a:p>
            <a:pPr marL="466725"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CA" sz="1400" b="0" i="0" u="none" strike="noStrike" kern="0" cap="none" spc="0" normalizeH="0" baseline="0" noProof="0">
                <a:ln>
                  <a:noFill/>
                </a:ln>
                <a:solidFill>
                  <a:srgbClr val="000000"/>
                </a:solidFill>
                <a:effectLst/>
                <a:uLnTx/>
                <a:uFillTx/>
                <a:latin typeface="Aptos" panose="020B0004020202020204" pitchFamily="34" charset="0"/>
                <a:cs typeface="Arial"/>
                <a:sym typeface="Arial"/>
              </a:rPr>
              <a:t>Age category is </a:t>
            </a:r>
            <a:r>
              <a:rPr kumimoji="0" lang="en-CA" sz="1400" b="1" i="0" u="none" strike="noStrike" kern="0" cap="none" spc="0" normalizeH="0" baseline="0" noProof="0">
                <a:ln>
                  <a:noFill/>
                </a:ln>
                <a:solidFill>
                  <a:srgbClr val="000000"/>
                </a:solidFill>
                <a:effectLst/>
                <a:uLnTx/>
                <a:uFillTx/>
                <a:latin typeface="Aptos" panose="020B0004020202020204" pitchFamily="34" charset="0"/>
                <a:cs typeface="Arial"/>
                <a:sym typeface="Arial"/>
              </a:rPr>
              <a:t>Children (&lt;12)</a:t>
            </a:r>
            <a:r>
              <a:rPr kumimoji="0" lang="en-CA" sz="1400" b="0" i="0" u="none" strike="noStrike" kern="0" cap="none" spc="0" normalizeH="0" baseline="0" noProof="0">
                <a:ln>
                  <a:noFill/>
                </a:ln>
                <a:solidFill>
                  <a:srgbClr val="000000"/>
                </a:solidFill>
                <a:effectLst/>
                <a:uLnTx/>
                <a:uFillTx/>
                <a:latin typeface="Aptos" panose="020B0004020202020204" pitchFamily="34" charset="0"/>
                <a:cs typeface="Arial"/>
                <a:sym typeface="Arial"/>
              </a:rPr>
              <a:t> because it is primarily for a younger audience, even though some older kids can also attend.</a:t>
            </a:r>
            <a:endParaRPr kumimoji="0" lang="en-CA" sz="500" b="0" i="0" u="none" strike="noStrike" kern="0" cap="none" spc="0" normalizeH="0" baseline="0" noProof="0">
              <a:ln>
                <a:noFill/>
              </a:ln>
              <a:solidFill>
                <a:srgbClr val="000000"/>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1" i="0" u="none" strike="noStrike" kern="0" cap="none" spc="0" normalizeH="0" baseline="0" noProof="0">
                <a:ln>
                  <a:noFill/>
                </a:ln>
                <a:solidFill>
                  <a:srgbClr val="000000"/>
                </a:solidFill>
                <a:effectLst/>
                <a:uLnTx/>
                <a:uFillTx/>
                <a:latin typeface="Aptos" panose="020B0004020202020204" pitchFamily="34" charset="0"/>
                <a:cs typeface="Arial"/>
                <a:sym typeface="Arial"/>
              </a:rPr>
              <a:t>It is okay if you do not have a specific age group.</a:t>
            </a:r>
            <a:endParaRPr kumimoji="0" lang="en-CA"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grpSp>
        <p:nvGrpSpPr>
          <p:cNvPr id="5" name="Group 4">
            <a:extLst>
              <a:ext uri="{FF2B5EF4-FFF2-40B4-BE49-F238E27FC236}">
                <a16:creationId xmlns:a16="http://schemas.microsoft.com/office/drawing/2014/main" id="{5B3D44AD-0EC2-932B-71BE-CA105BDA984B}"/>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7" name="Oval 6">
              <a:extLst>
                <a:ext uri="{FF2B5EF4-FFF2-40B4-BE49-F238E27FC236}">
                  <a16:creationId xmlns:a16="http://schemas.microsoft.com/office/drawing/2014/main" id="{D06B011F-6245-7976-C7B2-8DE43F70ECAE}"/>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1" name="Graphic 10" descr="Folder Search with solid fill">
              <a:extLst>
                <a:ext uri="{FF2B5EF4-FFF2-40B4-BE49-F238E27FC236}">
                  <a16:creationId xmlns:a16="http://schemas.microsoft.com/office/drawing/2014/main" id="{08572556-1405-D62B-AB94-0926B6726F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13" name="TextBox 12">
            <a:extLst>
              <a:ext uri="{FF2B5EF4-FFF2-40B4-BE49-F238E27FC236}">
                <a16:creationId xmlns:a16="http://schemas.microsoft.com/office/drawing/2014/main" id="{CA3A2648-1AEF-C854-C577-77DE37F05C15}"/>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24</a:t>
            </a:r>
          </a:p>
        </p:txBody>
      </p:sp>
      <p:grpSp>
        <p:nvGrpSpPr>
          <p:cNvPr id="12" name="Group 11">
            <a:extLst>
              <a:ext uri="{FF2B5EF4-FFF2-40B4-BE49-F238E27FC236}">
                <a16:creationId xmlns:a16="http://schemas.microsoft.com/office/drawing/2014/main" id="{873224CD-DA70-C569-7028-9B05DCF91D29}"/>
              </a:ext>
            </a:extLst>
          </p:cNvPr>
          <p:cNvGrpSpPr/>
          <p:nvPr/>
        </p:nvGrpSpPr>
        <p:grpSpPr>
          <a:xfrm>
            <a:off x="1332063" y="1840686"/>
            <a:ext cx="2061359" cy="432000"/>
            <a:chOff x="797070" y="1729846"/>
            <a:chExt cx="2061359" cy="432000"/>
          </a:xfrm>
        </p:grpSpPr>
        <p:sp>
          <p:nvSpPr>
            <p:cNvPr id="15" name="Rectangle 14">
              <a:extLst>
                <a:ext uri="{FF2B5EF4-FFF2-40B4-BE49-F238E27FC236}">
                  <a16:creationId xmlns:a16="http://schemas.microsoft.com/office/drawing/2014/main" id="{A99FE8E3-7933-42AB-774F-7590D88EA2B8}"/>
                </a:ext>
              </a:extLst>
            </p:cNvPr>
            <p:cNvSpPr/>
            <p:nvPr/>
          </p:nvSpPr>
          <p:spPr>
            <a:xfrm>
              <a:off x="797070" y="1729846"/>
              <a:ext cx="972000" cy="431340"/>
            </a:xfrm>
            <a:prstGeom prst="rect">
              <a:avLst/>
            </a:prstGeom>
            <a:solidFill>
              <a:srgbClr val="FAB4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dirty="0">
                  <a:solidFill>
                    <a:prstClr val="black"/>
                  </a:solidFill>
                  <a:latin typeface="Aptos" panose="02110004020202020204"/>
                </a:rPr>
                <a:t>Program</a:t>
              </a:r>
              <a:endParaRPr lang="en-CA" sz="1200" kern="1200" dirty="0">
                <a:solidFill>
                  <a:prstClr val="black"/>
                </a:solidFill>
                <a:latin typeface="Aptos" panose="02110004020202020204"/>
              </a:endParaRPr>
            </a:p>
          </p:txBody>
        </p:sp>
        <p:sp>
          <p:nvSpPr>
            <p:cNvPr id="16" name="Rectangle 15">
              <a:extLst>
                <a:ext uri="{FF2B5EF4-FFF2-40B4-BE49-F238E27FC236}">
                  <a16:creationId xmlns:a16="http://schemas.microsoft.com/office/drawing/2014/main" id="{012706E2-C000-1A32-F250-65D0ACE230AE}"/>
                </a:ext>
              </a:extLst>
            </p:cNvPr>
            <p:cNvSpPr/>
            <p:nvPr/>
          </p:nvSpPr>
          <p:spPr>
            <a:xfrm>
              <a:off x="1886429" y="1729846"/>
              <a:ext cx="972000" cy="432000"/>
            </a:xfrm>
            <a:prstGeom prst="rect">
              <a:avLst/>
            </a:prstGeom>
            <a:solidFill>
              <a:srgbClr val="30B1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dirty="0">
                  <a:solidFill>
                    <a:prstClr val="black"/>
                  </a:solidFill>
                  <a:latin typeface="Aptos" panose="02110004020202020204"/>
                </a:rPr>
                <a:t>Community Events</a:t>
              </a:r>
              <a:endParaRPr lang="en-CA" sz="1200" kern="1200" dirty="0">
                <a:solidFill>
                  <a:prstClr val="black"/>
                </a:solidFill>
                <a:latin typeface="Aptos" panose="02110004020202020204"/>
              </a:endParaRPr>
            </a:p>
          </p:txBody>
        </p:sp>
      </p:grpSp>
    </p:spTree>
    <p:extLst>
      <p:ext uri="{BB962C8B-B14F-4D97-AF65-F5344CB8AC3E}">
        <p14:creationId xmlns:p14="http://schemas.microsoft.com/office/powerpoint/2010/main" val="16162238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C51D3A-7889-D6B6-4B78-F7BACA6F6583}"/>
              </a:ext>
            </a:extLst>
          </p:cNvPr>
          <p:cNvSpPr>
            <a:spLocks noGrp="1"/>
          </p:cNvSpPr>
          <p:nvPr>
            <p:ph type="sldNum" idx="12"/>
          </p:nvPr>
        </p:nvSpPr>
        <p:spPr>
          <a:xfrm>
            <a:off x="146824" y="4449878"/>
            <a:ext cx="2057400" cy="274637"/>
          </a:xfrm>
        </p:spPr>
        <p:txBody>
          <a:bodyPr/>
          <a:lstStyle/>
          <a:p>
            <a:pPr marL="0" lvl="0" indent="0" algn="l" rtl="0">
              <a:spcBef>
                <a:spcPts val="0"/>
              </a:spcBef>
              <a:spcAft>
                <a:spcPts val="0"/>
              </a:spcAft>
              <a:buNone/>
            </a:pPr>
            <a:fld id="{00000000-1234-1234-1234-123412341234}" type="slidenum">
              <a:rPr lang="en-US" smtClean="0"/>
              <a:t>75</a:t>
            </a:fld>
            <a:endParaRPr lang="en-US" dirty="0"/>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75953" y="506812"/>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Choosing Community Groups</a:t>
            </a:r>
          </a:p>
        </p:txBody>
      </p:sp>
      <p:sp>
        <p:nvSpPr>
          <p:cNvPr id="8" name="Rectangle 7">
            <a:extLst>
              <a:ext uri="{FF2B5EF4-FFF2-40B4-BE49-F238E27FC236}">
                <a16:creationId xmlns:a16="http://schemas.microsoft.com/office/drawing/2014/main" id="{46BC5617-6182-E079-9281-E7EF86F3220E}"/>
              </a:ext>
              <a:ext uri="{C183D7F6-B498-43B3-948B-1728B52AA6E4}">
                <adec:decorative xmlns:adec="http://schemas.microsoft.com/office/drawing/2017/decorative" val="1"/>
              </a:ext>
            </a:extLst>
          </p:cNvPr>
          <p:cNvSpPr/>
          <p:nvPr/>
        </p:nvSpPr>
        <p:spPr>
          <a:xfrm>
            <a:off x="7059943" y="4263508"/>
            <a:ext cx="1954196" cy="746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extLst>
              <a:ext uri="{FF2B5EF4-FFF2-40B4-BE49-F238E27FC236}">
                <a16:creationId xmlns:a16="http://schemas.microsoft.com/office/drawing/2014/main" id="{558A0DBC-81B5-21DA-5B50-561FC17C8D03}"/>
              </a:ext>
            </a:extLst>
          </p:cNvPr>
          <p:cNvSpPr/>
          <p:nvPr/>
        </p:nvSpPr>
        <p:spPr>
          <a:xfrm>
            <a:off x="4572000" y="1290462"/>
            <a:ext cx="3962400" cy="3638890"/>
          </a:xfrm>
          <a:prstGeom prst="rect">
            <a:avLst/>
          </a:prstGeom>
          <a:solidFill>
            <a:srgbClr val="B8E6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2">
                    <a:lumMod val="75000"/>
                  </a:schemeClr>
                </a:solidFill>
                <a:latin typeface="Aptos" panose="020B0004020202020204" pitchFamily="34" charset="0"/>
                <a:ea typeface="Batang" panose="02030600000101010101" pitchFamily="18" charset="-127"/>
              </a:rPr>
              <a:t>Community Groups </a:t>
            </a:r>
          </a:p>
          <a:p>
            <a:pPr marL="285750" indent="-285750">
              <a:lnSpc>
                <a:spcPct val="150000"/>
              </a:lnSpc>
              <a:buFont typeface="Arial" panose="020B0604020202020204" pitchFamily="34" charset="0"/>
              <a:buChar char="•"/>
            </a:pPr>
            <a:r>
              <a:rPr lang="en-US" dirty="0">
                <a:solidFill>
                  <a:schemeClr val="accent2">
                    <a:lumMod val="75000"/>
                  </a:schemeClr>
                </a:solidFill>
                <a:latin typeface="Aptos" panose="020B0004020202020204" pitchFamily="34" charset="0"/>
                <a:ea typeface="Batang" panose="02030600000101010101" pitchFamily="18" charset="-127"/>
              </a:rPr>
              <a:t>No specific community group </a:t>
            </a:r>
          </a:p>
          <a:p>
            <a:pPr marL="285750" indent="-285750">
              <a:lnSpc>
                <a:spcPct val="150000"/>
              </a:lnSpc>
              <a:buFont typeface="Arial" panose="020B0604020202020204" pitchFamily="34" charset="0"/>
              <a:buChar char="•"/>
            </a:pPr>
            <a:r>
              <a:rPr lang="en-US" dirty="0">
                <a:solidFill>
                  <a:schemeClr val="accent2">
                    <a:lumMod val="75000"/>
                  </a:schemeClr>
                </a:solidFill>
                <a:latin typeface="Aptos" panose="020B0004020202020204" pitchFamily="34" charset="0"/>
                <a:ea typeface="Batang" panose="02030600000101010101" pitchFamily="18" charset="-127"/>
              </a:rPr>
              <a:t>Indigenous peoples </a:t>
            </a:r>
          </a:p>
          <a:p>
            <a:pPr marL="285750" lvl="1" indent="285750">
              <a:lnSpc>
                <a:spcPct val="150000"/>
              </a:lnSpc>
              <a:buFont typeface="Arial" panose="020B0604020202020204" pitchFamily="34" charset="0"/>
              <a:buChar char="•"/>
            </a:pPr>
            <a:r>
              <a:rPr lang="en-US" sz="1200" dirty="0">
                <a:solidFill>
                  <a:schemeClr val="accent2">
                    <a:lumMod val="75000"/>
                  </a:schemeClr>
                </a:solidFill>
                <a:latin typeface="Aptos" panose="020B0004020202020204" pitchFamily="34" charset="0"/>
                <a:ea typeface="Batang" panose="02030600000101010101" pitchFamily="18" charset="-127"/>
              </a:rPr>
              <a:t>Optional Dropdown: First Nations, Métis, Inuit.</a:t>
            </a:r>
          </a:p>
          <a:p>
            <a:pPr marL="285750" indent="-285750">
              <a:lnSpc>
                <a:spcPct val="150000"/>
              </a:lnSpc>
              <a:buFont typeface="Arial" panose="020B0604020202020204" pitchFamily="34" charset="0"/>
              <a:buChar char="•"/>
            </a:pPr>
            <a:r>
              <a:rPr lang="en-US" dirty="0">
                <a:solidFill>
                  <a:schemeClr val="accent2">
                    <a:lumMod val="75000"/>
                  </a:schemeClr>
                </a:solidFill>
                <a:latin typeface="Aptos" panose="020B0004020202020204" pitchFamily="34" charset="0"/>
                <a:ea typeface="Batang" panose="02030600000101010101" pitchFamily="18" charset="-127"/>
              </a:rPr>
              <a:t>2SLGBTQQIA+ people </a:t>
            </a:r>
          </a:p>
          <a:p>
            <a:pPr marL="285750" indent="-285750">
              <a:lnSpc>
                <a:spcPct val="150000"/>
              </a:lnSpc>
              <a:buFont typeface="Arial" panose="020B0604020202020204" pitchFamily="34" charset="0"/>
              <a:buChar char="•"/>
            </a:pPr>
            <a:r>
              <a:rPr lang="en-US" dirty="0">
                <a:solidFill>
                  <a:schemeClr val="accent2">
                    <a:lumMod val="75000"/>
                  </a:schemeClr>
                </a:solidFill>
                <a:latin typeface="Aptos" panose="020B0004020202020204" pitchFamily="34" charset="0"/>
                <a:ea typeface="Batang" panose="02030600000101010101" pitchFamily="18" charset="-127"/>
              </a:rPr>
              <a:t>Newcomers </a:t>
            </a:r>
          </a:p>
          <a:p>
            <a:pPr marL="285750" indent="-285750">
              <a:lnSpc>
                <a:spcPct val="150000"/>
              </a:lnSpc>
              <a:buFont typeface="Arial" panose="020B0604020202020204" pitchFamily="34" charset="0"/>
              <a:buChar char="•"/>
            </a:pPr>
            <a:r>
              <a:rPr lang="en-US" dirty="0">
                <a:solidFill>
                  <a:schemeClr val="accent2">
                    <a:lumMod val="75000"/>
                  </a:schemeClr>
                </a:solidFill>
                <a:latin typeface="Aptos" panose="020B0004020202020204" pitchFamily="34" charset="0"/>
                <a:ea typeface="Batang" panose="02030600000101010101" pitchFamily="18" charset="-127"/>
              </a:rPr>
              <a:t>People with disabilities </a:t>
            </a:r>
          </a:p>
          <a:p>
            <a:pPr marL="285750" indent="-285750">
              <a:lnSpc>
                <a:spcPct val="150000"/>
              </a:lnSpc>
              <a:buFont typeface="Arial" panose="020B0604020202020204" pitchFamily="34" charset="0"/>
              <a:buChar char="•"/>
            </a:pPr>
            <a:r>
              <a:rPr lang="en-US" dirty="0">
                <a:solidFill>
                  <a:schemeClr val="accent2">
                    <a:lumMod val="75000"/>
                  </a:schemeClr>
                </a:solidFill>
                <a:latin typeface="Aptos" panose="020B0004020202020204" pitchFamily="34" charset="0"/>
                <a:ea typeface="Batang" panose="02030600000101010101" pitchFamily="18" charset="-127"/>
              </a:rPr>
              <a:t>Racialized people </a:t>
            </a:r>
          </a:p>
          <a:p>
            <a:pPr marL="285750" indent="-285750">
              <a:lnSpc>
                <a:spcPct val="150000"/>
              </a:lnSpc>
              <a:buFont typeface="Arial" panose="020B0604020202020204" pitchFamily="34" charset="0"/>
              <a:buChar char="•"/>
            </a:pPr>
            <a:r>
              <a:rPr lang="en-US" dirty="0">
                <a:solidFill>
                  <a:schemeClr val="accent2">
                    <a:lumMod val="75000"/>
                  </a:schemeClr>
                </a:solidFill>
                <a:latin typeface="Aptos" panose="020B0004020202020204" pitchFamily="34" charset="0"/>
                <a:ea typeface="Batang" panose="02030600000101010101" pitchFamily="18" charset="-127"/>
              </a:rPr>
              <a:t>Language minority groups </a:t>
            </a:r>
          </a:p>
          <a:p>
            <a:pPr marL="285750" indent="-285750">
              <a:lnSpc>
                <a:spcPct val="150000"/>
              </a:lnSpc>
              <a:buFont typeface="Arial" panose="020B0604020202020204" pitchFamily="34" charset="0"/>
              <a:buChar char="•"/>
            </a:pPr>
            <a:r>
              <a:rPr lang="en-US" dirty="0">
                <a:solidFill>
                  <a:schemeClr val="accent2">
                    <a:lumMod val="75000"/>
                  </a:schemeClr>
                </a:solidFill>
                <a:latin typeface="Aptos" panose="020B0004020202020204" pitchFamily="34" charset="0"/>
                <a:ea typeface="Batang" panose="02030600000101010101" pitchFamily="18" charset="-127"/>
              </a:rPr>
              <a:t>Women/girls </a:t>
            </a:r>
          </a:p>
          <a:p>
            <a:pPr marL="285750" indent="-285750">
              <a:lnSpc>
                <a:spcPct val="150000"/>
              </a:lnSpc>
              <a:buFont typeface="Arial" panose="020B0604020202020204" pitchFamily="34" charset="0"/>
              <a:buChar char="•"/>
            </a:pPr>
            <a:r>
              <a:rPr lang="en-US" dirty="0">
                <a:solidFill>
                  <a:schemeClr val="accent2">
                    <a:lumMod val="75000"/>
                  </a:schemeClr>
                </a:solidFill>
                <a:latin typeface="Aptos" panose="020B0004020202020204" pitchFamily="34" charset="0"/>
                <a:ea typeface="Batang" panose="02030600000101010101" pitchFamily="18" charset="-127"/>
              </a:rPr>
              <a:t>Men/boys</a:t>
            </a:r>
          </a:p>
        </p:txBody>
      </p:sp>
      <p:sp>
        <p:nvSpPr>
          <p:cNvPr id="10" name="Rectangle 9">
            <a:extLst>
              <a:ext uri="{FF2B5EF4-FFF2-40B4-BE49-F238E27FC236}">
                <a16:creationId xmlns:a16="http://schemas.microsoft.com/office/drawing/2014/main" id="{F6543D1A-58BC-8152-9D54-73F799A3A301}"/>
              </a:ext>
              <a:ext uri="{C183D7F6-B498-43B3-948B-1728B52AA6E4}">
                <adec:decorative xmlns:adec="http://schemas.microsoft.com/office/drawing/2017/decorative" val="1"/>
              </a:ext>
            </a:extLst>
          </p:cNvPr>
          <p:cNvSpPr/>
          <p:nvPr/>
        </p:nvSpPr>
        <p:spPr>
          <a:xfrm>
            <a:off x="381543" y="1290461"/>
            <a:ext cx="3962400" cy="363889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extBox 1">
            <a:extLst>
              <a:ext uri="{FF2B5EF4-FFF2-40B4-BE49-F238E27FC236}">
                <a16:creationId xmlns:a16="http://schemas.microsoft.com/office/drawing/2014/main" id="{334C877D-5D82-2371-0673-6355119C35E5}"/>
              </a:ext>
            </a:extLst>
          </p:cNvPr>
          <p:cNvSpPr txBox="1"/>
          <p:nvPr/>
        </p:nvSpPr>
        <p:spPr>
          <a:xfrm>
            <a:off x="381543" y="1460790"/>
            <a:ext cx="4005945" cy="3170099"/>
          </a:xfrm>
          <a:prstGeom prst="rect">
            <a:avLst/>
          </a:prstGeom>
          <a:noFill/>
        </p:spPr>
        <p:txBody>
          <a:bodyPr wrap="square" rtlCol="0">
            <a:spAutoFit/>
          </a:bodyPr>
          <a:lstStyle/>
          <a:p>
            <a:pPr marL="180975"/>
            <a:r>
              <a:rPr lang="en-US" sz="1200" cap="none" dirty="0">
                <a:latin typeface="Aptos" panose="020B0004020202020204" pitchFamily="34" charset="0"/>
              </a:rPr>
              <a:t>You will need to choose community group for: </a:t>
            </a:r>
          </a:p>
          <a:p>
            <a:pPr marL="361950" indent="-180975">
              <a:buFont typeface="Arial" panose="020B0604020202020204" pitchFamily="34" charset="0"/>
              <a:buChar char="•"/>
            </a:pPr>
            <a:endParaRPr lang="en-US" dirty="0">
              <a:latin typeface="Aptos" panose="020B0004020202020204" pitchFamily="34" charset="0"/>
            </a:endParaRPr>
          </a:p>
          <a:p>
            <a:pPr marL="180975"/>
            <a:endParaRPr lang="en-US" sz="2000" dirty="0">
              <a:latin typeface="Aptos" panose="020B0004020202020204" pitchFamily="34" charset="0"/>
            </a:endParaRPr>
          </a:p>
          <a:p>
            <a:pPr marL="179388">
              <a:buNone/>
            </a:pPr>
            <a:r>
              <a:rPr lang="en-CA" sz="1200" cap="none" dirty="0">
                <a:latin typeface="Aptos" panose="020B0004020202020204" pitchFamily="34" charset="0"/>
              </a:rPr>
              <a:t>Choose the community group of the </a:t>
            </a:r>
            <a:r>
              <a:rPr lang="en-CA" sz="1200" b="1" cap="none" dirty="0">
                <a:latin typeface="Aptos" panose="020B0004020202020204" pitchFamily="34" charset="0"/>
              </a:rPr>
              <a:t>intended</a:t>
            </a:r>
            <a:r>
              <a:rPr lang="en-CA" sz="1200" cap="none" dirty="0">
                <a:latin typeface="Aptos" panose="020B0004020202020204" pitchFamily="34" charset="0"/>
              </a:rPr>
              <a:t> or </a:t>
            </a:r>
            <a:r>
              <a:rPr lang="en-CA" sz="1200" b="1" cap="none" dirty="0">
                <a:latin typeface="Aptos" panose="020B0004020202020204" pitchFamily="34" charset="0"/>
              </a:rPr>
              <a:t>primary</a:t>
            </a:r>
            <a:r>
              <a:rPr lang="en-CA" sz="1200" cap="none" dirty="0">
                <a:latin typeface="Aptos" panose="020B0004020202020204" pitchFamily="34" charset="0"/>
              </a:rPr>
              <a:t> audience, if applicable.</a:t>
            </a:r>
          </a:p>
          <a:p>
            <a:pPr marL="179388">
              <a:spcBef>
                <a:spcPts val="0"/>
              </a:spcBef>
              <a:buNone/>
            </a:pPr>
            <a:endParaRPr lang="en-CA" sz="500" cap="none" dirty="0">
              <a:latin typeface="Aptos" panose="020B0004020202020204" pitchFamily="34" charset="0"/>
            </a:endParaRPr>
          </a:p>
          <a:p>
            <a:pPr marL="179388">
              <a:buNone/>
            </a:pPr>
            <a:r>
              <a:rPr lang="en-CA" sz="1200" b="1" cap="none" dirty="0">
                <a:solidFill>
                  <a:srgbClr val="007F9D"/>
                </a:solidFill>
                <a:latin typeface="Aptos" panose="020B0004020202020204" pitchFamily="34" charset="0"/>
              </a:rPr>
              <a:t>Example: Welcome Wellness: Building Healthy Starts for Newcomers</a:t>
            </a:r>
          </a:p>
          <a:p>
            <a:pPr marL="350838" indent="-171450">
              <a:buFont typeface="Arial" panose="020B0604020202020204" pitchFamily="34" charset="0"/>
              <a:buChar char="•"/>
            </a:pPr>
            <a:r>
              <a:rPr lang="en-CA" sz="1200" cap="none" dirty="0">
                <a:latin typeface="Aptos" panose="020B0004020202020204" pitchFamily="34" charset="0"/>
              </a:rPr>
              <a:t>Community group is </a:t>
            </a:r>
            <a:r>
              <a:rPr lang="en-CA" sz="1200" b="1" cap="none" dirty="0">
                <a:latin typeface="Aptos" panose="020B0004020202020204" pitchFamily="34" charset="0"/>
              </a:rPr>
              <a:t>Newcomers, </a:t>
            </a:r>
            <a:r>
              <a:rPr lang="en-CA" sz="1200" cap="none" dirty="0">
                <a:latin typeface="Aptos" panose="020B0004020202020204" pitchFamily="34" charset="0"/>
              </a:rPr>
              <a:t>even if other racialized people and language minority groups may attend, the program INTENT is for newcomers.</a:t>
            </a:r>
          </a:p>
          <a:p>
            <a:pPr marL="179388">
              <a:spcBef>
                <a:spcPts val="0"/>
              </a:spcBef>
              <a:buNone/>
            </a:pPr>
            <a:endParaRPr lang="en-CA" sz="500" cap="none" dirty="0">
              <a:solidFill>
                <a:srgbClr val="007F9D"/>
              </a:solidFill>
              <a:latin typeface="Aptos" panose="020B0004020202020204" pitchFamily="34" charset="0"/>
            </a:endParaRPr>
          </a:p>
          <a:p>
            <a:pPr marL="179388">
              <a:buNone/>
            </a:pPr>
            <a:r>
              <a:rPr lang="en-CA" sz="1200" b="1" cap="none" dirty="0">
                <a:solidFill>
                  <a:srgbClr val="007F9D"/>
                </a:solidFill>
                <a:latin typeface="Aptos" panose="020B0004020202020204" pitchFamily="34" charset="0"/>
              </a:rPr>
              <a:t>Example: Short-term preventative counselling </a:t>
            </a:r>
          </a:p>
          <a:p>
            <a:pPr marL="350838" indent="-171450">
              <a:buFont typeface="Arial" panose="020B0604020202020204" pitchFamily="34" charset="0"/>
              <a:buChar char="•"/>
            </a:pPr>
            <a:r>
              <a:rPr lang="en-CA" sz="1200" dirty="0">
                <a:latin typeface="Aptos" panose="020B0004020202020204" pitchFamily="34" charset="0"/>
              </a:rPr>
              <a:t>Community group is </a:t>
            </a:r>
            <a:r>
              <a:rPr lang="en-CA" sz="1200" b="1" dirty="0">
                <a:latin typeface="Aptos" panose="020B0004020202020204" pitchFamily="34" charset="0"/>
              </a:rPr>
              <a:t>No specific community group</a:t>
            </a:r>
            <a:r>
              <a:rPr lang="en-CA" sz="1200" dirty="0">
                <a:latin typeface="Aptos" panose="020B0004020202020204" pitchFamily="34" charset="0"/>
              </a:rPr>
              <a:t> because the program has not been tailored to a specific community group – even if it was created for an age group</a:t>
            </a:r>
            <a:r>
              <a:rPr lang="en-US" sz="1200" dirty="0">
                <a:latin typeface="Aptos" panose="020B0004020202020204" pitchFamily="34" charset="0"/>
              </a:rPr>
              <a:t>.</a:t>
            </a:r>
          </a:p>
        </p:txBody>
      </p:sp>
      <p:pic>
        <p:nvPicPr>
          <p:cNvPr id="11" name="Graphic 10" descr="Cycle with people with solid fill">
            <a:extLst>
              <a:ext uri="{FF2B5EF4-FFF2-40B4-BE49-F238E27FC236}">
                <a16:creationId xmlns:a16="http://schemas.microsoft.com/office/drawing/2014/main" id="{C66B7609-7B35-8CA5-8CDB-62CE8E0195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9807" y="3806307"/>
            <a:ext cx="1075439" cy="1075439"/>
          </a:xfrm>
          <a:prstGeom prst="rect">
            <a:avLst/>
          </a:prstGeom>
        </p:spPr>
      </p:pic>
      <p:grpSp>
        <p:nvGrpSpPr>
          <p:cNvPr id="5" name="Group 4">
            <a:extLst>
              <a:ext uri="{FF2B5EF4-FFF2-40B4-BE49-F238E27FC236}">
                <a16:creationId xmlns:a16="http://schemas.microsoft.com/office/drawing/2014/main" id="{88ABBC39-310D-CF8E-A3F6-74A2BAC176F0}"/>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7" name="Oval 6">
              <a:extLst>
                <a:ext uri="{FF2B5EF4-FFF2-40B4-BE49-F238E27FC236}">
                  <a16:creationId xmlns:a16="http://schemas.microsoft.com/office/drawing/2014/main" id="{01C39DF7-3EAF-2C49-B02B-9C8073062DA2}"/>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Graphic 12" descr="Folder Search with solid fill">
              <a:extLst>
                <a:ext uri="{FF2B5EF4-FFF2-40B4-BE49-F238E27FC236}">
                  <a16:creationId xmlns:a16="http://schemas.microsoft.com/office/drawing/2014/main" id="{F2DD2C79-07A9-DF87-5C94-C02820B71E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9345" y="114722"/>
              <a:ext cx="418882" cy="418882"/>
            </a:xfrm>
            <a:prstGeom prst="rect">
              <a:avLst/>
            </a:prstGeom>
          </p:spPr>
        </p:pic>
      </p:grpSp>
      <p:sp>
        <p:nvSpPr>
          <p:cNvPr id="15" name="TextBox 14">
            <a:extLst>
              <a:ext uri="{FF2B5EF4-FFF2-40B4-BE49-F238E27FC236}">
                <a16:creationId xmlns:a16="http://schemas.microsoft.com/office/drawing/2014/main" id="{AB32436E-D91A-27C2-1D0F-92B180D5BDD3}"/>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24</a:t>
            </a:r>
          </a:p>
        </p:txBody>
      </p:sp>
      <p:sp>
        <p:nvSpPr>
          <p:cNvPr id="16" name="Rectangle 15">
            <a:extLst>
              <a:ext uri="{FF2B5EF4-FFF2-40B4-BE49-F238E27FC236}">
                <a16:creationId xmlns:a16="http://schemas.microsoft.com/office/drawing/2014/main" id="{6F1965B9-1932-F086-E6C4-86BA0F723508}"/>
              </a:ext>
            </a:extLst>
          </p:cNvPr>
          <p:cNvSpPr/>
          <p:nvPr/>
        </p:nvSpPr>
        <p:spPr>
          <a:xfrm>
            <a:off x="1245435" y="1748433"/>
            <a:ext cx="972000" cy="431340"/>
          </a:xfrm>
          <a:prstGeom prst="rect">
            <a:avLst/>
          </a:prstGeom>
          <a:solidFill>
            <a:srgbClr val="FAB4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dirty="0">
                <a:solidFill>
                  <a:prstClr val="black"/>
                </a:solidFill>
                <a:latin typeface="Aptos" panose="02110004020202020204"/>
              </a:rPr>
              <a:t>Program</a:t>
            </a:r>
            <a:endParaRPr lang="en-CA" sz="1200" kern="1200" dirty="0">
              <a:solidFill>
                <a:prstClr val="black"/>
              </a:solidFill>
              <a:latin typeface="Aptos" panose="02110004020202020204"/>
            </a:endParaRPr>
          </a:p>
        </p:txBody>
      </p:sp>
      <p:sp>
        <p:nvSpPr>
          <p:cNvPr id="17" name="Rectangle 16">
            <a:extLst>
              <a:ext uri="{FF2B5EF4-FFF2-40B4-BE49-F238E27FC236}">
                <a16:creationId xmlns:a16="http://schemas.microsoft.com/office/drawing/2014/main" id="{7914D57C-F6A6-5C59-B9E7-2246C4490ED6}"/>
              </a:ext>
            </a:extLst>
          </p:cNvPr>
          <p:cNvSpPr/>
          <p:nvPr/>
        </p:nvSpPr>
        <p:spPr>
          <a:xfrm>
            <a:off x="2391188" y="1748433"/>
            <a:ext cx="972000" cy="432000"/>
          </a:xfrm>
          <a:prstGeom prst="rect">
            <a:avLst/>
          </a:prstGeom>
          <a:solidFill>
            <a:srgbClr val="30B1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dirty="0">
                <a:solidFill>
                  <a:prstClr val="black"/>
                </a:solidFill>
                <a:latin typeface="Aptos" panose="02110004020202020204"/>
              </a:rPr>
              <a:t>Community Events</a:t>
            </a:r>
            <a:endParaRPr lang="en-CA" sz="1200" kern="1200" dirty="0">
              <a:solidFill>
                <a:prstClr val="black"/>
              </a:solidFill>
              <a:latin typeface="Aptos" panose="02110004020202020204"/>
            </a:endParaRPr>
          </a:p>
        </p:txBody>
      </p:sp>
    </p:spTree>
    <p:extLst>
      <p:ext uri="{BB962C8B-B14F-4D97-AF65-F5344CB8AC3E}">
        <p14:creationId xmlns:p14="http://schemas.microsoft.com/office/powerpoint/2010/main" val="33356333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8556B-2F9B-05D6-444E-33114DBA57A6}"/>
              </a:ext>
            </a:extLst>
          </p:cNvPr>
          <p:cNvSpPr>
            <a:spLocks noGrp="1"/>
          </p:cNvSpPr>
          <p:nvPr>
            <p:ph type="ctrTitle"/>
          </p:nvPr>
        </p:nvSpPr>
        <p:spPr/>
        <p:txBody>
          <a:bodyPr/>
          <a:lstStyle/>
          <a:p>
            <a:r>
              <a:rPr lang="en-CA" sz="8000" b="1" dirty="0">
                <a:latin typeface="Aptos" panose="020B0004020202020204" pitchFamily="34" charset="0"/>
              </a:rPr>
              <a:t>Module 8</a:t>
            </a:r>
          </a:p>
        </p:txBody>
      </p:sp>
      <p:sp>
        <p:nvSpPr>
          <p:cNvPr id="3" name="Subtitle 2">
            <a:extLst>
              <a:ext uri="{FF2B5EF4-FFF2-40B4-BE49-F238E27FC236}">
                <a16:creationId xmlns:a16="http://schemas.microsoft.com/office/drawing/2014/main" id="{DD417CEB-C3AE-A6CB-31F7-92771AB35123}"/>
              </a:ext>
            </a:extLst>
          </p:cNvPr>
          <p:cNvSpPr>
            <a:spLocks noGrp="1"/>
          </p:cNvSpPr>
          <p:nvPr>
            <p:ph type="subTitle" idx="1"/>
          </p:nvPr>
        </p:nvSpPr>
        <p:spPr/>
        <p:txBody>
          <a:bodyPr/>
          <a:lstStyle/>
          <a:p>
            <a:pPr marL="0" indent="0"/>
            <a:r>
              <a:rPr lang="en-CA" sz="4400" dirty="0">
                <a:latin typeface="Aptos" panose="020B0004020202020204" pitchFamily="34" charset="0"/>
              </a:rPr>
              <a:t>Surveying</a:t>
            </a:r>
          </a:p>
        </p:txBody>
      </p:sp>
    </p:spTree>
    <p:extLst>
      <p:ext uri="{BB962C8B-B14F-4D97-AF65-F5344CB8AC3E}">
        <p14:creationId xmlns:p14="http://schemas.microsoft.com/office/powerpoint/2010/main" val="10393900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C51D3A-7889-D6B6-4B78-F7BACA6F6583}"/>
              </a:ext>
            </a:extLst>
          </p:cNvPr>
          <p:cNvSpPr>
            <a:spLocks noGrp="1"/>
          </p:cNvSpPr>
          <p:nvPr>
            <p:ph type="sldNum" idx="12"/>
          </p:nvPr>
        </p:nvSpPr>
        <p:spPr>
          <a:xfrm>
            <a:off x="146824" y="4449878"/>
            <a:ext cx="2057400" cy="274637"/>
          </a:xfrm>
        </p:spPr>
        <p:txBody>
          <a:bodyPr/>
          <a:lstStyle/>
          <a:p>
            <a:pPr marL="0" lvl="0" indent="0" algn="l" rtl="0">
              <a:spcBef>
                <a:spcPts val="0"/>
              </a:spcBef>
              <a:spcAft>
                <a:spcPts val="0"/>
              </a:spcAft>
              <a:buNone/>
            </a:pPr>
            <a:fld id="{00000000-1234-1234-1234-123412341234}" type="slidenum">
              <a:rPr lang="en-US" smtClean="0"/>
              <a:t>77</a:t>
            </a:fld>
            <a:endParaRPr lang="en-US" dirty="0"/>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75953" y="506812"/>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Surveying at-a Glance </a:t>
            </a:r>
          </a:p>
        </p:txBody>
      </p:sp>
      <p:sp>
        <p:nvSpPr>
          <p:cNvPr id="8" name="Rectangle 7">
            <a:extLst>
              <a:ext uri="{FF2B5EF4-FFF2-40B4-BE49-F238E27FC236}">
                <a16:creationId xmlns:a16="http://schemas.microsoft.com/office/drawing/2014/main" id="{46BC5617-6182-E079-9281-E7EF86F3220E}"/>
              </a:ext>
              <a:ext uri="{C183D7F6-B498-43B3-948B-1728B52AA6E4}">
                <adec:decorative xmlns:adec="http://schemas.microsoft.com/office/drawing/2017/decorative" val="1"/>
              </a:ext>
            </a:extLst>
          </p:cNvPr>
          <p:cNvSpPr/>
          <p:nvPr/>
        </p:nvSpPr>
        <p:spPr>
          <a:xfrm>
            <a:off x="7059943" y="4263508"/>
            <a:ext cx="1954196" cy="746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extLst>
              <a:ext uri="{FF2B5EF4-FFF2-40B4-BE49-F238E27FC236}">
                <a16:creationId xmlns:a16="http://schemas.microsoft.com/office/drawing/2014/main" id="{558A0DBC-81B5-21DA-5B50-561FC17C8D03}"/>
              </a:ext>
              <a:ext uri="{C183D7F6-B498-43B3-948B-1728B52AA6E4}">
                <adec:decorative xmlns:adec="http://schemas.microsoft.com/office/drawing/2017/decorative" val="1"/>
              </a:ext>
            </a:extLst>
          </p:cNvPr>
          <p:cNvSpPr/>
          <p:nvPr/>
        </p:nvSpPr>
        <p:spPr>
          <a:xfrm>
            <a:off x="4572000" y="1290462"/>
            <a:ext cx="3962400" cy="3434052"/>
          </a:xfrm>
          <a:prstGeom prst="rect">
            <a:avLst/>
          </a:prstGeom>
          <a:solidFill>
            <a:srgbClr val="B8E6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F6543D1A-58BC-8152-9D54-73F799A3A301}"/>
              </a:ext>
              <a:ext uri="{C183D7F6-B498-43B3-948B-1728B52AA6E4}">
                <adec:decorative xmlns:adec="http://schemas.microsoft.com/office/drawing/2017/decorative" val="1"/>
              </a:ext>
            </a:extLst>
          </p:cNvPr>
          <p:cNvSpPr/>
          <p:nvPr/>
        </p:nvSpPr>
        <p:spPr>
          <a:xfrm>
            <a:off x="381543" y="1290461"/>
            <a:ext cx="3962400" cy="343405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extBox 1">
            <a:extLst>
              <a:ext uri="{FF2B5EF4-FFF2-40B4-BE49-F238E27FC236}">
                <a16:creationId xmlns:a16="http://schemas.microsoft.com/office/drawing/2014/main" id="{334C877D-5D82-2371-0673-6355119C35E5}"/>
              </a:ext>
            </a:extLst>
          </p:cNvPr>
          <p:cNvSpPr txBox="1"/>
          <p:nvPr/>
        </p:nvSpPr>
        <p:spPr>
          <a:xfrm>
            <a:off x="275953" y="1153143"/>
            <a:ext cx="3962400" cy="4508927"/>
          </a:xfrm>
          <a:prstGeom prst="rect">
            <a:avLst/>
          </a:prstGeom>
          <a:noFill/>
        </p:spPr>
        <p:txBody>
          <a:bodyPr wrap="square" rtlCol="0">
            <a:spAutoFit/>
          </a:bodyPr>
          <a:lstStyle/>
          <a:p>
            <a:pPr marL="361950" indent="-180975"/>
            <a:endParaRPr lang="en-US" sz="1300" cap="none" dirty="0">
              <a:latin typeface="Aptos" panose="020B0004020202020204" pitchFamily="34" charset="0"/>
            </a:endParaRPr>
          </a:p>
          <a:p>
            <a:pPr marL="361950" indent="-180975">
              <a:buFont typeface="Arial" panose="020B0604020202020204" pitchFamily="34" charset="0"/>
              <a:buChar char="•"/>
            </a:pPr>
            <a:r>
              <a:rPr lang="en-US" sz="1300" b="1" dirty="0">
                <a:latin typeface="Aptos" panose="020B0004020202020204" pitchFamily="34" charset="0"/>
              </a:rPr>
              <a:t>Required: </a:t>
            </a:r>
            <a:r>
              <a:rPr lang="en-US" sz="1300" dirty="0">
                <a:latin typeface="Aptos" panose="020B0004020202020204" pitchFamily="34" charset="0"/>
              </a:rPr>
              <a:t>FCSS programs are required to survey at least one program, but we encourage surveying multiple programs to achieve a more thorough analysis!</a:t>
            </a:r>
          </a:p>
          <a:p>
            <a:pPr marL="361950" indent="-180975">
              <a:buFont typeface="Arial" panose="020B0604020202020204" pitchFamily="34" charset="0"/>
              <a:buChar char="•"/>
            </a:pPr>
            <a:endParaRPr lang="en-US" sz="1300" b="1" dirty="0">
              <a:latin typeface="Aptos" panose="020B0004020202020204" pitchFamily="34" charset="0"/>
            </a:endParaRPr>
          </a:p>
          <a:p>
            <a:pPr marL="361950" indent="-180975">
              <a:buFont typeface="Arial" panose="020B0604020202020204" pitchFamily="34" charset="0"/>
              <a:buChar char="•"/>
            </a:pPr>
            <a:endParaRPr lang="en-US" sz="1300" b="1" dirty="0">
              <a:latin typeface="Aptos" panose="020B0004020202020204" pitchFamily="34" charset="0"/>
            </a:endParaRPr>
          </a:p>
          <a:p>
            <a:pPr marL="180975"/>
            <a:endParaRPr lang="en-US" sz="1300" dirty="0">
              <a:latin typeface="Aptos" panose="020B0004020202020204" pitchFamily="34" charset="0"/>
            </a:endParaRPr>
          </a:p>
          <a:p>
            <a:pPr marL="361950" indent="-180975">
              <a:buFont typeface="Arial" panose="020B0604020202020204" pitchFamily="34" charset="0"/>
              <a:buChar char="•"/>
            </a:pPr>
            <a:r>
              <a:rPr lang="en-US" sz="1300" b="1" dirty="0">
                <a:latin typeface="Aptos" panose="020B0004020202020204" pitchFamily="34" charset="0"/>
              </a:rPr>
              <a:t>Optional: </a:t>
            </a:r>
            <a:r>
              <a:rPr lang="en-US" sz="1300" dirty="0">
                <a:latin typeface="Aptos" panose="020B0004020202020204" pitchFamily="34" charset="0"/>
              </a:rPr>
              <a:t>You may also survey community events and community development and capacity building. </a:t>
            </a:r>
          </a:p>
          <a:p>
            <a:pPr marL="361950" indent="-180975">
              <a:buFont typeface="Arial" panose="020B0604020202020204" pitchFamily="34" charset="0"/>
              <a:buChar char="•"/>
            </a:pPr>
            <a:endParaRPr lang="en-US" sz="1800" cap="none" dirty="0">
              <a:latin typeface="Aptos" panose="020B0004020202020204" pitchFamily="34" charset="0"/>
            </a:endParaRPr>
          </a:p>
          <a:p>
            <a:pPr marL="361950" indent="-180975">
              <a:buFont typeface="Arial" panose="020B0604020202020204" pitchFamily="34" charset="0"/>
              <a:buChar char="•"/>
            </a:pPr>
            <a:endParaRPr lang="en-US" sz="1800" dirty="0">
              <a:latin typeface="Aptos" panose="020B0004020202020204" pitchFamily="34" charset="0"/>
            </a:endParaRPr>
          </a:p>
          <a:p>
            <a:pPr marL="361950" indent="-180975">
              <a:buFont typeface="Arial" panose="020B0604020202020204" pitchFamily="34" charset="0"/>
              <a:buChar char="•"/>
            </a:pPr>
            <a:endParaRPr lang="en-US" sz="1800" cap="none" dirty="0">
              <a:latin typeface="Aptos" panose="020B0004020202020204" pitchFamily="34" charset="0"/>
            </a:endParaRPr>
          </a:p>
          <a:p>
            <a:pPr marL="180975"/>
            <a:endParaRPr lang="en-US" sz="1800" cap="none" dirty="0">
              <a:latin typeface="Aptos" panose="020B0004020202020204" pitchFamily="34" charset="0"/>
            </a:endParaRPr>
          </a:p>
          <a:p>
            <a:pPr marL="361950" indent="-180975"/>
            <a:endParaRPr lang="en-US" sz="1800" cap="none" dirty="0">
              <a:latin typeface="Aptos" panose="020B0004020202020204" pitchFamily="34" charset="0"/>
            </a:endParaRPr>
          </a:p>
          <a:p>
            <a:pPr marL="361950" indent="-180975"/>
            <a:endParaRPr lang="en-US" sz="1800" cap="none" dirty="0">
              <a:latin typeface="Aptos" panose="020B0004020202020204" pitchFamily="34" charset="0"/>
            </a:endParaRPr>
          </a:p>
          <a:p>
            <a:pPr marL="361950" indent="-180975"/>
            <a:endParaRPr lang="en-US" sz="1800" cap="none" dirty="0">
              <a:latin typeface="Aptos" panose="020B0004020202020204" pitchFamily="34" charset="0"/>
            </a:endParaRPr>
          </a:p>
          <a:p>
            <a:pPr marL="361950" indent="-180975">
              <a:buFont typeface="Arial" panose="020B0604020202020204" pitchFamily="34" charset="0"/>
              <a:buChar char="•"/>
            </a:pPr>
            <a:endParaRPr lang="en-US" sz="1800" cap="none" dirty="0">
              <a:latin typeface="Aptos" panose="020B0004020202020204" pitchFamily="34" charset="0"/>
            </a:endParaRPr>
          </a:p>
        </p:txBody>
      </p:sp>
      <p:sp>
        <p:nvSpPr>
          <p:cNvPr id="14" name="TextBox 13">
            <a:extLst>
              <a:ext uri="{FF2B5EF4-FFF2-40B4-BE49-F238E27FC236}">
                <a16:creationId xmlns:a16="http://schemas.microsoft.com/office/drawing/2014/main" id="{5DF1716C-ECA1-3A13-7ED7-88A62FD0789C}"/>
              </a:ext>
            </a:extLst>
          </p:cNvPr>
          <p:cNvSpPr txBox="1"/>
          <p:nvPr/>
        </p:nvSpPr>
        <p:spPr>
          <a:xfrm>
            <a:off x="4703218" y="1432511"/>
            <a:ext cx="3831182" cy="2723823"/>
          </a:xfrm>
          <a:prstGeom prst="rect">
            <a:avLst/>
          </a:prstGeom>
          <a:noFill/>
        </p:spPr>
        <p:txBody>
          <a:bodyPr wrap="square" rtlCol="0">
            <a:spAutoFit/>
          </a:bodyPr>
          <a:lstStyle/>
          <a:p>
            <a:r>
              <a:rPr lang="en-US" sz="1600" b="1" cap="none" dirty="0">
                <a:solidFill>
                  <a:schemeClr val="accent3">
                    <a:lumMod val="75000"/>
                  </a:schemeClr>
                </a:solidFill>
                <a:latin typeface="Aptos" panose="020B0004020202020204" pitchFamily="34" charset="0"/>
                <a:ea typeface="Batang" panose="02030600000101010101" pitchFamily="18" charset="-127"/>
              </a:rPr>
              <a:t>3 KPMs</a:t>
            </a:r>
            <a:r>
              <a:rPr lang="en-US" sz="1600" b="1" dirty="0">
                <a:solidFill>
                  <a:schemeClr val="accent3">
                    <a:lumMod val="75000"/>
                  </a:schemeClr>
                </a:solidFill>
                <a:latin typeface="Aptos" panose="020B0004020202020204" pitchFamily="34" charset="0"/>
                <a:ea typeface="Batang" panose="02030600000101010101" pitchFamily="18" charset="-127"/>
              </a:rPr>
              <a:t> Measured Through Surveys </a:t>
            </a:r>
          </a:p>
          <a:p>
            <a:endParaRPr lang="en-US" sz="500" b="1" dirty="0">
              <a:solidFill>
                <a:schemeClr val="accent3">
                  <a:lumMod val="75000"/>
                </a:schemeClr>
              </a:solidFill>
              <a:latin typeface="Aptos" panose="020B0004020202020204" pitchFamily="34" charset="0"/>
              <a:ea typeface="Batang" panose="02030600000101010101" pitchFamily="18" charset="-127"/>
            </a:endParaRPr>
          </a:p>
          <a:p>
            <a:pPr marL="400050" indent="-400050">
              <a:buClr>
                <a:schemeClr val="accent2"/>
              </a:buClr>
              <a:buFont typeface="+mj-lt"/>
              <a:buAutoNum type="romanUcPeriod"/>
            </a:pPr>
            <a:r>
              <a:rPr lang="en-CA" dirty="0">
                <a:latin typeface="Aptos" panose="020B0004020202020204" pitchFamily="34" charset="0"/>
              </a:rPr>
              <a:t>Percentage of FCSS participants who expressed </a:t>
            </a:r>
            <a:r>
              <a:rPr lang="en-CA" b="1" dirty="0">
                <a:latin typeface="Aptos" panose="020B0004020202020204" pitchFamily="34" charset="0"/>
              </a:rPr>
              <a:t>satisfaction</a:t>
            </a:r>
            <a:r>
              <a:rPr lang="en-CA" dirty="0">
                <a:latin typeface="Aptos" panose="020B0004020202020204" pitchFamily="34" charset="0"/>
              </a:rPr>
              <a:t> with FCSS programs/services</a:t>
            </a:r>
          </a:p>
          <a:p>
            <a:pPr marL="400050" indent="-400050">
              <a:buClr>
                <a:schemeClr val="accent2"/>
              </a:buClr>
              <a:buFont typeface="+mj-lt"/>
              <a:buAutoNum type="romanUcPeriod"/>
            </a:pPr>
            <a:r>
              <a:rPr lang="en-CA" dirty="0">
                <a:latin typeface="Aptos" panose="020B0004020202020204" pitchFamily="34" charset="0"/>
              </a:rPr>
              <a:t>Percentage of FCSS participants who report that FCSS programs/services were </a:t>
            </a:r>
            <a:r>
              <a:rPr lang="en-CA" b="1" dirty="0">
                <a:latin typeface="Aptos" panose="020B0004020202020204" pitchFamily="34" charset="0"/>
              </a:rPr>
              <a:t>easy to access</a:t>
            </a:r>
            <a:endParaRPr lang="en-US" b="1" dirty="0">
              <a:latin typeface="Aptos" panose="020B0004020202020204" pitchFamily="34" charset="0"/>
            </a:endParaRPr>
          </a:p>
          <a:p>
            <a:pPr marL="400050" indent="-400050">
              <a:buClr>
                <a:schemeClr val="accent2"/>
              </a:buClr>
              <a:buFont typeface="+mj-lt"/>
              <a:buAutoNum type="romanUcPeriod"/>
            </a:pPr>
            <a:r>
              <a:rPr lang="en-CA" dirty="0">
                <a:latin typeface="Aptos" panose="020B0004020202020204" pitchFamily="34" charset="0"/>
              </a:rPr>
              <a:t>Percentage of participants who reported </a:t>
            </a:r>
            <a:r>
              <a:rPr lang="en-CA" b="1" dirty="0">
                <a:latin typeface="Aptos" panose="020B0004020202020204" pitchFamily="34" charset="0"/>
              </a:rPr>
              <a:t>positive change </a:t>
            </a:r>
            <a:r>
              <a:rPr lang="en-CA" dirty="0">
                <a:latin typeface="Aptos" panose="020B0004020202020204" pitchFamily="34" charset="0"/>
              </a:rPr>
              <a:t>on measures associated with prevention strategies after participating in local FCSS programming </a:t>
            </a:r>
          </a:p>
          <a:p>
            <a:pPr marL="285750" indent="-285750">
              <a:buClr>
                <a:schemeClr val="accent2"/>
              </a:buClr>
              <a:buFont typeface="+mj-lt"/>
              <a:buAutoNum type="romanUcPeriod"/>
            </a:pPr>
            <a:endParaRPr lang="en-CA" sz="1000" dirty="0">
              <a:latin typeface="Aptos" panose="020B0004020202020204" pitchFamily="34" charset="0"/>
            </a:endParaRPr>
          </a:p>
        </p:txBody>
      </p:sp>
      <p:sp>
        <p:nvSpPr>
          <p:cNvPr id="3" name="Rectangle 2">
            <a:extLst>
              <a:ext uri="{FF2B5EF4-FFF2-40B4-BE49-F238E27FC236}">
                <a16:creationId xmlns:a16="http://schemas.microsoft.com/office/drawing/2014/main" id="{63147F04-BE33-71F2-C76C-F5375426E5DB}"/>
              </a:ext>
            </a:extLst>
          </p:cNvPr>
          <p:cNvSpPr/>
          <p:nvPr/>
        </p:nvSpPr>
        <p:spPr>
          <a:xfrm>
            <a:off x="1070635" y="3460393"/>
            <a:ext cx="1260000" cy="540000"/>
          </a:xfrm>
          <a:prstGeom prst="rect">
            <a:avLst/>
          </a:prstGeom>
          <a:solidFill>
            <a:srgbClr val="30B1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dirty="0">
                <a:solidFill>
                  <a:prstClr val="black"/>
                </a:solidFill>
                <a:latin typeface="Aptos" panose="02110004020202020204"/>
              </a:rPr>
              <a:t>Community Events</a:t>
            </a:r>
            <a:endParaRPr lang="en-CA" sz="1200" kern="1200" dirty="0">
              <a:solidFill>
                <a:prstClr val="black"/>
              </a:solidFill>
              <a:latin typeface="Aptos" panose="02110004020202020204"/>
            </a:endParaRPr>
          </a:p>
        </p:txBody>
      </p:sp>
      <p:sp>
        <p:nvSpPr>
          <p:cNvPr id="5" name="Rectangle 4">
            <a:extLst>
              <a:ext uri="{FF2B5EF4-FFF2-40B4-BE49-F238E27FC236}">
                <a16:creationId xmlns:a16="http://schemas.microsoft.com/office/drawing/2014/main" id="{50FC0F14-7135-02B1-C475-CAE3D2F86E4E}"/>
              </a:ext>
            </a:extLst>
          </p:cNvPr>
          <p:cNvSpPr/>
          <p:nvPr/>
        </p:nvSpPr>
        <p:spPr>
          <a:xfrm>
            <a:off x="2450320" y="3460393"/>
            <a:ext cx="1260000" cy="540000"/>
          </a:xfrm>
          <a:prstGeom prst="rect">
            <a:avLst/>
          </a:prstGeom>
          <a:solidFill>
            <a:srgbClr val="58B2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100" kern="1200" dirty="0">
                <a:solidFill>
                  <a:prstClr val="black"/>
                </a:solidFill>
                <a:latin typeface="Aptos" panose="02110004020202020204"/>
              </a:rPr>
              <a:t>Community Development &amp; Capacity Building</a:t>
            </a:r>
            <a:endParaRPr lang="en-CA" sz="1100" kern="1200" dirty="0">
              <a:solidFill>
                <a:prstClr val="black"/>
              </a:solidFill>
              <a:latin typeface="Aptos" panose="02110004020202020204"/>
            </a:endParaRPr>
          </a:p>
        </p:txBody>
      </p:sp>
      <p:grpSp>
        <p:nvGrpSpPr>
          <p:cNvPr id="21" name="Group 20">
            <a:extLst>
              <a:ext uri="{FF2B5EF4-FFF2-40B4-BE49-F238E27FC236}">
                <a16:creationId xmlns:a16="http://schemas.microsoft.com/office/drawing/2014/main" id="{3AC1A24E-4CC6-254E-2CEE-49F0D8C03551}"/>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22" name="Oval 21">
              <a:extLst>
                <a:ext uri="{FF2B5EF4-FFF2-40B4-BE49-F238E27FC236}">
                  <a16:creationId xmlns:a16="http://schemas.microsoft.com/office/drawing/2014/main" id="{1011A358-8808-C42C-4108-4849F51E24A3}"/>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3" name="Graphic 22" descr="Folder Search with solid fill">
              <a:extLst>
                <a:ext uri="{FF2B5EF4-FFF2-40B4-BE49-F238E27FC236}">
                  <a16:creationId xmlns:a16="http://schemas.microsoft.com/office/drawing/2014/main" id="{B3037ADE-6607-1CA3-2EF0-3C008080A3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24" name="TextBox 23">
            <a:extLst>
              <a:ext uri="{FF2B5EF4-FFF2-40B4-BE49-F238E27FC236}">
                <a16:creationId xmlns:a16="http://schemas.microsoft.com/office/drawing/2014/main" id="{84763669-C7F2-FBB1-E002-96CFA2A68D00}"/>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41 - 51</a:t>
            </a:r>
          </a:p>
        </p:txBody>
      </p:sp>
      <p:sp>
        <p:nvSpPr>
          <p:cNvPr id="25" name="Rectangle 24">
            <a:extLst>
              <a:ext uri="{FF2B5EF4-FFF2-40B4-BE49-F238E27FC236}">
                <a16:creationId xmlns:a16="http://schemas.microsoft.com/office/drawing/2014/main" id="{863EFF58-6CBA-C5F0-0313-3A88EB0CC690}"/>
              </a:ext>
            </a:extLst>
          </p:cNvPr>
          <p:cNvSpPr/>
          <p:nvPr/>
        </p:nvSpPr>
        <p:spPr>
          <a:xfrm>
            <a:off x="1732743" y="4120894"/>
            <a:ext cx="1260000" cy="540000"/>
          </a:xfrm>
          <a:prstGeom prst="rect">
            <a:avLst/>
          </a:prstGeom>
          <a:solidFill>
            <a:srgbClr val="FCDA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dirty="0">
                <a:solidFill>
                  <a:prstClr val="black"/>
                </a:solidFill>
                <a:latin typeface="Aptos" panose="02110004020202020204"/>
              </a:rPr>
              <a:t>Information and Referrals</a:t>
            </a:r>
            <a:endParaRPr lang="en-CA" sz="1200" kern="1200" dirty="0">
              <a:solidFill>
                <a:prstClr val="black"/>
              </a:solidFill>
              <a:latin typeface="Aptos" panose="02110004020202020204"/>
            </a:endParaRPr>
          </a:p>
        </p:txBody>
      </p:sp>
      <p:pic>
        <p:nvPicPr>
          <p:cNvPr id="26" name="Graphic 25" descr="No sign outline">
            <a:extLst>
              <a:ext uri="{FF2B5EF4-FFF2-40B4-BE49-F238E27FC236}">
                <a16:creationId xmlns:a16="http://schemas.microsoft.com/office/drawing/2014/main" id="{6EE69E33-FEB8-490F-3343-B54803DE5F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9543" y="3990357"/>
            <a:ext cx="806400" cy="806400"/>
          </a:xfrm>
          <a:prstGeom prst="rect">
            <a:avLst/>
          </a:prstGeom>
        </p:spPr>
      </p:pic>
      <p:sp>
        <p:nvSpPr>
          <p:cNvPr id="7" name="Rectangle 6">
            <a:extLst>
              <a:ext uri="{FF2B5EF4-FFF2-40B4-BE49-F238E27FC236}">
                <a16:creationId xmlns:a16="http://schemas.microsoft.com/office/drawing/2014/main" id="{285658F8-F30F-4B9D-EE02-60CBB8E11C14}"/>
              </a:ext>
            </a:extLst>
          </p:cNvPr>
          <p:cNvSpPr/>
          <p:nvPr/>
        </p:nvSpPr>
        <p:spPr>
          <a:xfrm>
            <a:off x="1732743" y="2248887"/>
            <a:ext cx="1260000" cy="540000"/>
          </a:xfrm>
          <a:prstGeom prst="rect">
            <a:avLst/>
          </a:prstGeom>
          <a:solidFill>
            <a:srgbClr val="FAB4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kern="1200" dirty="0">
                <a:solidFill>
                  <a:prstClr val="black"/>
                </a:solidFill>
                <a:latin typeface="Aptos" panose="02110004020202020204"/>
              </a:rPr>
              <a:t>Program</a:t>
            </a:r>
            <a:endParaRPr lang="en-CA" sz="1200" kern="1200" dirty="0">
              <a:solidFill>
                <a:prstClr val="black"/>
              </a:solidFill>
              <a:latin typeface="Aptos" panose="02110004020202020204"/>
            </a:endParaRPr>
          </a:p>
        </p:txBody>
      </p:sp>
    </p:spTree>
    <p:extLst>
      <p:ext uri="{BB962C8B-B14F-4D97-AF65-F5344CB8AC3E}">
        <p14:creationId xmlns:p14="http://schemas.microsoft.com/office/powerpoint/2010/main" val="12686582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DFB9E5B-8CC9-980E-63CB-744968DA0F10}"/>
              </a:ext>
              <a:ext uri="{C183D7F6-B498-43B3-948B-1728B52AA6E4}">
                <adec:decorative xmlns:adec="http://schemas.microsoft.com/office/drawing/2017/decorative" val="1"/>
              </a:ext>
            </a:extLst>
          </p:cNvPr>
          <p:cNvSpPr/>
          <p:nvPr/>
        </p:nvSpPr>
        <p:spPr>
          <a:xfrm>
            <a:off x="7191375" y="4286250"/>
            <a:ext cx="1924050" cy="7981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21416" y="317272"/>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Likert Scales</a:t>
            </a:r>
          </a:p>
        </p:txBody>
      </p:sp>
      <p:grpSp>
        <p:nvGrpSpPr>
          <p:cNvPr id="2" name="Group 1">
            <a:extLst>
              <a:ext uri="{FF2B5EF4-FFF2-40B4-BE49-F238E27FC236}">
                <a16:creationId xmlns:a16="http://schemas.microsoft.com/office/drawing/2014/main" id="{6095B3A0-2864-DE7A-4CE0-A11FC06F6621}"/>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3" name="Oval 2">
              <a:extLst>
                <a:ext uri="{FF2B5EF4-FFF2-40B4-BE49-F238E27FC236}">
                  <a16:creationId xmlns:a16="http://schemas.microsoft.com/office/drawing/2014/main" id="{4651ABFE-DCEF-45A7-D2A8-C08816DBDE62}"/>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Graphic 4" descr="Folder Search with solid fill">
              <a:extLst>
                <a:ext uri="{FF2B5EF4-FFF2-40B4-BE49-F238E27FC236}">
                  <a16:creationId xmlns:a16="http://schemas.microsoft.com/office/drawing/2014/main" id="{C3D80FCE-CE7F-1B4E-A0E0-F15D2F4288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6" name="TextBox 5">
            <a:extLst>
              <a:ext uri="{FF2B5EF4-FFF2-40B4-BE49-F238E27FC236}">
                <a16:creationId xmlns:a16="http://schemas.microsoft.com/office/drawing/2014/main" id="{828C3206-E66D-7AF6-E8B6-B49E3DDAE5BC}"/>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42</a:t>
            </a:r>
          </a:p>
        </p:txBody>
      </p:sp>
      <p:sp>
        <p:nvSpPr>
          <p:cNvPr id="7" name="TextBox 6">
            <a:extLst>
              <a:ext uri="{FF2B5EF4-FFF2-40B4-BE49-F238E27FC236}">
                <a16:creationId xmlns:a16="http://schemas.microsoft.com/office/drawing/2014/main" id="{4DC34B80-BD95-E506-9BE6-CA048CEB854A}"/>
              </a:ext>
            </a:extLst>
          </p:cNvPr>
          <p:cNvSpPr txBox="1"/>
          <p:nvPr/>
        </p:nvSpPr>
        <p:spPr>
          <a:xfrm>
            <a:off x="221416" y="952500"/>
            <a:ext cx="8191500" cy="369332"/>
          </a:xfrm>
          <a:prstGeom prst="rect">
            <a:avLst/>
          </a:prstGeom>
          <a:noFill/>
        </p:spPr>
        <p:txBody>
          <a:bodyPr wrap="square" rtlCol="0">
            <a:spAutoFit/>
          </a:bodyPr>
          <a:lstStyle/>
          <a:p>
            <a:r>
              <a:rPr lang="en-CA" sz="1800" dirty="0">
                <a:latin typeface="Aptos" panose="020B0004020202020204" pitchFamily="34" charset="0"/>
              </a:rPr>
              <a:t>Each survey question can be answered using a 5-point Likert agreement scale. </a:t>
            </a:r>
          </a:p>
        </p:txBody>
      </p:sp>
      <p:graphicFrame>
        <p:nvGraphicFramePr>
          <p:cNvPr id="12" name="Table 11">
            <a:extLst>
              <a:ext uri="{FF2B5EF4-FFF2-40B4-BE49-F238E27FC236}">
                <a16:creationId xmlns:a16="http://schemas.microsoft.com/office/drawing/2014/main" id="{3B4C3886-A9A2-E12C-B6B4-CBF49ABD5852}"/>
              </a:ext>
            </a:extLst>
          </p:cNvPr>
          <p:cNvGraphicFramePr>
            <a:graphicFrameLocks noGrp="1"/>
          </p:cNvGraphicFramePr>
          <p:nvPr>
            <p:extLst>
              <p:ext uri="{D42A27DB-BD31-4B8C-83A1-F6EECF244321}">
                <p14:modId xmlns:p14="http://schemas.microsoft.com/office/powerpoint/2010/main" val="283090319"/>
              </p:ext>
            </p:extLst>
          </p:nvPr>
        </p:nvGraphicFramePr>
        <p:xfrm>
          <a:off x="371475" y="1398806"/>
          <a:ext cx="8191500" cy="3058160"/>
        </p:xfrm>
        <a:graphic>
          <a:graphicData uri="http://schemas.openxmlformats.org/drawingml/2006/table">
            <a:tbl>
              <a:tblPr firstRow="1" bandRow="1">
                <a:tableStyleId>{5940675A-B579-460E-94D1-54222C63F5DA}</a:tableStyleId>
              </a:tblPr>
              <a:tblGrid>
                <a:gridCol w="1638300">
                  <a:extLst>
                    <a:ext uri="{9D8B030D-6E8A-4147-A177-3AD203B41FA5}">
                      <a16:colId xmlns:a16="http://schemas.microsoft.com/office/drawing/2014/main" val="939859587"/>
                    </a:ext>
                  </a:extLst>
                </a:gridCol>
                <a:gridCol w="1638300">
                  <a:extLst>
                    <a:ext uri="{9D8B030D-6E8A-4147-A177-3AD203B41FA5}">
                      <a16:colId xmlns:a16="http://schemas.microsoft.com/office/drawing/2014/main" val="1161024506"/>
                    </a:ext>
                  </a:extLst>
                </a:gridCol>
                <a:gridCol w="1638300">
                  <a:extLst>
                    <a:ext uri="{9D8B030D-6E8A-4147-A177-3AD203B41FA5}">
                      <a16:colId xmlns:a16="http://schemas.microsoft.com/office/drawing/2014/main" val="3705962989"/>
                    </a:ext>
                  </a:extLst>
                </a:gridCol>
                <a:gridCol w="1638300">
                  <a:extLst>
                    <a:ext uri="{9D8B030D-6E8A-4147-A177-3AD203B41FA5}">
                      <a16:colId xmlns:a16="http://schemas.microsoft.com/office/drawing/2014/main" val="3716480692"/>
                    </a:ext>
                  </a:extLst>
                </a:gridCol>
                <a:gridCol w="1638300">
                  <a:extLst>
                    <a:ext uri="{9D8B030D-6E8A-4147-A177-3AD203B41FA5}">
                      <a16:colId xmlns:a16="http://schemas.microsoft.com/office/drawing/2014/main" val="1802853130"/>
                    </a:ext>
                  </a:extLst>
                </a:gridCol>
              </a:tblGrid>
              <a:tr h="126563">
                <a:tc gridSpan="5">
                  <a:txBody>
                    <a:bodyPr/>
                    <a:lstStyle/>
                    <a:p>
                      <a:pPr algn="ctr"/>
                      <a:r>
                        <a:rPr lang="en-CA" b="1" dirty="0">
                          <a:latin typeface="Aptos" panose="020B0004020202020204" pitchFamily="34" charset="0"/>
                        </a:rPr>
                        <a:t>Standard Likert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E1F3"/>
                    </a:solidFill>
                  </a:tcPr>
                </a:tc>
                <a:tc hMerge="1">
                  <a:txBody>
                    <a:bodyPr/>
                    <a:lstStyle/>
                    <a:p>
                      <a:pPr algn="ctr"/>
                      <a:endParaRPr lang="en-CA">
                        <a:latin typeface="Aptos" panose="020B0004020202020204" pitchFamily="34" charset="0"/>
                      </a:endParaRPr>
                    </a:p>
                  </a:txBody>
                  <a:tcPr/>
                </a:tc>
                <a:tc hMerge="1">
                  <a:txBody>
                    <a:bodyPr/>
                    <a:lstStyle/>
                    <a:p>
                      <a:pPr algn="ctr"/>
                      <a:endParaRPr lang="en-CA">
                        <a:latin typeface="Aptos" panose="020B0004020202020204" pitchFamily="34" charset="0"/>
                      </a:endParaRPr>
                    </a:p>
                  </a:txBody>
                  <a:tcPr/>
                </a:tc>
                <a:tc hMerge="1">
                  <a:txBody>
                    <a:bodyPr/>
                    <a:lstStyle/>
                    <a:p>
                      <a:pPr algn="ctr"/>
                      <a:endParaRPr lang="en-CA">
                        <a:latin typeface="Aptos" panose="020B0004020202020204" pitchFamily="34" charset="0"/>
                      </a:endParaRPr>
                    </a:p>
                  </a:txBody>
                  <a:tcPr/>
                </a:tc>
                <a:tc hMerge="1">
                  <a:txBody>
                    <a:bodyPr/>
                    <a:lstStyle/>
                    <a:p>
                      <a:pPr algn="ctr"/>
                      <a:endParaRPr lang="en-CA">
                        <a:latin typeface="Aptos" panose="020B0004020202020204" pitchFamily="34" charset="0"/>
                      </a:endParaRPr>
                    </a:p>
                  </a:txBody>
                  <a:tcPr/>
                </a:tc>
                <a:extLst>
                  <a:ext uri="{0D108BD9-81ED-4DB2-BD59-A6C34878D82A}">
                    <a16:rowId xmlns:a16="http://schemas.microsoft.com/office/drawing/2014/main" val="1515630809"/>
                  </a:ext>
                </a:extLst>
              </a:tr>
              <a:tr h="370840">
                <a:tc>
                  <a:txBody>
                    <a:bodyPr/>
                    <a:lstStyle/>
                    <a:p>
                      <a:pPr algn="ctr"/>
                      <a:r>
                        <a:rPr lang="en-CA" sz="1100" dirty="0">
                          <a:latin typeface="Aptos" panose="020B0004020202020204" pitchFamily="34" charset="0"/>
                        </a:rPr>
                        <a:t>Strongly Disagree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CA" sz="1100" dirty="0">
                          <a:latin typeface="Aptos" panose="020B0004020202020204" pitchFamily="34" charset="0"/>
                        </a:rPr>
                        <a:t>Somewhat Disagree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CA" sz="1100" dirty="0">
                          <a:latin typeface="Aptos" panose="020B0004020202020204" pitchFamily="34" charset="0"/>
                        </a:rPr>
                        <a:t>Neither Agree nor Disagree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CA" sz="1100" dirty="0">
                          <a:latin typeface="Aptos" panose="020B0004020202020204" pitchFamily="34" charset="0"/>
                        </a:rPr>
                        <a:t>Somewhat Agree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CA" sz="1100" dirty="0">
                          <a:latin typeface="Aptos" panose="020B0004020202020204" pitchFamily="34" charset="0"/>
                        </a:rPr>
                        <a:t>Strongly Agree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55336813"/>
                  </a:ext>
                </a:extLst>
              </a:tr>
              <a:tr h="197048">
                <a:tc gridSpan="5">
                  <a:txBody>
                    <a:bodyPr/>
                    <a:lstStyle/>
                    <a:p>
                      <a:pPr algn="ctr"/>
                      <a:r>
                        <a:rPr lang="en-CA" b="1" dirty="0">
                          <a:latin typeface="Aptos" panose="020B0004020202020204" pitchFamily="34" charset="0"/>
                        </a:rPr>
                        <a:t>Using Emojis or Images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E1F3"/>
                    </a:solidFill>
                  </a:tcPr>
                </a:tc>
                <a:tc hMerge="1">
                  <a:txBody>
                    <a:bodyPr/>
                    <a:lstStyle/>
                    <a:p>
                      <a:pPr algn="ctr"/>
                      <a:endParaRPr lang="en-CA">
                        <a:latin typeface="Aptos" panose="020B0004020202020204" pitchFamily="34" charset="0"/>
                      </a:endParaRPr>
                    </a:p>
                  </a:txBody>
                  <a:tcPr/>
                </a:tc>
                <a:tc hMerge="1">
                  <a:txBody>
                    <a:bodyPr/>
                    <a:lstStyle/>
                    <a:p>
                      <a:pPr algn="ctr"/>
                      <a:endParaRPr lang="en-CA">
                        <a:latin typeface="Aptos" panose="020B0004020202020204" pitchFamily="34" charset="0"/>
                      </a:endParaRPr>
                    </a:p>
                  </a:txBody>
                  <a:tcPr/>
                </a:tc>
                <a:tc hMerge="1">
                  <a:txBody>
                    <a:bodyPr/>
                    <a:lstStyle/>
                    <a:p>
                      <a:pPr algn="ctr"/>
                      <a:endParaRPr lang="en-CA">
                        <a:latin typeface="Aptos" panose="020B0004020202020204" pitchFamily="34" charset="0"/>
                      </a:endParaRPr>
                    </a:p>
                  </a:txBody>
                  <a:tcPr/>
                </a:tc>
                <a:tc hMerge="1">
                  <a:txBody>
                    <a:bodyPr/>
                    <a:lstStyle/>
                    <a:p>
                      <a:pPr algn="ctr"/>
                      <a:endParaRPr lang="en-CA">
                        <a:latin typeface="Aptos" panose="020B0004020202020204" pitchFamily="34" charset="0"/>
                      </a:endParaRPr>
                    </a:p>
                  </a:txBody>
                  <a:tcPr/>
                </a:tc>
                <a:extLst>
                  <a:ext uri="{0D108BD9-81ED-4DB2-BD59-A6C34878D82A}">
                    <a16:rowId xmlns:a16="http://schemas.microsoft.com/office/drawing/2014/main" val="2596360947"/>
                  </a:ext>
                </a:extLst>
              </a:tr>
              <a:tr h="412849">
                <a:tc>
                  <a:txBody>
                    <a:bodyPr/>
                    <a:lstStyle/>
                    <a:p>
                      <a:pPr algn="ctr"/>
                      <a:endParaRPr lang="en-CA" sz="800" dirty="0">
                        <a:latin typeface="Aptos" panose="020B0004020202020204" pitchFamily="34" charset="0"/>
                      </a:endParaRPr>
                    </a:p>
                    <a:p>
                      <a:pPr algn="ctr"/>
                      <a:endParaRPr lang="en-CA" sz="800" dirty="0">
                        <a:latin typeface="Aptos" panose="020B0004020202020204" pitchFamily="34" charset="0"/>
                      </a:endParaRPr>
                    </a:p>
                    <a:p>
                      <a:pPr algn="ctr"/>
                      <a:r>
                        <a:rPr lang="en-CA" sz="800" dirty="0">
                          <a:latin typeface="Aptos" panose="020B0004020202020204" pitchFamily="34" charset="0"/>
                        </a:rPr>
                        <a:t>Strongly Disagree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CA" sz="800" dirty="0">
                        <a:latin typeface="Aptos" panose="020B0004020202020204" pitchFamily="34" charset="0"/>
                      </a:endParaRPr>
                    </a:p>
                    <a:p>
                      <a:pPr algn="ctr"/>
                      <a:endParaRPr lang="en-CA" sz="800" dirty="0">
                        <a:latin typeface="Aptos" panose="020B0004020202020204" pitchFamily="34" charset="0"/>
                      </a:endParaRPr>
                    </a:p>
                    <a:p>
                      <a:pPr algn="ctr"/>
                      <a:r>
                        <a:rPr lang="en-CA" sz="800" dirty="0">
                          <a:latin typeface="Aptos" panose="020B0004020202020204" pitchFamily="34" charset="0"/>
                        </a:rPr>
                        <a:t>Somewhat Disagree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CA" sz="800" dirty="0">
                        <a:latin typeface="Aptos" panose="020B0004020202020204" pitchFamily="34" charset="0"/>
                      </a:endParaRPr>
                    </a:p>
                    <a:p>
                      <a:pPr algn="ctr"/>
                      <a:endParaRPr lang="en-CA" sz="800" dirty="0">
                        <a:latin typeface="Aptos" panose="020B0004020202020204" pitchFamily="34" charset="0"/>
                      </a:endParaRPr>
                    </a:p>
                    <a:p>
                      <a:pPr algn="ctr"/>
                      <a:r>
                        <a:rPr lang="en-CA" sz="800" dirty="0">
                          <a:latin typeface="Aptos" panose="020B0004020202020204" pitchFamily="34" charset="0"/>
                        </a:rPr>
                        <a:t>Neither Agree nor Disagree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CA" sz="800" dirty="0">
                        <a:latin typeface="Aptos" panose="020B0004020202020204" pitchFamily="34" charset="0"/>
                      </a:endParaRPr>
                    </a:p>
                    <a:p>
                      <a:pPr algn="ctr"/>
                      <a:endParaRPr lang="en-CA" sz="800" dirty="0">
                        <a:latin typeface="Aptos" panose="020B0004020202020204" pitchFamily="34" charset="0"/>
                      </a:endParaRPr>
                    </a:p>
                    <a:p>
                      <a:pPr algn="ctr"/>
                      <a:r>
                        <a:rPr lang="en-CA" sz="800" dirty="0">
                          <a:latin typeface="Aptos" panose="020B0004020202020204" pitchFamily="34" charset="0"/>
                        </a:rPr>
                        <a:t>Somewhat Agree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CA" sz="800" dirty="0">
                        <a:latin typeface="Aptos" panose="020B0004020202020204" pitchFamily="34" charset="0"/>
                      </a:endParaRPr>
                    </a:p>
                    <a:p>
                      <a:pPr algn="ctr"/>
                      <a:endParaRPr lang="en-CA" sz="800" dirty="0">
                        <a:latin typeface="Aptos" panose="020B0004020202020204" pitchFamily="34" charset="0"/>
                      </a:endParaRPr>
                    </a:p>
                    <a:p>
                      <a:pPr algn="ctr"/>
                      <a:r>
                        <a:rPr lang="en-CA" sz="800" dirty="0">
                          <a:latin typeface="Aptos" panose="020B0004020202020204" pitchFamily="34" charset="0"/>
                        </a:rPr>
                        <a:t>Strongly Agree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0549076"/>
                  </a:ext>
                </a:extLst>
              </a:tr>
              <a:tr h="132179">
                <a:tc>
                  <a:txBody>
                    <a:bodyPr/>
                    <a:lstStyle/>
                    <a:p>
                      <a:pPr algn="ctr"/>
                      <a:r>
                        <a:rPr lang="en-CA" sz="2000" b="0" i="0" u="none" strike="noStrike" cap="none" dirty="0">
                          <a:solidFill>
                            <a:schemeClr val="tx1"/>
                          </a:solidFill>
                          <a:effectLst/>
                          <a:latin typeface="Aptos" panose="020B0004020202020204" pitchFamily="34" charset="0"/>
                          <a:ea typeface="+mn-ea"/>
                          <a:cs typeface="+mn-cs"/>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800" dirty="0">
                          <a:latin typeface="Aptos" panose="020B0004020202020204" pitchFamily="34" charset="0"/>
                        </a:rPr>
                        <a:t>Strongly Disagree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CA" sz="2000" b="0" i="0" u="none" strike="noStrike" cap="none" dirty="0">
                          <a:solidFill>
                            <a:schemeClr val="tx1"/>
                          </a:solidFill>
                          <a:effectLst/>
                          <a:latin typeface="Aptos" panose="020B0004020202020204" pitchFamily="34" charset="0"/>
                          <a:ea typeface="+mn-ea"/>
                          <a:cs typeface="+mn-cs"/>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800" dirty="0">
                          <a:latin typeface="Aptos" panose="020B0004020202020204" pitchFamily="34" charset="0"/>
                        </a:rPr>
                        <a:t>Somewhat Disagree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CA" sz="2000" b="0" i="0" u="none" strike="noStrike" cap="none" dirty="0">
                          <a:solidFill>
                            <a:schemeClr val="tx1"/>
                          </a:solidFill>
                          <a:effectLst/>
                          <a:latin typeface="Aptos" panose="020B0004020202020204" pitchFamily="34" charset="0"/>
                          <a:ea typeface="+mn-ea"/>
                          <a:cs typeface="+mn-cs"/>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800" dirty="0">
                          <a:latin typeface="Aptos" panose="020B0004020202020204" pitchFamily="34" charset="0"/>
                        </a:rPr>
                        <a:t>Neither Agree nor Disagree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CA" sz="2000" b="0" i="0" u="none" strike="noStrike" cap="none" dirty="0">
                          <a:solidFill>
                            <a:schemeClr val="tx1"/>
                          </a:solidFill>
                          <a:effectLst/>
                          <a:latin typeface="Aptos" panose="020B0004020202020204" pitchFamily="34" charset="0"/>
                          <a:ea typeface="+mn-ea"/>
                          <a:cs typeface="+mn-cs"/>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800" dirty="0">
                          <a:latin typeface="Aptos" panose="020B0004020202020204" pitchFamily="34" charset="0"/>
                        </a:rPr>
                        <a:t>Somewhat Agree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CA" sz="2000" b="0" i="0" u="none" strike="noStrike" cap="none" dirty="0">
                          <a:solidFill>
                            <a:schemeClr val="tx1"/>
                          </a:solidFill>
                          <a:effectLst/>
                          <a:latin typeface="Aptos" panose="020B0004020202020204" pitchFamily="34" charset="0"/>
                          <a:ea typeface="+mn-ea"/>
                          <a:cs typeface="+mn-cs"/>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800" dirty="0">
                          <a:latin typeface="Aptos" panose="020B0004020202020204" pitchFamily="34" charset="0"/>
                        </a:rPr>
                        <a:t>Strongly Agree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3151742"/>
                  </a:ext>
                </a:extLst>
              </a:tr>
              <a:tr h="132179">
                <a:tc gridSpan="5">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1400" b="1" dirty="0">
                          <a:latin typeface="Aptos" panose="020B0004020202020204" pitchFamily="34" charset="0"/>
                        </a:rPr>
                        <a:t>Simplify the Language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E1F3"/>
                    </a:solidFill>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CA" sz="800">
                        <a:latin typeface="Aptos" panose="020B0004020202020204" pitchFamily="34"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CA" sz="800">
                        <a:latin typeface="Aptos" panose="020B0004020202020204" pitchFamily="34"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CA" sz="800">
                        <a:latin typeface="Aptos" panose="020B0004020202020204" pitchFamily="34"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CA" sz="800">
                        <a:latin typeface="Aptos" panose="020B0004020202020204" pitchFamily="34" charset="0"/>
                      </a:endParaRPr>
                    </a:p>
                  </a:txBody>
                  <a:tcPr/>
                </a:tc>
                <a:extLst>
                  <a:ext uri="{0D108BD9-81ED-4DB2-BD59-A6C34878D82A}">
                    <a16:rowId xmlns:a16="http://schemas.microsoft.com/office/drawing/2014/main" val="760717208"/>
                  </a:ext>
                </a:extLst>
              </a:tr>
              <a:tr h="370840">
                <a:tc>
                  <a:txBody>
                    <a:bodyPr/>
                    <a:lstStyle/>
                    <a:p>
                      <a:pPr algn="ctr"/>
                      <a:r>
                        <a:rPr lang="en-CA" dirty="0">
                          <a:latin typeface="Aptos" panose="020B0004020202020204" pitchFamily="34" charset="0"/>
                        </a:rPr>
                        <a:t>I don’t agree at all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CA" dirty="0">
                          <a:latin typeface="Aptos" panose="020B0004020202020204" pitchFamily="34" charset="0"/>
                        </a:rPr>
                        <a:t>I don’t agree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CA" dirty="0">
                          <a:latin typeface="Aptos" panose="020B0004020202020204" pitchFamily="34" charset="0"/>
                        </a:rPr>
                        <a:t>I’m not sure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CA" dirty="0">
                          <a:latin typeface="Aptos" panose="020B0004020202020204" pitchFamily="34" charset="0"/>
                        </a:rPr>
                        <a:t>I agree a little bit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CA" dirty="0">
                          <a:latin typeface="Aptos" panose="020B0004020202020204" pitchFamily="34" charset="0"/>
                        </a:rPr>
                        <a:t>I agree completely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41535482"/>
                  </a:ext>
                </a:extLst>
              </a:tr>
              <a:tr h="370840">
                <a:tc>
                  <a:txBody>
                    <a:bodyPr/>
                    <a:lstStyle/>
                    <a:p>
                      <a:pPr algn="ctr"/>
                      <a:r>
                        <a:rPr lang="en-CA" dirty="0">
                          <a:latin typeface="Aptos" panose="020B0004020202020204" pitchFamily="34" charset="0"/>
                        </a:rPr>
                        <a:t>Not at all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CA" dirty="0">
                          <a:latin typeface="Aptos" panose="020B0004020202020204" pitchFamily="34" charset="0"/>
                        </a:rPr>
                        <a:t>Not really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CA" dirty="0">
                          <a:latin typeface="Aptos" panose="020B0004020202020204" pitchFamily="34" charset="0"/>
                        </a:rPr>
                        <a:t>Kind of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CA" dirty="0">
                          <a:latin typeface="Aptos" panose="020B0004020202020204" pitchFamily="34" charset="0"/>
                        </a:rPr>
                        <a:t>A little bit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CA" dirty="0">
                          <a:latin typeface="Aptos" panose="020B0004020202020204" pitchFamily="34" charset="0"/>
                        </a:rPr>
                        <a:t>Definitely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5949371"/>
                  </a:ext>
                </a:extLst>
              </a:tr>
            </a:tbl>
          </a:graphicData>
        </a:graphic>
      </p:graphicFrame>
      <p:pic>
        <p:nvPicPr>
          <p:cNvPr id="14" name="Graphic 13" descr="Thumbs Down with solid fill">
            <a:extLst>
              <a:ext uri="{FF2B5EF4-FFF2-40B4-BE49-F238E27FC236}">
                <a16:creationId xmlns:a16="http://schemas.microsoft.com/office/drawing/2014/main" id="{5D4A0765-AD25-BD9C-93C8-A7EBB39E83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4850" y="2432903"/>
            <a:ext cx="314325" cy="314325"/>
          </a:xfrm>
          <a:prstGeom prst="rect">
            <a:avLst/>
          </a:prstGeom>
        </p:spPr>
      </p:pic>
      <p:pic>
        <p:nvPicPr>
          <p:cNvPr id="15" name="Graphic 14" descr="Thumbs Down with solid fill">
            <a:extLst>
              <a:ext uri="{FF2B5EF4-FFF2-40B4-BE49-F238E27FC236}">
                <a16:creationId xmlns:a16="http://schemas.microsoft.com/office/drawing/2014/main" id="{5B9E7816-9DB6-6EC9-B5F7-7584D82614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7750" y="2432903"/>
            <a:ext cx="314325" cy="314325"/>
          </a:xfrm>
          <a:prstGeom prst="rect">
            <a:avLst/>
          </a:prstGeom>
        </p:spPr>
      </p:pic>
      <p:pic>
        <p:nvPicPr>
          <p:cNvPr id="16" name="Graphic 15" descr="Thumbs Down with solid fill">
            <a:extLst>
              <a:ext uri="{FF2B5EF4-FFF2-40B4-BE49-F238E27FC236}">
                <a16:creationId xmlns:a16="http://schemas.microsoft.com/office/drawing/2014/main" id="{5215B424-76E8-A376-9D42-BBD1660E87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0649" y="2432903"/>
            <a:ext cx="314325" cy="314325"/>
          </a:xfrm>
          <a:prstGeom prst="rect">
            <a:avLst/>
          </a:prstGeom>
        </p:spPr>
      </p:pic>
      <p:pic>
        <p:nvPicPr>
          <p:cNvPr id="17" name="Graphic 16" descr="Thumbs Down with solid fill">
            <a:extLst>
              <a:ext uri="{FF2B5EF4-FFF2-40B4-BE49-F238E27FC236}">
                <a16:creationId xmlns:a16="http://schemas.microsoft.com/office/drawing/2014/main" id="{60D231BE-04AE-4B08-EA72-A247C4F50F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76524" y="2432903"/>
            <a:ext cx="314325" cy="314325"/>
          </a:xfrm>
          <a:prstGeom prst="rect">
            <a:avLst/>
          </a:prstGeom>
        </p:spPr>
      </p:pic>
      <p:pic>
        <p:nvPicPr>
          <p:cNvPr id="21" name="Graphic 20" descr="Thumbs Down with solid fill">
            <a:extLst>
              <a:ext uri="{FF2B5EF4-FFF2-40B4-BE49-F238E27FC236}">
                <a16:creationId xmlns:a16="http://schemas.microsoft.com/office/drawing/2014/main" id="{F019334A-F60D-3366-C07D-0DC4531A45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2899" y="2432903"/>
            <a:ext cx="314325" cy="314325"/>
          </a:xfrm>
          <a:prstGeom prst="rect">
            <a:avLst/>
          </a:prstGeom>
        </p:spPr>
      </p:pic>
      <p:pic>
        <p:nvPicPr>
          <p:cNvPr id="22" name="Graphic 21" descr="Thumbs Down with solid fill">
            <a:extLst>
              <a:ext uri="{FF2B5EF4-FFF2-40B4-BE49-F238E27FC236}">
                <a16:creationId xmlns:a16="http://schemas.microsoft.com/office/drawing/2014/main" id="{E1A91715-78CE-702C-D291-FE7BC9B067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486273" y="2432903"/>
            <a:ext cx="314325" cy="314325"/>
          </a:xfrm>
          <a:prstGeom prst="rect">
            <a:avLst/>
          </a:prstGeom>
        </p:spPr>
      </p:pic>
      <p:pic>
        <p:nvPicPr>
          <p:cNvPr id="23" name="Graphic 22" descr="Thumbs Down with solid fill">
            <a:extLst>
              <a:ext uri="{FF2B5EF4-FFF2-40B4-BE49-F238E27FC236}">
                <a16:creationId xmlns:a16="http://schemas.microsoft.com/office/drawing/2014/main" id="{1F9C2483-218B-8806-53EC-AB3537B778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5953124" y="2432903"/>
            <a:ext cx="314325" cy="314325"/>
          </a:xfrm>
          <a:prstGeom prst="rect">
            <a:avLst/>
          </a:prstGeom>
        </p:spPr>
      </p:pic>
      <p:pic>
        <p:nvPicPr>
          <p:cNvPr id="24" name="Graphic 23" descr="Thumbs Down with solid fill">
            <a:extLst>
              <a:ext uri="{FF2B5EF4-FFF2-40B4-BE49-F238E27FC236}">
                <a16:creationId xmlns:a16="http://schemas.microsoft.com/office/drawing/2014/main" id="{95A9716E-70B3-31ED-4FE6-45932FA741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296147" y="2432903"/>
            <a:ext cx="314325" cy="314325"/>
          </a:xfrm>
          <a:prstGeom prst="rect">
            <a:avLst/>
          </a:prstGeom>
        </p:spPr>
      </p:pic>
      <p:pic>
        <p:nvPicPr>
          <p:cNvPr id="25" name="Graphic 24" descr="Thumbs Down with solid fill">
            <a:extLst>
              <a:ext uri="{FF2B5EF4-FFF2-40B4-BE49-F238E27FC236}">
                <a16:creationId xmlns:a16="http://schemas.microsoft.com/office/drawing/2014/main" id="{E3DB7560-D848-370A-25AE-3C56072C6F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605711" y="2432903"/>
            <a:ext cx="314325" cy="314325"/>
          </a:xfrm>
          <a:prstGeom prst="rect">
            <a:avLst/>
          </a:prstGeom>
        </p:spPr>
      </p:pic>
      <p:pic>
        <p:nvPicPr>
          <p:cNvPr id="26" name="Graphic 25" descr="Thumbs Down with solid fill">
            <a:extLst>
              <a:ext uri="{FF2B5EF4-FFF2-40B4-BE49-F238E27FC236}">
                <a16:creationId xmlns:a16="http://schemas.microsoft.com/office/drawing/2014/main" id="{28B1AA21-B4C1-44A5-2FFD-3E7E061A55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915276" y="2432903"/>
            <a:ext cx="314325" cy="314325"/>
          </a:xfrm>
          <a:prstGeom prst="rect">
            <a:avLst/>
          </a:prstGeom>
        </p:spPr>
      </p:pic>
    </p:spTree>
    <p:extLst>
      <p:ext uri="{BB962C8B-B14F-4D97-AF65-F5344CB8AC3E}">
        <p14:creationId xmlns:p14="http://schemas.microsoft.com/office/powerpoint/2010/main" val="9867085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C51D3A-7889-D6B6-4B78-F7BACA6F6583}"/>
              </a:ext>
            </a:extLst>
          </p:cNvPr>
          <p:cNvSpPr>
            <a:spLocks noGrp="1"/>
          </p:cNvSpPr>
          <p:nvPr>
            <p:ph type="sldNum" idx="12"/>
          </p:nvPr>
        </p:nvSpPr>
        <p:spPr>
          <a:xfrm>
            <a:off x="146824" y="4449878"/>
            <a:ext cx="2057400" cy="274637"/>
          </a:xfrm>
        </p:spPr>
        <p:txBody>
          <a:bodyPr/>
          <a:lstStyle/>
          <a:p>
            <a:pPr marL="0" lvl="0" indent="0" algn="l" rtl="0">
              <a:spcBef>
                <a:spcPts val="0"/>
              </a:spcBef>
              <a:spcAft>
                <a:spcPts val="0"/>
              </a:spcAft>
              <a:buNone/>
            </a:pPr>
            <a:fld id="{00000000-1234-1234-1234-123412341234}" type="slidenum">
              <a:rPr lang="en-US" smtClean="0"/>
              <a:t>79</a:t>
            </a:fld>
            <a:endParaRPr lang="en-US" dirty="0"/>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21416" y="182989"/>
            <a:ext cx="8417177"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Surveying at-a Glance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8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Satisfaction Associated with FCSS Programs </a:t>
            </a:r>
          </a:p>
        </p:txBody>
      </p:sp>
      <p:sp>
        <p:nvSpPr>
          <p:cNvPr id="8" name="Rectangle 7">
            <a:extLst>
              <a:ext uri="{FF2B5EF4-FFF2-40B4-BE49-F238E27FC236}">
                <a16:creationId xmlns:a16="http://schemas.microsoft.com/office/drawing/2014/main" id="{46BC5617-6182-E079-9281-E7EF86F3220E}"/>
              </a:ext>
              <a:ext uri="{C183D7F6-B498-43B3-948B-1728B52AA6E4}">
                <adec:decorative xmlns:adec="http://schemas.microsoft.com/office/drawing/2017/decorative" val="1"/>
              </a:ext>
            </a:extLst>
          </p:cNvPr>
          <p:cNvSpPr/>
          <p:nvPr/>
        </p:nvSpPr>
        <p:spPr>
          <a:xfrm>
            <a:off x="7059943" y="4263508"/>
            <a:ext cx="1954196" cy="746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extBox 17">
            <a:extLst>
              <a:ext uri="{FF2B5EF4-FFF2-40B4-BE49-F238E27FC236}">
                <a16:creationId xmlns:a16="http://schemas.microsoft.com/office/drawing/2014/main" id="{A78AE652-613F-7114-82E8-C14664276D8E}"/>
              </a:ext>
            </a:extLst>
          </p:cNvPr>
          <p:cNvSpPr txBox="1"/>
          <p:nvPr/>
        </p:nvSpPr>
        <p:spPr>
          <a:xfrm>
            <a:off x="1241397" y="1377715"/>
            <a:ext cx="7772742" cy="892552"/>
          </a:xfrm>
          <a:prstGeom prst="rect">
            <a:avLst/>
          </a:prstGeom>
          <a:noFill/>
        </p:spPr>
        <p:txBody>
          <a:bodyPr wrap="square" rtlCol="0">
            <a:spAutoFit/>
          </a:bodyPr>
          <a:lstStyle/>
          <a:p>
            <a:r>
              <a:rPr lang="en-CA" sz="2000" b="1" dirty="0">
                <a:solidFill>
                  <a:srgbClr val="6EC7D8"/>
                </a:solidFill>
                <a:latin typeface="Aptos" panose="020B0004020202020204" pitchFamily="34" charset="0"/>
              </a:rPr>
              <a:t>Key Performance Measure: </a:t>
            </a:r>
            <a:r>
              <a:rPr lang="en-CA" sz="1800" dirty="0">
                <a:latin typeface="Aptos" panose="020B0004020202020204" pitchFamily="34" charset="0"/>
              </a:rPr>
              <a:t>Percentage of FCSS participants who expressed </a:t>
            </a:r>
            <a:r>
              <a:rPr lang="en-CA" sz="1800" b="1" dirty="0">
                <a:latin typeface="Aptos" panose="020B0004020202020204" pitchFamily="34" charset="0"/>
              </a:rPr>
              <a:t>satisfaction</a:t>
            </a:r>
            <a:r>
              <a:rPr lang="en-CA" sz="1800" dirty="0">
                <a:latin typeface="Aptos" panose="020B0004020202020204" pitchFamily="34" charset="0"/>
              </a:rPr>
              <a:t> with FCSS programs/services. </a:t>
            </a:r>
          </a:p>
          <a:p>
            <a:endParaRPr lang="en-CA" dirty="0">
              <a:latin typeface="Aptos" panose="020B0004020202020204" pitchFamily="34" charset="0"/>
            </a:endParaRPr>
          </a:p>
        </p:txBody>
      </p:sp>
      <p:sp>
        <p:nvSpPr>
          <p:cNvPr id="20" name="Oval 19">
            <a:extLst>
              <a:ext uri="{FF2B5EF4-FFF2-40B4-BE49-F238E27FC236}">
                <a16:creationId xmlns:a16="http://schemas.microsoft.com/office/drawing/2014/main" id="{180CF693-B013-6DCF-FE10-500443E373A1}"/>
              </a:ext>
              <a:ext uri="{C183D7F6-B498-43B3-948B-1728B52AA6E4}">
                <adec:decorative xmlns:adec="http://schemas.microsoft.com/office/drawing/2017/decorative" val="1"/>
              </a:ext>
            </a:extLst>
          </p:cNvPr>
          <p:cNvSpPr/>
          <p:nvPr/>
        </p:nvSpPr>
        <p:spPr>
          <a:xfrm>
            <a:off x="221416" y="1291612"/>
            <a:ext cx="954107" cy="954107"/>
          </a:xfrm>
          <a:prstGeom prst="ellipse">
            <a:avLst/>
          </a:prstGeom>
          <a:solidFill>
            <a:srgbClr val="FEAA6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3" name="Group 2">
            <a:extLst>
              <a:ext uri="{FF2B5EF4-FFF2-40B4-BE49-F238E27FC236}">
                <a16:creationId xmlns:a16="http://schemas.microsoft.com/office/drawing/2014/main" id="{058F7F9F-D7A4-5876-5454-04DC901DE29E}"/>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5" name="Oval 4">
              <a:extLst>
                <a:ext uri="{FF2B5EF4-FFF2-40B4-BE49-F238E27FC236}">
                  <a16:creationId xmlns:a16="http://schemas.microsoft.com/office/drawing/2014/main" id="{42245250-D539-B7F0-8DDC-997FDF7D8EF3}"/>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 name="Graphic 5" descr="Folder Search with solid fill">
              <a:extLst>
                <a:ext uri="{FF2B5EF4-FFF2-40B4-BE49-F238E27FC236}">
                  <a16:creationId xmlns:a16="http://schemas.microsoft.com/office/drawing/2014/main" id="{ACE89EF3-D609-836F-AB22-C595C8C934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10" name="TextBox 9">
            <a:extLst>
              <a:ext uri="{FF2B5EF4-FFF2-40B4-BE49-F238E27FC236}">
                <a16:creationId xmlns:a16="http://schemas.microsoft.com/office/drawing/2014/main" id="{3FFDA05D-BE34-C0D2-CC0E-D70D1ECA765E}"/>
              </a:ext>
            </a:extLst>
          </p:cNvPr>
          <p:cNvSpPr txBox="1"/>
          <p:nvPr/>
        </p:nvSpPr>
        <p:spPr>
          <a:xfrm>
            <a:off x="7779091" y="128906"/>
            <a:ext cx="2729818" cy="553998"/>
          </a:xfrm>
          <a:prstGeom prst="rect">
            <a:avLst/>
          </a:prstGeom>
          <a:noFill/>
        </p:spPr>
        <p:txBody>
          <a:bodyPr wrap="square" rtlCol="0">
            <a:spAutoFit/>
          </a:bodyPr>
          <a:lstStyle/>
          <a:p>
            <a:r>
              <a:rPr lang="en-CA" sz="1050" b="1" dirty="0">
                <a:latin typeface="Aptos" panose="020B0004020202020204" pitchFamily="34" charset="0"/>
              </a:rPr>
              <a:t>More Information </a:t>
            </a:r>
          </a:p>
          <a:p>
            <a:r>
              <a:rPr lang="en-CA" sz="1050" dirty="0">
                <a:latin typeface="Aptos" panose="020B0004020202020204" pitchFamily="34" charset="0"/>
              </a:rPr>
              <a:t>Training Package </a:t>
            </a:r>
          </a:p>
          <a:p>
            <a:r>
              <a:rPr lang="en-CA" sz="900" dirty="0">
                <a:latin typeface="Aptos" panose="020B0004020202020204" pitchFamily="34" charset="0"/>
              </a:rPr>
              <a:t>Page 43</a:t>
            </a:r>
          </a:p>
        </p:txBody>
      </p:sp>
      <p:pic>
        <p:nvPicPr>
          <p:cNvPr id="11" name="Graphic 10" descr="Rating with solid fill">
            <a:extLst>
              <a:ext uri="{FF2B5EF4-FFF2-40B4-BE49-F238E27FC236}">
                <a16:creationId xmlns:a16="http://schemas.microsoft.com/office/drawing/2014/main" id="{FC900DDB-4FC8-5B7F-3A00-D0CDC4CF66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170" y="1412355"/>
            <a:ext cx="839678" cy="839678"/>
          </a:xfrm>
          <a:prstGeom prst="rect">
            <a:avLst/>
          </a:prstGeom>
        </p:spPr>
      </p:pic>
      <p:graphicFrame>
        <p:nvGraphicFramePr>
          <p:cNvPr id="2" name="Table 1">
            <a:extLst>
              <a:ext uri="{FF2B5EF4-FFF2-40B4-BE49-F238E27FC236}">
                <a16:creationId xmlns:a16="http://schemas.microsoft.com/office/drawing/2014/main" id="{5EEBA579-FE97-93F8-4019-7FAE1ED79BE6}"/>
              </a:ext>
            </a:extLst>
          </p:cNvPr>
          <p:cNvGraphicFramePr>
            <a:graphicFrameLocks noGrp="1"/>
          </p:cNvGraphicFramePr>
          <p:nvPr>
            <p:extLst>
              <p:ext uri="{D42A27DB-BD31-4B8C-83A1-F6EECF244321}">
                <p14:modId xmlns:p14="http://schemas.microsoft.com/office/powerpoint/2010/main" val="2648076443"/>
              </p:ext>
            </p:extLst>
          </p:nvPr>
        </p:nvGraphicFramePr>
        <p:xfrm>
          <a:off x="550135" y="2571751"/>
          <a:ext cx="8043730" cy="1074192"/>
        </p:xfrm>
        <a:graphic>
          <a:graphicData uri="http://schemas.openxmlformats.org/drawingml/2006/table">
            <a:tbl>
              <a:tblPr firstRow="1" firstCol="1" bandRow="1">
                <a:tableStyleId>{5940675A-B579-460E-94D1-54222C63F5DA}</a:tableStyleId>
              </a:tblPr>
              <a:tblGrid>
                <a:gridCol w="612022">
                  <a:extLst>
                    <a:ext uri="{9D8B030D-6E8A-4147-A177-3AD203B41FA5}">
                      <a16:colId xmlns:a16="http://schemas.microsoft.com/office/drawing/2014/main" val="1062980674"/>
                    </a:ext>
                  </a:extLst>
                </a:gridCol>
                <a:gridCol w="1398910">
                  <a:extLst>
                    <a:ext uri="{9D8B030D-6E8A-4147-A177-3AD203B41FA5}">
                      <a16:colId xmlns:a16="http://schemas.microsoft.com/office/drawing/2014/main" val="2999273438"/>
                    </a:ext>
                  </a:extLst>
                </a:gridCol>
                <a:gridCol w="6032798">
                  <a:extLst>
                    <a:ext uri="{9D8B030D-6E8A-4147-A177-3AD203B41FA5}">
                      <a16:colId xmlns:a16="http://schemas.microsoft.com/office/drawing/2014/main" val="4078983375"/>
                    </a:ext>
                  </a:extLst>
                </a:gridCol>
              </a:tblGrid>
              <a:tr h="278694">
                <a:tc rowSpan="2">
                  <a:txBody>
                    <a:bodyPr/>
                    <a:lstStyle/>
                    <a:p>
                      <a:pPr algn="ctr">
                        <a:lnSpc>
                          <a:spcPct val="107000"/>
                        </a:lnSpc>
                      </a:pPr>
                      <a:r>
                        <a:rPr lang="en-CA" sz="1600" kern="100" dirty="0">
                          <a:solidFill>
                            <a:srgbClr val="000000"/>
                          </a:solidFill>
                          <a:effectLst/>
                        </a:rPr>
                        <a:t>Survey  Questions</a:t>
                      </a:r>
                      <a:endParaRPr lang="en-CA" sz="1600" kern="100" dirty="0">
                        <a:solidFill>
                          <a:srgbClr val="000000"/>
                        </a:solidFill>
                        <a:effectLst/>
                        <a:latin typeface="Alright Sans Regular"/>
                        <a:ea typeface="Arial" panose="020B0604020202020204" pitchFamily="34" charset="0"/>
                        <a:cs typeface="Arial" panose="020B0604020202020204" pitchFamily="34" charset="0"/>
                      </a:endParaRPr>
                    </a:p>
                  </a:txBody>
                  <a:tcPr marL="68580" marR="68580" marT="17780" marB="17780" vert="vert270" anchor="ctr">
                    <a:solidFill>
                      <a:schemeClr val="bg1">
                        <a:lumMod val="85000"/>
                      </a:schemeClr>
                    </a:solidFill>
                  </a:tcPr>
                </a:tc>
                <a:tc>
                  <a:txBody>
                    <a:bodyPr/>
                    <a:lstStyle/>
                    <a:p>
                      <a:pPr>
                        <a:lnSpc>
                          <a:spcPct val="107000"/>
                        </a:lnSpc>
                      </a:pPr>
                      <a:r>
                        <a:rPr lang="en-CA" sz="1800" kern="100" dirty="0">
                          <a:solidFill>
                            <a:srgbClr val="000000"/>
                          </a:solidFill>
                          <a:effectLst/>
                        </a:rPr>
                        <a:t> Question #</a:t>
                      </a:r>
                      <a:endParaRPr lang="en-CA" sz="1800" kern="100" dirty="0">
                        <a:solidFill>
                          <a:srgbClr val="000000"/>
                        </a:solidFill>
                        <a:effectLst/>
                        <a:latin typeface="Alright Sans Regular"/>
                        <a:ea typeface="Arial" panose="020B0604020202020204" pitchFamily="34" charset="0"/>
                        <a:cs typeface="Arial" panose="020B0604020202020204" pitchFamily="34" charset="0"/>
                      </a:endParaRPr>
                    </a:p>
                  </a:txBody>
                  <a:tcPr marL="68580" marR="68580" marT="17780" marB="17780" anchor="b"/>
                </a:tc>
                <a:tc>
                  <a:txBody>
                    <a:bodyPr/>
                    <a:lstStyle/>
                    <a:p>
                      <a:pPr algn="ctr">
                        <a:lnSpc>
                          <a:spcPct val="107000"/>
                        </a:lnSpc>
                      </a:pPr>
                      <a:r>
                        <a:rPr lang="en-CA" sz="1800" kern="100" dirty="0">
                          <a:solidFill>
                            <a:srgbClr val="000000"/>
                          </a:solidFill>
                          <a:effectLst/>
                        </a:rPr>
                        <a:t>Post-Only</a:t>
                      </a:r>
                      <a:endParaRPr lang="en-CA" sz="1800" kern="100" dirty="0">
                        <a:solidFill>
                          <a:srgbClr val="000000"/>
                        </a:solidFill>
                        <a:effectLst/>
                        <a:latin typeface="Alright Sans Regular"/>
                        <a:ea typeface="Arial" panose="020B0604020202020204" pitchFamily="34" charset="0"/>
                        <a:cs typeface="Arial" panose="020B0604020202020204" pitchFamily="34" charset="0"/>
                      </a:endParaRPr>
                    </a:p>
                  </a:txBody>
                  <a:tcPr marL="68580" marR="68580" marT="17780" marB="17780" anchor="b"/>
                </a:tc>
                <a:extLst>
                  <a:ext uri="{0D108BD9-81ED-4DB2-BD59-A6C34878D82A}">
                    <a16:rowId xmlns:a16="http://schemas.microsoft.com/office/drawing/2014/main" val="3034176313"/>
                  </a:ext>
                </a:extLst>
              </a:tr>
              <a:tr h="759930">
                <a:tc vMerge="1">
                  <a:txBody>
                    <a:bodyPr/>
                    <a:lstStyle/>
                    <a:p>
                      <a:endParaRPr lang="en-CA"/>
                    </a:p>
                  </a:txBody>
                  <a:tcPr/>
                </a:tc>
                <a:tc>
                  <a:txBody>
                    <a:bodyPr/>
                    <a:lstStyle/>
                    <a:p>
                      <a:pPr algn="ctr">
                        <a:lnSpc>
                          <a:spcPct val="107000"/>
                        </a:lnSpc>
                      </a:pPr>
                      <a:r>
                        <a:rPr lang="en-CA" sz="1800" kern="100" dirty="0">
                          <a:solidFill>
                            <a:srgbClr val="000000"/>
                          </a:solidFill>
                          <a:effectLst/>
                          <a:latin typeface="Alright Sans Regular"/>
                          <a:ea typeface="Arial" panose="020B0604020202020204" pitchFamily="34" charset="0"/>
                          <a:cs typeface="Arial" panose="020B0604020202020204" pitchFamily="34" charset="0"/>
                        </a:rPr>
                        <a:t>1</a:t>
                      </a:r>
                    </a:p>
                  </a:txBody>
                  <a:tcPr marL="68580" marR="68580" marT="17780" marB="17780" anchor="ctr"/>
                </a:tc>
                <a:tc>
                  <a:txBody>
                    <a:bodyPr/>
                    <a:lstStyle/>
                    <a:p>
                      <a:pPr>
                        <a:lnSpc>
                          <a:spcPct val="107000"/>
                        </a:lnSpc>
                      </a:pPr>
                      <a:r>
                        <a:rPr lang="en-CA" sz="1800" kern="100" dirty="0">
                          <a:solidFill>
                            <a:srgbClr val="000000"/>
                          </a:solidFill>
                          <a:effectLst/>
                        </a:rPr>
                        <a:t>Overall, I am satisfied with this program/service.</a:t>
                      </a:r>
                      <a:endParaRPr lang="en-CA" sz="1800" kern="100" dirty="0">
                        <a:solidFill>
                          <a:srgbClr val="000000"/>
                        </a:solidFill>
                        <a:effectLst/>
                        <a:latin typeface="Alright Sans Regular"/>
                        <a:ea typeface="Arial" panose="020B0604020202020204" pitchFamily="34" charset="0"/>
                        <a:cs typeface="Arial" panose="020B0604020202020204" pitchFamily="34" charset="0"/>
                      </a:endParaRPr>
                    </a:p>
                  </a:txBody>
                  <a:tcPr marL="68580" marR="68580" marT="17780" marB="17780" anchor="ctr"/>
                </a:tc>
                <a:extLst>
                  <a:ext uri="{0D108BD9-81ED-4DB2-BD59-A6C34878D82A}">
                    <a16:rowId xmlns:a16="http://schemas.microsoft.com/office/drawing/2014/main" val="831607305"/>
                  </a:ext>
                </a:extLst>
              </a:tr>
            </a:tbl>
          </a:graphicData>
        </a:graphic>
      </p:graphicFrame>
    </p:spTree>
    <p:extLst>
      <p:ext uri="{BB962C8B-B14F-4D97-AF65-F5344CB8AC3E}">
        <p14:creationId xmlns:p14="http://schemas.microsoft.com/office/powerpoint/2010/main" val="4285060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25B7D8-13B7-BC28-4311-B935617FCD81}"/>
              </a:ext>
            </a:extLst>
          </p:cNvPr>
          <p:cNvSpPr txBox="1">
            <a:spLocks noGrp="1"/>
          </p:cNvSpPr>
          <p:nvPr>
            <p:ph type="title" idx="4294967295"/>
          </p:nvPr>
        </p:nvSpPr>
        <p:spPr>
          <a:xfrm>
            <a:off x="263787" y="432606"/>
            <a:ext cx="9223113"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New Reporting Structure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8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Accountability, Planning and Alignment </a:t>
            </a:r>
            <a:endParaRPr kumimoji="0" lang="en-CA" sz="36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endParaRPr>
          </a:p>
        </p:txBody>
      </p:sp>
      <p:sp>
        <p:nvSpPr>
          <p:cNvPr id="5" name="TextBox 4">
            <a:extLst>
              <a:ext uri="{FF2B5EF4-FFF2-40B4-BE49-F238E27FC236}">
                <a16:creationId xmlns:a16="http://schemas.microsoft.com/office/drawing/2014/main" id="{AED71498-FE21-83CB-ED34-7EB0BE9C7941}"/>
              </a:ext>
            </a:extLst>
          </p:cNvPr>
          <p:cNvSpPr txBox="1"/>
          <p:nvPr/>
        </p:nvSpPr>
        <p:spPr>
          <a:xfrm>
            <a:off x="1508628" y="1937480"/>
            <a:ext cx="2851386" cy="1754326"/>
          </a:xfrm>
          <a:prstGeom prst="rect">
            <a:avLst/>
          </a:prstGeom>
          <a:noFill/>
        </p:spPr>
        <p:txBody>
          <a:bodyPr wrap="square" rtlCol="0">
            <a:spAutoFit/>
          </a:bodyPr>
          <a:lstStyle/>
          <a:p>
            <a:r>
              <a:rPr lang="en-CA" sz="1800" b="1">
                <a:solidFill>
                  <a:srgbClr val="32B3CB"/>
                </a:solidFill>
                <a:latin typeface="Aptos" panose="020B0004020202020204" pitchFamily="34" charset="0"/>
              </a:rPr>
              <a:t>Why We Report</a:t>
            </a:r>
          </a:p>
          <a:p>
            <a:pPr marL="285750" indent="-285750">
              <a:buFont typeface="Arial" panose="020B0604020202020204" pitchFamily="34" charset="0"/>
              <a:buChar char="•"/>
            </a:pPr>
            <a:r>
              <a:rPr lang="en-CA" sz="1800">
                <a:solidFill>
                  <a:schemeClr val="tx1"/>
                </a:solidFill>
                <a:latin typeface="Aptos" panose="020B0004020202020204" pitchFamily="34" charset="0"/>
              </a:rPr>
              <a:t>Supports business planning and decision-making </a:t>
            </a:r>
          </a:p>
          <a:p>
            <a:pPr marL="285750" indent="-285750">
              <a:buFont typeface="Arial" panose="020B0604020202020204" pitchFamily="34" charset="0"/>
              <a:buChar char="•"/>
            </a:pPr>
            <a:r>
              <a:rPr lang="en-CA" sz="1800">
                <a:solidFill>
                  <a:schemeClr val="tx1"/>
                </a:solidFill>
                <a:latin typeface="Aptos" panose="020B0004020202020204" pitchFamily="34" charset="0"/>
              </a:rPr>
              <a:t>Helps us track progress and learnings over time  </a:t>
            </a:r>
          </a:p>
        </p:txBody>
      </p:sp>
      <p:sp>
        <p:nvSpPr>
          <p:cNvPr id="6" name="TextBox 5">
            <a:extLst>
              <a:ext uri="{FF2B5EF4-FFF2-40B4-BE49-F238E27FC236}">
                <a16:creationId xmlns:a16="http://schemas.microsoft.com/office/drawing/2014/main" id="{22777681-6997-BC97-E366-536C769096F7}"/>
              </a:ext>
            </a:extLst>
          </p:cNvPr>
          <p:cNvSpPr txBox="1"/>
          <p:nvPr/>
        </p:nvSpPr>
        <p:spPr>
          <a:xfrm>
            <a:off x="5794563" y="1937480"/>
            <a:ext cx="3028950" cy="1477328"/>
          </a:xfrm>
          <a:prstGeom prst="rect">
            <a:avLst/>
          </a:prstGeom>
          <a:noFill/>
        </p:spPr>
        <p:txBody>
          <a:bodyPr wrap="square" rtlCol="0">
            <a:spAutoFit/>
          </a:bodyPr>
          <a:lstStyle/>
          <a:p>
            <a:r>
              <a:rPr lang="en-CA" sz="1800" b="1" dirty="0">
                <a:solidFill>
                  <a:srgbClr val="32B3CB"/>
                </a:solidFill>
                <a:latin typeface="Aptos" panose="020B0004020202020204" pitchFamily="34" charset="0"/>
              </a:rPr>
              <a:t>Working Together</a:t>
            </a:r>
          </a:p>
          <a:p>
            <a:pPr marL="285750" indent="-285750">
              <a:buFont typeface="Arial" panose="020B0604020202020204" pitchFamily="34" charset="0"/>
              <a:buChar char="•"/>
            </a:pPr>
            <a:r>
              <a:rPr lang="en-CA" sz="1800" dirty="0">
                <a:solidFill>
                  <a:schemeClr val="tx1"/>
                </a:solidFill>
                <a:latin typeface="Aptos" panose="020B0004020202020204" pitchFamily="34" charset="0"/>
              </a:rPr>
              <a:t>Our goal is for reporting requirements to compliment and support other accountabilities  </a:t>
            </a:r>
          </a:p>
        </p:txBody>
      </p:sp>
      <p:pic>
        <p:nvPicPr>
          <p:cNvPr id="14" name="Graphic 13">
            <a:extLst>
              <a:ext uri="{FF2B5EF4-FFF2-40B4-BE49-F238E27FC236}">
                <a16:creationId xmlns:a16="http://schemas.microsoft.com/office/drawing/2014/main" id="{1458B3FA-1F79-FDE8-D703-76C118B3444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00362" y="1867973"/>
            <a:ext cx="1407553" cy="1407553"/>
          </a:xfrm>
          <a:prstGeom prst="rect">
            <a:avLst/>
          </a:prstGeom>
        </p:spPr>
      </p:pic>
      <p:pic>
        <p:nvPicPr>
          <p:cNvPr id="7" name="Graphic 6">
            <a:extLst>
              <a:ext uri="{FF2B5EF4-FFF2-40B4-BE49-F238E27FC236}">
                <a16:creationId xmlns:a16="http://schemas.microsoft.com/office/drawing/2014/main" id="{F9FEFD25-1D47-6766-F300-647BB4B926A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504" y="1838370"/>
            <a:ext cx="1301750" cy="1301750"/>
          </a:xfrm>
          <a:prstGeom prst="rect">
            <a:avLst/>
          </a:prstGeom>
        </p:spPr>
      </p:pic>
    </p:spTree>
    <p:extLst>
      <p:ext uri="{BB962C8B-B14F-4D97-AF65-F5344CB8AC3E}">
        <p14:creationId xmlns:p14="http://schemas.microsoft.com/office/powerpoint/2010/main" val="31781474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C51D3A-7889-D6B6-4B78-F7BACA6F6583}"/>
              </a:ext>
            </a:extLst>
          </p:cNvPr>
          <p:cNvSpPr>
            <a:spLocks noGrp="1"/>
          </p:cNvSpPr>
          <p:nvPr>
            <p:ph type="sldNum" idx="12"/>
          </p:nvPr>
        </p:nvSpPr>
        <p:spPr>
          <a:xfrm>
            <a:off x="146824" y="4449878"/>
            <a:ext cx="2057400" cy="274637"/>
          </a:xfrm>
        </p:spPr>
        <p:txBody>
          <a:bodyPr/>
          <a:lstStyle/>
          <a:p>
            <a:pPr marL="0" lvl="0" indent="0" algn="l" rtl="0">
              <a:spcBef>
                <a:spcPts val="0"/>
              </a:spcBef>
              <a:spcAft>
                <a:spcPts val="0"/>
              </a:spcAft>
              <a:buNone/>
            </a:pPr>
            <a:fld id="{00000000-1234-1234-1234-123412341234}" type="slidenum">
              <a:rPr lang="en-US" smtClean="0"/>
              <a:t>80</a:t>
            </a:fld>
            <a:endParaRPr lang="en-US" dirty="0"/>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21416" y="182989"/>
            <a:ext cx="8417177"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Surveying at-a Glance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8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Ease of Access</a:t>
            </a:r>
          </a:p>
        </p:txBody>
      </p:sp>
      <p:sp>
        <p:nvSpPr>
          <p:cNvPr id="8" name="Rectangle 7">
            <a:extLst>
              <a:ext uri="{FF2B5EF4-FFF2-40B4-BE49-F238E27FC236}">
                <a16:creationId xmlns:a16="http://schemas.microsoft.com/office/drawing/2014/main" id="{46BC5617-6182-E079-9281-E7EF86F3220E}"/>
              </a:ext>
              <a:ext uri="{C183D7F6-B498-43B3-948B-1728B52AA6E4}">
                <adec:decorative xmlns:adec="http://schemas.microsoft.com/office/drawing/2017/decorative" val="1"/>
              </a:ext>
            </a:extLst>
          </p:cNvPr>
          <p:cNvSpPr/>
          <p:nvPr/>
        </p:nvSpPr>
        <p:spPr>
          <a:xfrm>
            <a:off x="7059943" y="4263508"/>
            <a:ext cx="1954196" cy="746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extBox 17">
            <a:extLst>
              <a:ext uri="{FF2B5EF4-FFF2-40B4-BE49-F238E27FC236}">
                <a16:creationId xmlns:a16="http://schemas.microsoft.com/office/drawing/2014/main" id="{A78AE652-613F-7114-82E8-C14664276D8E}"/>
              </a:ext>
            </a:extLst>
          </p:cNvPr>
          <p:cNvSpPr txBox="1"/>
          <p:nvPr/>
        </p:nvSpPr>
        <p:spPr>
          <a:xfrm>
            <a:off x="1241397" y="1377715"/>
            <a:ext cx="7772742" cy="892552"/>
          </a:xfrm>
          <a:prstGeom prst="rect">
            <a:avLst/>
          </a:prstGeom>
          <a:noFill/>
        </p:spPr>
        <p:txBody>
          <a:bodyPr wrap="square" rtlCol="0">
            <a:spAutoFit/>
          </a:bodyPr>
          <a:lstStyle/>
          <a:p>
            <a:pPr>
              <a:buClr>
                <a:schemeClr val="accent2"/>
              </a:buClr>
            </a:pPr>
            <a:r>
              <a:rPr lang="en-CA" sz="2000" b="1" dirty="0">
                <a:solidFill>
                  <a:srgbClr val="6EC7D8"/>
                </a:solidFill>
                <a:latin typeface="Aptos" panose="020B0004020202020204" pitchFamily="34" charset="0"/>
              </a:rPr>
              <a:t>Key Performance Measure: </a:t>
            </a:r>
            <a:r>
              <a:rPr lang="en-CA" sz="1800" dirty="0">
                <a:latin typeface="Aptos" panose="020B0004020202020204" pitchFamily="34" charset="0"/>
              </a:rPr>
              <a:t>Percentage of FCSS participants who report that FCSS programs/services were </a:t>
            </a:r>
            <a:r>
              <a:rPr lang="en-CA" sz="1800" b="1" dirty="0">
                <a:latin typeface="Aptos" panose="020B0004020202020204" pitchFamily="34" charset="0"/>
              </a:rPr>
              <a:t>easy to access</a:t>
            </a:r>
            <a:endParaRPr lang="en-US" sz="1800" cap="none" dirty="0">
              <a:latin typeface="Aptos" panose="020B0004020202020204" pitchFamily="34" charset="0"/>
            </a:endParaRPr>
          </a:p>
          <a:p>
            <a:endParaRPr lang="en-CA" dirty="0">
              <a:latin typeface="Aptos" panose="020B0004020202020204" pitchFamily="34" charset="0"/>
            </a:endParaRPr>
          </a:p>
        </p:txBody>
      </p:sp>
      <p:sp>
        <p:nvSpPr>
          <p:cNvPr id="20" name="Oval 19">
            <a:extLst>
              <a:ext uri="{FF2B5EF4-FFF2-40B4-BE49-F238E27FC236}">
                <a16:creationId xmlns:a16="http://schemas.microsoft.com/office/drawing/2014/main" id="{180CF693-B013-6DCF-FE10-500443E373A1}"/>
              </a:ext>
              <a:ext uri="{C183D7F6-B498-43B3-948B-1728B52AA6E4}">
                <adec:decorative xmlns:adec="http://schemas.microsoft.com/office/drawing/2017/decorative" val="1"/>
              </a:ext>
            </a:extLst>
          </p:cNvPr>
          <p:cNvSpPr/>
          <p:nvPr/>
        </p:nvSpPr>
        <p:spPr>
          <a:xfrm>
            <a:off x="221416" y="1291612"/>
            <a:ext cx="954107" cy="954107"/>
          </a:xfrm>
          <a:prstGeom prst="ellipse">
            <a:avLst/>
          </a:prstGeom>
          <a:solidFill>
            <a:srgbClr val="345DA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 name="Group 1">
            <a:extLst>
              <a:ext uri="{FF2B5EF4-FFF2-40B4-BE49-F238E27FC236}">
                <a16:creationId xmlns:a16="http://schemas.microsoft.com/office/drawing/2014/main" id="{7774A49D-3494-57EF-CD32-C57B9607871B}"/>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3" name="Oval 2">
              <a:extLst>
                <a:ext uri="{FF2B5EF4-FFF2-40B4-BE49-F238E27FC236}">
                  <a16:creationId xmlns:a16="http://schemas.microsoft.com/office/drawing/2014/main" id="{6CA5B40C-7B73-4F0E-2774-12DD4353A190}"/>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 name="Graphic 6" descr="Folder Search with solid fill">
              <a:extLst>
                <a:ext uri="{FF2B5EF4-FFF2-40B4-BE49-F238E27FC236}">
                  <a16:creationId xmlns:a16="http://schemas.microsoft.com/office/drawing/2014/main" id="{33DE9E72-4DE8-8826-CEC7-74934387C0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10" name="TextBox 9">
            <a:extLst>
              <a:ext uri="{FF2B5EF4-FFF2-40B4-BE49-F238E27FC236}">
                <a16:creationId xmlns:a16="http://schemas.microsoft.com/office/drawing/2014/main" id="{03CDAD6C-88ED-C8E2-28C4-ABD4AE1B0AD0}"/>
              </a:ext>
            </a:extLst>
          </p:cNvPr>
          <p:cNvSpPr txBox="1"/>
          <p:nvPr/>
        </p:nvSpPr>
        <p:spPr>
          <a:xfrm>
            <a:off x="7779091" y="128906"/>
            <a:ext cx="2729818" cy="553998"/>
          </a:xfrm>
          <a:prstGeom prst="rect">
            <a:avLst/>
          </a:prstGeom>
          <a:noFill/>
        </p:spPr>
        <p:txBody>
          <a:bodyPr wrap="square" rtlCol="0">
            <a:spAutoFit/>
          </a:bodyPr>
          <a:lstStyle/>
          <a:p>
            <a:r>
              <a:rPr lang="en-CA" sz="1050" b="1" dirty="0">
                <a:solidFill>
                  <a:schemeClr val="tx2">
                    <a:lumMod val="10000"/>
                  </a:schemeClr>
                </a:solidFill>
                <a:latin typeface="Aptos"/>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43</a:t>
            </a:r>
          </a:p>
        </p:txBody>
      </p:sp>
      <p:pic>
        <p:nvPicPr>
          <p:cNvPr id="11" name="Graphic 10" descr="Door Open with solid fill">
            <a:extLst>
              <a:ext uri="{FF2B5EF4-FFF2-40B4-BE49-F238E27FC236}">
                <a16:creationId xmlns:a16="http://schemas.microsoft.com/office/drawing/2014/main" id="{59094CEA-CAE5-68FA-B584-3597CF3F11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0744" y="1381304"/>
            <a:ext cx="720306" cy="698740"/>
          </a:xfrm>
          <a:prstGeom prst="rect">
            <a:avLst/>
          </a:prstGeom>
        </p:spPr>
      </p:pic>
      <p:graphicFrame>
        <p:nvGraphicFramePr>
          <p:cNvPr id="12" name="Table 11">
            <a:extLst>
              <a:ext uri="{FF2B5EF4-FFF2-40B4-BE49-F238E27FC236}">
                <a16:creationId xmlns:a16="http://schemas.microsoft.com/office/drawing/2014/main" id="{074FF01C-DD11-766E-A824-3FBF79235366}"/>
              </a:ext>
            </a:extLst>
          </p:cNvPr>
          <p:cNvGraphicFramePr>
            <a:graphicFrameLocks noGrp="1"/>
          </p:cNvGraphicFramePr>
          <p:nvPr>
            <p:extLst>
              <p:ext uri="{D42A27DB-BD31-4B8C-83A1-F6EECF244321}">
                <p14:modId xmlns:p14="http://schemas.microsoft.com/office/powerpoint/2010/main" val="4258237931"/>
              </p:ext>
            </p:extLst>
          </p:nvPr>
        </p:nvGraphicFramePr>
        <p:xfrm>
          <a:off x="550135" y="2571751"/>
          <a:ext cx="8043730" cy="1074192"/>
        </p:xfrm>
        <a:graphic>
          <a:graphicData uri="http://schemas.openxmlformats.org/drawingml/2006/table">
            <a:tbl>
              <a:tblPr firstRow="1" firstCol="1" bandRow="1">
                <a:tableStyleId>{5940675A-B579-460E-94D1-54222C63F5DA}</a:tableStyleId>
              </a:tblPr>
              <a:tblGrid>
                <a:gridCol w="612022">
                  <a:extLst>
                    <a:ext uri="{9D8B030D-6E8A-4147-A177-3AD203B41FA5}">
                      <a16:colId xmlns:a16="http://schemas.microsoft.com/office/drawing/2014/main" val="1062980674"/>
                    </a:ext>
                  </a:extLst>
                </a:gridCol>
                <a:gridCol w="1398910">
                  <a:extLst>
                    <a:ext uri="{9D8B030D-6E8A-4147-A177-3AD203B41FA5}">
                      <a16:colId xmlns:a16="http://schemas.microsoft.com/office/drawing/2014/main" val="2999273438"/>
                    </a:ext>
                  </a:extLst>
                </a:gridCol>
                <a:gridCol w="6032798">
                  <a:extLst>
                    <a:ext uri="{9D8B030D-6E8A-4147-A177-3AD203B41FA5}">
                      <a16:colId xmlns:a16="http://schemas.microsoft.com/office/drawing/2014/main" val="4078983375"/>
                    </a:ext>
                  </a:extLst>
                </a:gridCol>
              </a:tblGrid>
              <a:tr h="278694">
                <a:tc rowSpan="2">
                  <a:txBody>
                    <a:bodyPr/>
                    <a:lstStyle/>
                    <a:p>
                      <a:pPr algn="ctr">
                        <a:lnSpc>
                          <a:spcPct val="107000"/>
                        </a:lnSpc>
                      </a:pPr>
                      <a:r>
                        <a:rPr lang="en-CA" sz="1600" kern="100" dirty="0">
                          <a:solidFill>
                            <a:srgbClr val="000000"/>
                          </a:solidFill>
                          <a:effectLst/>
                        </a:rPr>
                        <a:t>Survey  Questions</a:t>
                      </a:r>
                      <a:endParaRPr lang="en-CA" sz="1600" kern="100" dirty="0">
                        <a:solidFill>
                          <a:srgbClr val="000000"/>
                        </a:solidFill>
                        <a:effectLst/>
                        <a:latin typeface="Alright Sans Regular"/>
                        <a:ea typeface="Arial" panose="020B0604020202020204" pitchFamily="34" charset="0"/>
                        <a:cs typeface="Arial" panose="020B0604020202020204" pitchFamily="34" charset="0"/>
                      </a:endParaRPr>
                    </a:p>
                  </a:txBody>
                  <a:tcPr marL="68580" marR="68580" marT="17780" marB="17780" vert="vert270" anchor="ctr">
                    <a:solidFill>
                      <a:schemeClr val="bg1">
                        <a:lumMod val="85000"/>
                      </a:schemeClr>
                    </a:solidFill>
                  </a:tcPr>
                </a:tc>
                <a:tc>
                  <a:txBody>
                    <a:bodyPr/>
                    <a:lstStyle/>
                    <a:p>
                      <a:pPr>
                        <a:lnSpc>
                          <a:spcPct val="107000"/>
                        </a:lnSpc>
                      </a:pPr>
                      <a:r>
                        <a:rPr lang="en-CA" sz="1800" kern="100" dirty="0">
                          <a:solidFill>
                            <a:srgbClr val="000000"/>
                          </a:solidFill>
                          <a:effectLst/>
                        </a:rPr>
                        <a:t> Question #</a:t>
                      </a:r>
                      <a:endParaRPr lang="en-CA" sz="1800" kern="100" dirty="0">
                        <a:solidFill>
                          <a:srgbClr val="000000"/>
                        </a:solidFill>
                        <a:effectLst/>
                        <a:latin typeface="Alright Sans Regular"/>
                        <a:ea typeface="Arial" panose="020B0604020202020204" pitchFamily="34" charset="0"/>
                        <a:cs typeface="Arial" panose="020B0604020202020204" pitchFamily="34" charset="0"/>
                      </a:endParaRPr>
                    </a:p>
                  </a:txBody>
                  <a:tcPr marL="68580" marR="68580" marT="17780" marB="17780" anchor="b"/>
                </a:tc>
                <a:tc>
                  <a:txBody>
                    <a:bodyPr/>
                    <a:lstStyle/>
                    <a:p>
                      <a:pPr algn="ctr">
                        <a:lnSpc>
                          <a:spcPct val="107000"/>
                        </a:lnSpc>
                      </a:pPr>
                      <a:r>
                        <a:rPr lang="en-CA" sz="1800" kern="100" dirty="0">
                          <a:solidFill>
                            <a:srgbClr val="000000"/>
                          </a:solidFill>
                          <a:effectLst/>
                        </a:rPr>
                        <a:t>Post-Only</a:t>
                      </a:r>
                      <a:endParaRPr lang="en-CA" sz="1800" kern="100" dirty="0">
                        <a:solidFill>
                          <a:srgbClr val="000000"/>
                        </a:solidFill>
                        <a:effectLst/>
                        <a:latin typeface="Alright Sans Regular"/>
                        <a:ea typeface="Arial" panose="020B0604020202020204" pitchFamily="34" charset="0"/>
                        <a:cs typeface="Arial" panose="020B0604020202020204" pitchFamily="34" charset="0"/>
                      </a:endParaRPr>
                    </a:p>
                  </a:txBody>
                  <a:tcPr marL="68580" marR="68580" marT="17780" marB="17780" anchor="b"/>
                </a:tc>
                <a:extLst>
                  <a:ext uri="{0D108BD9-81ED-4DB2-BD59-A6C34878D82A}">
                    <a16:rowId xmlns:a16="http://schemas.microsoft.com/office/drawing/2014/main" val="3034176313"/>
                  </a:ext>
                </a:extLst>
              </a:tr>
              <a:tr h="759930">
                <a:tc vMerge="1">
                  <a:txBody>
                    <a:bodyPr/>
                    <a:lstStyle/>
                    <a:p>
                      <a:endParaRPr lang="en-CA"/>
                    </a:p>
                  </a:txBody>
                  <a:tcPr/>
                </a:tc>
                <a:tc>
                  <a:txBody>
                    <a:bodyPr/>
                    <a:lstStyle/>
                    <a:p>
                      <a:pPr algn="ctr">
                        <a:lnSpc>
                          <a:spcPct val="107000"/>
                        </a:lnSpc>
                      </a:pPr>
                      <a:r>
                        <a:rPr lang="en-CA" sz="1800" kern="100" dirty="0">
                          <a:solidFill>
                            <a:srgbClr val="000000"/>
                          </a:solidFill>
                          <a:effectLst/>
                          <a:latin typeface="Alright Sans Regular"/>
                          <a:ea typeface="Arial" panose="020B0604020202020204" pitchFamily="34" charset="0"/>
                          <a:cs typeface="Arial" panose="020B0604020202020204" pitchFamily="34" charset="0"/>
                        </a:rPr>
                        <a:t>1</a:t>
                      </a:r>
                    </a:p>
                  </a:txBody>
                  <a:tcPr marL="68580" marR="68580" marT="17780" marB="17780" anchor="ctr"/>
                </a:tc>
                <a:tc>
                  <a:txBody>
                    <a:bodyPr/>
                    <a:lstStyle/>
                    <a:p>
                      <a:pPr>
                        <a:lnSpc>
                          <a:spcPct val="107000"/>
                        </a:lnSpc>
                      </a:pPr>
                      <a:r>
                        <a:rPr lang="en-CA" sz="1800" kern="100" dirty="0">
                          <a:solidFill>
                            <a:srgbClr val="000000"/>
                          </a:solidFill>
                          <a:effectLst/>
                        </a:rPr>
                        <a:t>Overall, I found this program/service easy to access.</a:t>
                      </a:r>
                      <a:endParaRPr lang="en-CA" sz="1800" kern="100" dirty="0">
                        <a:solidFill>
                          <a:srgbClr val="000000"/>
                        </a:solidFill>
                        <a:effectLst/>
                        <a:latin typeface="Alright Sans Regular"/>
                        <a:ea typeface="Arial" panose="020B0604020202020204" pitchFamily="34" charset="0"/>
                        <a:cs typeface="Arial" panose="020B0604020202020204" pitchFamily="34" charset="0"/>
                      </a:endParaRPr>
                    </a:p>
                  </a:txBody>
                  <a:tcPr marL="68580" marR="68580" marT="17780" marB="17780" anchor="ctr"/>
                </a:tc>
                <a:extLst>
                  <a:ext uri="{0D108BD9-81ED-4DB2-BD59-A6C34878D82A}">
                    <a16:rowId xmlns:a16="http://schemas.microsoft.com/office/drawing/2014/main" val="831607305"/>
                  </a:ext>
                </a:extLst>
              </a:tr>
            </a:tbl>
          </a:graphicData>
        </a:graphic>
      </p:graphicFrame>
    </p:spTree>
    <p:extLst>
      <p:ext uri="{BB962C8B-B14F-4D97-AF65-F5344CB8AC3E}">
        <p14:creationId xmlns:p14="http://schemas.microsoft.com/office/powerpoint/2010/main" val="25226831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C51D3A-7889-D6B6-4B78-F7BACA6F6583}"/>
              </a:ext>
            </a:extLst>
          </p:cNvPr>
          <p:cNvSpPr>
            <a:spLocks noGrp="1"/>
          </p:cNvSpPr>
          <p:nvPr>
            <p:ph type="sldNum" idx="12"/>
          </p:nvPr>
        </p:nvSpPr>
        <p:spPr>
          <a:xfrm>
            <a:off x="146824" y="4449878"/>
            <a:ext cx="2057400" cy="274637"/>
          </a:xfrm>
        </p:spPr>
        <p:txBody>
          <a:bodyPr/>
          <a:lstStyle/>
          <a:p>
            <a:pPr marL="0" lvl="0" indent="0" algn="l" rtl="0">
              <a:spcBef>
                <a:spcPts val="0"/>
              </a:spcBef>
              <a:spcAft>
                <a:spcPts val="0"/>
              </a:spcAft>
              <a:buNone/>
            </a:pPr>
            <a:fld id="{00000000-1234-1234-1234-123412341234}" type="slidenum">
              <a:rPr lang="en-US" smtClean="0"/>
              <a:t>81</a:t>
            </a:fld>
            <a:endParaRPr lang="en-US" dirty="0"/>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21416" y="182989"/>
            <a:ext cx="8417177"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Surveying at-a Glance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8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Positive Change Associated with Prevention Priorities  </a:t>
            </a:r>
          </a:p>
        </p:txBody>
      </p:sp>
      <p:sp>
        <p:nvSpPr>
          <p:cNvPr id="8" name="Rectangle 7">
            <a:extLst>
              <a:ext uri="{FF2B5EF4-FFF2-40B4-BE49-F238E27FC236}">
                <a16:creationId xmlns:a16="http://schemas.microsoft.com/office/drawing/2014/main" id="{46BC5617-6182-E079-9281-E7EF86F3220E}"/>
              </a:ext>
              <a:ext uri="{C183D7F6-B498-43B3-948B-1728B52AA6E4}">
                <adec:decorative xmlns:adec="http://schemas.microsoft.com/office/drawing/2017/decorative" val="1"/>
              </a:ext>
            </a:extLst>
          </p:cNvPr>
          <p:cNvSpPr/>
          <p:nvPr/>
        </p:nvSpPr>
        <p:spPr>
          <a:xfrm>
            <a:off x="7059943" y="4263508"/>
            <a:ext cx="1954196" cy="746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extBox 17">
            <a:extLst>
              <a:ext uri="{FF2B5EF4-FFF2-40B4-BE49-F238E27FC236}">
                <a16:creationId xmlns:a16="http://schemas.microsoft.com/office/drawing/2014/main" id="{A78AE652-613F-7114-82E8-C14664276D8E}"/>
              </a:ext>
            </a:extLst>
          </p:cNvPr>
          <p:cNvSpPr txBox="1"/>
          <p:nvPr/>
        </p:nvSpPr>
        <p:spPr>
          <a:xfrm>
            <a:off x="1015530" y="1377715"/>
            <a:ext cx="2057400" cy="3016210"/>
          </a:xfrm>
          <a:prstGeom prst="rect">
            <a:avLst/>
          </a:prstGeom>
          <a:noFill/>
        </p:spPr>
        <p:txBody>
          <a:bodyPr wrap="square" rtlCol="0">
            <a:spAutoFit/>
          </a:bodyPr>
          <a:lstStyle/>
          <a:p>
            <a:r>
              <a:rPr lang="en-CA" sz="2000" b="1" dirty="0">
                <a:solidFill>
                  <a:srgbClr val="6EC7D8"/>
                </a:solidFill>
                <a:latin typeface="Aptos" panose="020B0004020202020204" pitchFamily="34" charset="0"/>
              </a:rPr>
              <a:t>Key Performance Measure: </a:t>
            </a:r>
            <a:r>
              <a:rPr lang="en-CA" dirty="0">
                <a:latin typeface="Aptos" panose="020B0004020202020204" pitchFamily="34" charset="0"/>
              </a:rPr>
              <a:t>Percentage of participants who reported </a:t>
            </a:r>
            <a:r>
              <a:rPr lang="en-CA" b="1" dirty="0">
                <a:latin typeface="Aptos" panose="020B0004020202020204" pitchFamily="34" charset="0"/>
              </a:rPr>
              <a:t>positive change </a:t>
            </a:r>
            <a:r>
              <a:rPr lang="en-CA" dirty="0">
                <a:latin typeface="Aptos" panose="020B0004020202020204" pitchFamily="34" charset="0"/>
              </a:rPr>
              <a:t>on measures associated with </a:t>
            </a:r>
            <a:r>
              <a:rPr lang="en-CA" b="1" dirty="0">
                <a:latin typeface="Aptos" panose="020B0004020202020204" pitchFamily="34" charset="0"/>
              </a:rPr>
              <a:t>prevention strategies </a:t>
            </a:r>
            <a:r>
              <a:rPr lang="en-CA" dirty="0">
                <a:latin typeface="Aptos" panose="020B0004020202020204" pitchFamily="34" charset="0"/>
              </a:rPr>
              <a:t>after participating in local FCSS programming</a:t>
            </a:r>
            <a:r>
              <a:rPr lang="en-CA" sz="1800" dirty="0">
                <a:latin typeface="Aptos" panose="020B0004020202020204" pitchFamily="34" charset="0"/>
              </a:rPr>
              <a:t>. </a:t>
            </a:r>
          </a:p>
        </p:txBody>
      </p:sp>
      <p:grpSp>
        <p:nvGrpSpPr>
          <p:cNvPr id="2" name="Group 1">
            <a:extLst>
              <a:ext uri="{FF2B5EF4-FFF2-40B4-BE49-F238E27FC236}">
                <a16:creationId xmlns:a16="http://schemas.microsoft.com/office/drawing/2014/main" id="{6095B3A0-2864-DE7A-4CE0-A11FC06F6621}"/>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3" name="Oval 2">
              <a:extLst>
                <a:ext uri="{FF2B5EF4-FFF2-40B4-BE49-F238E27FC236}">
                  <a16:creationId xmlns:a16="http://schemas.microsoft.com/office/drawing/2014/main" id="{4651ABFE-DCEF-45A7-D2A8-C08816DBDE62}"/>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Graphic 4" descr="Folder Search with solid fill">
              <a:extLst>
                <a:ext uri="{FF2B5EF4-FFF2-40B4-BE49-F238E27FC236}">
                  <a16:creationId xmlns:a16="http://schemas.microsoft.com/office/drawing/2014/main" id="{C3D80FCE-CE7F-1B4E-A0E0-F15D2F4288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6" name="TextBox 5">
            <a:extLst>
              <a:ext uri="{FF2B5EF4-FFF2-40B4-BE49-F238E27FC236}">
                <a16:creationId xmlns:a16="http://schemas.microsoft.com/office/drawing/2014/main" id="{828C3206-E66D-7AF6-E8B6-B49E3DDAE5BC}"/>
              </a:ext>
            </a:extLst>
          </p:cNvPr>
          <p:cNvSpPr txBox="1"/>
          <p:nvPr/>
        </p:nvSpPr>
        <p:spPr>
          <a:xfrm>
            <a:off x="7779091" y="128906"/>
            <a:ext cx="2729818" cy="553998"/>
          </a:xfrm>
          <a:prstGeom prst="rect">
            <a:avLst/>
          </a:prstGeom>
          <a:noFill/>
        </p:spPr>
        <p:txBody>
          <a:bodyPr wrap="square" rtlCol="0">
            <a:spAutoFit/>
          </a:bodyPr>
          <a:lstStyle/>
          <a:p>
            <a:r>
              <a:rPr lang="en-CA" sz="1050" b="1" dirty="0">
                <a:solidFill>
                  <a:schemeClr val="tx2">
                    <a:lumMod val="10000"/>
                  </a:schemeClr>
                </a:solidFill>
                <a:latin typeface="Aptos"/>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44 - 49</a:t>
            </a:r>
          </a:p>
        </p:txBody>
      </p:sp>
      <p:grpSp>
        <p:nvGrpSpPr>
          <p:cNvPr id="7" name="Group 6">
            <a:extLst>
              <a:ext uri="{FF2B5EF4-FFF2-40B4-BE49-F238E27FC236}">
                <a16:creationId xmlns:a16="http://schemas.microsoft.com/office/drawing/2014/main" id="{06C63C4E-C2F7-69CD-4EE3-0B5D637F839E}"/>
              </a:ext>
              <a:ext uri="{C183D7F6-B498-43B3-948B-1728B52AA6E4}">
                <adec:decorative xmlns:adec="http://schemas.microsoft.com/office/drawing/2017/decorative" val="1"/>
              </a:ext>
            </a:extLst>
          </p:cNvPr>
          <p:cNvGrpSpPr/>
          <p:nvPr/>
        </p:nvGrpSpPr>
        <p:grpSpPr>
          <a:xfrm>
            <a:off x="221416" y="1532965"/>
            <a:ext cx="648000" cy="648000"/>
            <a:chOff x="221416" y="1291612"/>
            <a:chExt cx="954107" cy="954107"/>
          </a:xfrm>
        </p:grpSpPr>
        <p:sp>
          <p:nvSpPr>
            <p:cNvPr id="20" name="Oval 19">
              <a:extLst>
                <a:ext uri="{FF2B5EF4-FFF2-40B4-BE49-F238E27FC236}">
                  <a16:creationId xmlns:a16="http://schemas.microsoft.com/office/drawing/2014/main" id="{180CF693-B013-6DCF-FE10-500443E373A1}"/>
                </a:ext>
              </a:extLst>
            </p:cNvPr>
            <p:cNvSpPr/>
            <p:nvPr/>
          </p:nvSpPr>
          <p:spPr>
            <a:xfrm>
              <a:off x="221416" y="1291612"/>
              <a:ext cx="954107" cy="954107"/>
            </a:xfrm>
            <a:prstGeom prst="ellipse">
              <a:avLst/>
            </a:prstGeom>
            <a:solidFill>
              <a:srgbClr val="FFD9D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1" name="Graphic 10" descr="Right Brain with solid fill">
              <a:extLst>
                <a:ext uri="{FF2B5EF4-FFF2-40B4-BE49-F238E27FC236}">
                  <a16:creationId xmlns:a16="http://schemas.microsoft.com/office/drawing/2014/main" id="{C5539F96-CC06-3E6B-F978-C027BA5D60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4455" y="1377715"/>
              <a:ext cx="808027" cy="808027"/>
            </a:xfrm>
            <a:prstGeom prst="rect">
              <a:avLst/>
            </a:prstGeom>
          </p:spPr>
        </p:pic>
      </p:grpSp>
      <p:pic>
        <p:nvPicPr>
          <p:cNvPr id="14" name="Picture 13" descr="An image illustrating the various components of the survey questions designed to assess prevention strategies. Features of the image include arrows pointing to different parts of a table to indicate the prevention strategy connected to the survey questions, unique numbers for each survey question, the intent of the program in question, post-only and pre-post versions of survey questions (where applicable), and the survey question wording.">
            <a:extLst>
              <a:ext uri="{FF2B5EF4-FFF2-40B4-BE49-F238E27FC236}">
                <a16:creationId xmlns:a16="http://schemas.microsoft.com/office/drawing/2014/main" id="{BFCE3523-ABB2-586E-0FBE-C2F6DB35455D}"/>
              </a:ext>
            </a:extLst>
          </p:cNvPr>
          <p:cNvPicPr>
            <a:picLocks noChangeAspect="1"/>
          </p:cNvPicPr>
          <p:nvPr/>
        </p:nvPicPr>
        <p:blipFill>
          <a:blip r:embed="rId7"/>
          <a:stretch>
            <a:fillRect/>
          </a:stretch>
        </p:blipFill>
        <p:spPr>
          <a:xfrm>
            <a:off x="3072929" y="1294945"/>
            <a:ext cx="6001748" cy="3429570"/>
          </a:xfrm>
          <a:prstGeom prst="rect">
            <a:avLst/>
          </a:prstGeom>
        </p:spPr>
      </p:pic>
    </p:spTree>
    <p:extLst>
      <p:ext uri="{BB962C8B-B14F-4D97-AF65-F5344CB8AC3E}">
        <p14:creationId xmlns:p14="http://schemas.microsoft.com/office/powerpoint/2010/main" val="8864462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8EA1E69A-131F-979D-7CFD-6848A2B7DF1B}"/>
              </a:ext>
              <a:ext uri="{C183D7F6-B498-43B3-948B-1728B52AA6E4}">
                <adec:decorative xmlns:adec="http://schemas.microsoft.com/office/drawing/2017/decorative" val="1"/>
              </a:ext>
            </a:extLst>
          </p:cNvPr>
          <p:cNvSpPr/>
          <p:nvPr/>
        </p:nvSpPr>
        <p:spPr>
          <a:xfrm>
            <a:off x="2961440" y="1262384"/>
            <a:ext cx="5858865" cy="746360"/>
          </a:xfrm>
          <a:prstGeom prst="roundRect">
            <a:avLst/>
          </a:prstGeom>
          <a:solidFill>
            <a:srgbClr val="C0E0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Slide Number Placeholder 3">
            <a:extLst>
              <a:ext uri="{FF2B5EF4-FFF2-40B4-BE49-F238E27FC236}">
                <a16:creationId xmlns:a16="http://schemas.microsoft.com/office/drawing/2014/main" id="{39C51D3A-7889-D6B6-4B78-F7BACA6F6583}"/>
              </a:ext>
            </a:extLst>
          </p:cNvPr>
          <p:cNvSpPr>
            <a:spLocks noGrp="1"/>
          </p:cNvSpPr>
          <p:nvPr>
            <p:ph type="sldNum" idx="12"/>
          </p:nvPr>
        </p:nvSpPr>
        <p:spPr>
          <a:xfrm>
            <a:off x="146824" y="4449878"/>
            <a:ext cx="2057400" cy="274637"/>
          </a:xfrm>
        </p:spPr>
        <p:txBody>
          <a:bodyPr/>
          <a:lstStyle/>
          <a:p>
            <a:pPr marL="0" lvl="0" indent="0" algn="l" rtl="0">
              <a:spcBef>
                <a:spcPts val="0"/>
              </a:spcBef>
              <a:spcAft>
                <a:spcPts val="0"/>
              </a:spcAft>
              <a:buNone/>
            </a:pPr>
            <a:fld id="{00000000-1234-1234-1234-123412341234}" type="slidenum">
              <a:rPr lang="en-US" smtClean="0"/>
              <a:t>82</a:t>
            </a:fld>
            <a:endParaRPr lang="en-US" dirty="0"/>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55283" y="509584"/>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Designing Your Survey Approach </a:t>
            </a:r>
            <a:endParaRPr kumimoji="0" lang="en-CA" sz="28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endParaRPr>
          </a:p>
        </p:txBody>
      </p:sp>
      <p:sp>
        <p:nvSpPr>
          <p:cNvPr id="8" name="Rectangle 7">
            <a:extLst>
              <a:ext uri="{FF2B5EF4-FFF2-40B4-BE49-F238E27FC236}">
                <a16:creationId xmlns:a16="http://schemas.microsoft.com/office/drawing/2014/main" id="{46BC5617-6182-E079-9281-E7EF86F3220E}"/>
              </a:ext>
              <a:ext uri="{C183D7F6-B498-43B3-948B-1728B52AA6E4}">
                <adec:decorative xmlns:adec="http://schemas.microsoft.com/office/drawing/2017/decorative" val="1"/>
              </a:ext>
            </a:extLst>
          </p:cNvPr>
          <p:cNvSpPr/>
          <p:nvPr/>
        </p:nvSpPr>
        <p:spPr>
          <a:xfrm>
            <a:off x="7059943" y="4263508"/>
            <a:ext cx="1954196" cy="746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6F69C190-F18F-B3FB-1773-63B69DCC91D7}"/>
              </a:ext>
            </a:extLst>
          </p:cNvPr>
          <p:cNvSpPr txBox="1"/>
          <p:nvPr/>
        </p:nvSpPr>
        <p:spPr>
          <a:xfrm>
            <a:off x="2961440" y="1262384"/>
            <a:ext cx="5858865" cy="3662541"/>
          </a:xfrm>
          <a:prstGeom prst="rect">
            <a:avLst/>
          </a:prstGeom>
          <a:noFill/>
        </p:spPr>
        <p:txBody>
          <a:bodyPr wrap="square" rtlCol="0">
            <a:spAutoFit/>
          </a:bodyPr>
          <a:lstStyle/>
          <a:p>
            <a:r>
              <a:rPr lang="en-CA" sz="2000" dirty="0">
                <a:latin typeface="Aptos" panose="020B0004020202020204" pitchFamily="34" charset="0"/>
              </a:rPr>
              <a:t>When designing your survey, stay within </a:t>
            </a:r>
            <a:r>
              <a:rPr lang="en-CA" sz="2000" b="1" dirty="0">
                <a:latin typeface="Aptos" panose="020B0004020202020204" pitchFamily="34" charset="0"/>
              </a:rPr>
              <a:t>SCOPE</a:t>
            </a:r>
            <a:r>
              <a:rPr lang="en-CA" sz="2000" dirty="0">
                <a:latin typeface="Aptos" panose="020B0004020202020204" pitchFamily="34" charset="0"/>
              </a:rPr>
              <a:t> to ensure it delivers meaningful results! </a:t>
            </a:r>
          </a:p>
          <a:p>
            <a:endParaRPr lang="en-CA" sz="1800" dirty="0">
              <a:latin typeface="Aptos" panose="020B0004020202020204" pitchFamily="34" charset="0"/>
            </a:endParaRPr>
          </a:p>
          <a:p>
            <a:r>
              <a:rPr lang="en-CA" sz="2400" b="1" dirty="0">
                <a:solidFill>
                  <a:srgbClr val="FFAD62"/>
                </a:solidFill>
                <a:latin typeface="Aptos" panose="020B0004020202020204" pitchFamily="34" charset="0"/>
              </a:rPr>
              <a:t>S</a:t>
            </a:r>
            <a:r>
              <a:rPr lang="en-CA" sz="1800" dirty="0">
                <a:latin typeface="Aptos" panose="020B0004020202020204" pitchFamily="34" charset="0"/>
              </a:rPr>
              <a:t> - Select the program to survey </a:t>
            </a:r>
          </a:p>
          <a:p>
            <a:r>
              <a:rPr lang="en-CA" sz="2400" b="1" dirty="0">
                <a:solidFill>
                  <a:srgbClr val="FFB4AB"/>
                </a:solidFill>
                <a:latin typeface="Aptos" panose="020B0004020202020204" pitchFamily="34" charset="0"/>
              </a:rPr>
              <a:t>C</a:t>
            </a:r>
            <a:r>
              <a:rPr lang="en-CA" sz="1800" dirty="0">
                <a:latin typeface="Aptos" panose="020B0004020202020204" pitchFamily="34" charset="0"/>
              </a:rPr>
              <a:t> - Choose when to survey </a:t>
            </a:r>
          </a:p>
          <a:p>
            <a:r>
              <a:rPr lang="en-CA" sz="2400" b="1" dirty="0">
                <a:solidFill>
                  <a:srgbClr val="65B2E8"/>
                </a:solidFill>
                <a:latin typeface="Aptos" panose="020B0004020202020204" pitchFamily="34" charset="0"/>
              </a:rPr>
              <a:t>O</a:t>
            </a:r>
            <a:r>
              <a:rPr lang="en-CA" sz="1800" dirty="0">
                <a:latin typeface="Aptos" panose="020B0004020202020204" pitchFamily="34" charset="0"/>
              </a:rPr>
              <a:t> - </a:t>
            </a:r>
            <a:r>
              <a:rPr lang="en-CA" sz="1800" dirty="0" err="1">
                <a:latin typeface="Aptos" panose="020B0004020202020204" pitchFamily="34" charset="0"/>
              </a:rPr>
              <a:t>Opt</a:t>
            </a:r>
            <a:r>
              <a:rPr lang="en-CA" sz="1800" dirty="0">
                <a:latin typeface="Aptos" panose="020B0004020202020204" pitchFamily="34" charset="0"/>
              </a:rPr>
              <a:t> for survey questions that: </a:t>
            </a:r>
          </a:p>
          <a:p>
            <a:pPr marL="541338" indent="-269875">
              <a:buFont typeface="Arial" panose="020B0604020202020204" pitchFamily="34" charset="0"/>
              <a:buChar char="•"/>
            </a:pPr>
            <a:r>
              <a:rPr lang="en-CA" sz="1800" dirty="0">
                <a:latin typeface="Aptos" panose="020B0004020202020204" pitchFamily="34" charset="0"/>
              </a:rPr>
              <a:t>Align with and measure prevention strategy </a:t>
            </a:r>
          </a:p>
          <a:p>
            <a:pPr marL="541338" indent="-269875">
              <a:buFont typeface="Arial" panose="020B0604020202020204" pitchFamily="34" charset="0"/>
              <a:buChar char="•"/>
            </a:pPr>
            <a:r>
              <a:rPr lang="en-CA" sz="1800" dirty="0">
                <a:latin typeface="Aptos" panose="020B0004020202020204" pitchFamily="34" charset="0"/>
              </a:rPr>
              <a:t>Measure satisfaction </a:t>
            </a:r>
          </a:p>
          <a:p>
            <a:pPr marL="541338" indent="-269875">
              <a:buFont typeface="Arial" panose="020B0604020202020204" pitchFamily="34" charset="0"/>
              <a:buChar char="•"/>
            </a:pPr>
            <a:r>
              <a:rPr lang="en-CA" sz="1800" dirty="0">
                <a:latin typeface="Aptos" panose="020B0004020202020204" pitchFamily="34" charset="0"/>
              </a:rPr>
              <a:t>Measure access </a:t>
            </a:r>
          </a:p>
          <a:p>
            <a:r>
              <a:rPr lang="en-CA" sz="2400" b="1" dirty="0">
                <a:solidFill>
                  <a:srgbClr val="36B0C9"/>
                </a:solidFill>
                <a:latin typeface="Aptos" panose="020B0004020202020204" pitchFamily="34" charset="0"/>
              </a:rPr>
              <a:t>P</a:t>
            </a:r>
            <a:r>
              <a:rPr lang="en-CA" sz="1800" dirty="0">
                <a:latin typeface="Aptos" panose="020B0004020202020204" pitchFamily="34" charset="0"/>
              </a:rPr>
              <a:t> - Prepare survey questions </a:t>
            </a:r>
          </a:p>
          <a:p>
            <a:r>
              <a:rPr lang="en-CA" sz="2400" b="1" dirty="0">
                <a:solidFill>
                  <a:srgbClr val="385CAD"/>
                </a:solidFill>
                <a:latin typeface="Aptos" panose="020B0004020202020204" pitchFamily="34" charset="0"/>
              </a:rPr>
              <a:t>E </a:t>
            </a:r>
            <a:r>
              <a:rPr lang="en-CA" sz="1800" dirty="0">
                <a:latin typeface="Aptos" panose="020B0004020202020204" pitchFamily="34" charset="0"/>
              </a:rPr>
              <a:t>- Evaluate your choices </a:t>
            </a:r>
          </a:p>
        </p:txBody>
      </p:sp>
      <p:sp>
        <p:nvSpPr>
          <p:cNvPr id="6" name="Rectangle: Rounded Corners 5">
            <a:extLst>
              <a:ext uri="{FF2B5EF4-FFF2-40B4-BE49-F238E27FC236}">
                <a16:creationId xmlns:a16="http://schemas.microsoft.com/office/drawing/2014/main" id="{C71C7DF9-BE5C-07B4-4569-43D781F15326}"/>
              </a:ext>
              <a:ext uri="{C183D7F6-B498-43B3-948B-1728B52AA6E4}">
                <adec:decorative xmlns:adec="http://schemas.microsoft.com/office/drawing/2017/decorative" val="1"/>
              </a:ext>
            </a:extLst>
          </p:cNvPr>
          <p:cNvSpPr/>
          <p:nvPr/>
        </p:nvSpPr>
        <p:spPr>
          <a:xfrm>
            <a:off x="278661" y="2202821"/>
            <a:ext cx="590549" cy="600075"/>
          </a:xfrm>
          <a:prstGeom prst="roundRect">
            <a:avLst/>
          </a:prstGeom>
          <a:noFill/>
          <a:ln w="57150">
            <a:solidFill>
              <a:srgbClr val="58B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Rounded Corners 9">
            <a:extLst>
              <a:ext uri="{FF2B5EF4-FFF2-40B4-BE49-F238E27FC236}">
                <a16:creationId xmlns:a16="http://schemas.microsoft.com/office/drawing/2014/main" id="{2FD75EE7-0675-8D95-7F62-6F2E82810749}"/>
              </a:ext>
              <a:ext uri="{C183D7F6-B498-43B3-948B-1728B52AA6E4}">
                <adec:decorative xmlns:adec="http://schemas.microsoft.com/office/drawing/2017/decorative" val="1"/>
              </a:ext>
            </a:extLst>
          </p:cNvPr>
          <p:cNvSpPr/>
          <p:nvPr/>
        </p:nvSpPr>
        <p:spPr>
          <a:xfrm>
            <a:off x="1035876" y="2202821"/>
            <a:ext cx="590549" cy="600075"/>
          </a:xfrm>
          <a:prstGeom prst="roundRect">
            <a:avLst/>
          </a:prstGeom>
          <a:noFill/>
          <a:ln w="57150">
            <a:solidFill>
              <a:srgbClr val="58B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Rounded Corners 10">
            <a:extLst>
              <a:ext uri="{FF2B5EF4-FFF2-40B4-BE49-F238E27FC236}">
                <a16:creationId xmlns:a16="http://schemas.microsoft.com/office/drawing/2014/main" id="{242ECD29-0EA6-A96F-CDFF-69C812545B23}"/>
              </a:ext>
              <a:ext uri="{C183D7F6-B498-43B3-948B-1728B52AA6E4}">
                <adec:decorative xmlns:adec="http://schemas.microsoft.com/office/drawing/2017/decorative" val="1"/>
              </a:ext>
            </a:extLst>
          </p:cNvPr>
          <p:cNvSpPr/>
          <p:nvPr/>
        </p:nvSpPr>
        <p:spPr>
          <a:xfrm>
            <a:off x="1793092" y="2202821"/>
            <a:ext cx="590549" cy="600075"/>
          </a:xfrm>
          <a:prstGeom prst="roundRect">
            <a:avLst/>
          </a:prstGeom>
          <a:noFill/>
          <a:ln w="57150">
            <a:solidFill>
              <a:srgbClr val="58B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5D700199-36F3-C8B1-B18D-A6AF1B55FEAD}"/>
              </a:ext>
              <a:ext uri="{C183D7F6-B498-43B3-948B-1728B52AA6E4}">
                <adec:decorative xmlns:adec="http://schemas.microsoft.com/office/drawing/2017/decorative" val="1"/>
              </a:ext>
            </a:extLst>
          </p:cNvPr>
          <p:cNvSpPr/>
          <p:nvPr/>
        </p:nvSpPr>
        <p:spPr>
          <a:xfrm>
            <a:off x="1107250" y="2676526"/>
            <a:ext cx="454850" cy="2381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Graphic 4" descr="Right pointing backhand index with solid fill">
            <a:extLst>
              <a:ext uri="{FF2B5EF4-FFF2-40B4-BE49-F238E27FC236}">
                <a16:creationId xmlns:a16="http://schemas.microsoft.com/office/drawing/2014/main" id="{9BAF3F97-9CEB-49E3-83A0-C040AB6CA5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832896" y="2514621"/>
            <a:ext cx="1082429" cy="1082429"/>
          </a:xfrm>
          <a:prstGeom prst="rect">
            <a:avLst/>
          </a:prstGeom>
        </p:spPr>
      </p:pic>
      <p:cxnSp>
        <p:nvCxnSpPr>
          <p:cNvPr id="15" name="Straight Connector 14">
            <a:extLst>
              <a:ext uri="{FF2B5EF4-FFF2-40B4-BE49-F238E27FC236}">
                <a16:creationId xmlns:a16="http://schemas.microsoft.com/office/drawing/2014/main" id="{394619B2-5E45-0535-50A0-A765C4BED0DF}"/>
              </a:ext>
              <a:ext uri="{C183D7F6-B498-43B3-948B-1728B52AA6E4}">
                <adec:decorative xmlns:adec="http://schemas.microsoft.com/office/drawing/2017/decorative" val="1"/>
              </a:ext>
            </a:extLst>
          </p:cNvPr>
          <p:cNvCxnSpPr/>
          <p:nvPr/>
        </p:nvCxnSpPr>
        <p:spPr>
          <a:xfrm>
            <a:off x="1017353" y="1903651"/>
            <a:ext cx="158171" cy="158171"/>
          </a:xfrm>
          <a:prstGeom prst="line">
            <a:avLst/>
          </a:prstGeom>
          <a:ln w="57150">
            <a:solidFill>
              <a:srgbClr val="58B2E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7D41AB2-3A3D-DBC2-CAB0-809D1CB820E0}"/>
              </a:ext>
              <a:ext uri="{C183D7F6-B498-43B3-948B-1728B52AA6E4}">
                <adec:decorative xmlns:adec="http://schemas.microsoft.com/office/drawing/2017/decorative" val="1"/>
              </a:ext>
            </a:extLst>
          </p:cNvPr>
          <p:cNvCxnSpPr>
            <a:cxnSpLocks/>
          </p:cNvCxnSpPr>
          <p:nvPr/>
        </p:nvCxnSpPr>
        <p:spPr>
          <a:xfrm>
            <a:off x="1284002" y="1811791"/>
            <a:ext cx="0" cy="204955"/>
          </a:xfrm>
          <a:prstGeom prst="line">
            <a:avLst/>
          </a:prstGeom>
          <a:ln w="57150">
            <a:solidFill>
              <a:srgbClr val="58B2E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B13B602-835A-0F94-6798-C74A3A20F2F0}"/>
              </a:ext>
              <a:ext uri="{C183D7F6-B498-43B3-948B-1728B52AA6E4}">
                <adec:decorative xmlns:adec="http://schemas.microsoft.com/office/drawing/2017/decorative" val="1"/>
              </a:ext>
            </a:extLst>
          </p:cNvPr>
          <p:cNvCxnSpPr>
            <a:cxnSpLocks/>
          </p:cNvCxnSpPr>
          <p:nvPr/>
        </p:nvCxnSpPr>
        <p:spPr>
          <a:xfrm flipH="1">
            <a:off x="1392481" y="1856867"/>
            <a:ext cx="154451" cy="204955"/>
          </a:xfrm>
          <a:prstGeom prst="line">
            <a:avLst/>
          </a:prstGeom>
          <a:ln w="57150">
            <a:solidFill>
              <a:srgbClr val="58B2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9052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46957FE-DC6F-5534-788F-D581EE0E43FA}"/>
              </a:ext>
              <a:ext uri="{C183D7F6-B498-43B3-948B-1728B52AA6E4}">
                <adec:decorative xmlns:adec="http://schemas.microsoft.com/office/drawing/2017/decorative" val="1"/>
              </a:ext>
            </a:extLst>
          </p:cNvPr>
          <p:cNvSpPr/>
          <p:nvPr/>
        </p:nvSpPr>
        <p:spPr>
          <a:xfrm>
            <a:off x="1" y="4416742"/>
            <a:ext cx="2372264" cy="693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a:extLst>
              <a:ext uri="{FF2B5EF4-FFF2-40B4-BE49-F238E27FC236}">
                <a16:creationId xmlns:a16="http://schemas.microsoft.com/office/drawing/2014/main" id="{6CEE7DE1-3BAC-8ED8-DC76-BF1EBEF4C646}"/>
              </a:ext>
              <a:ext uri="{C183D7F6-B498-43B3-948B-1728B52AA6E4}">
                <adec:decorative xmlns:adec="http://schemas.microsoft.com/office/drawing/2017/decorative" val="1"/>
              </a:ext>
            </a:extLst>
          </p:cNvPr>
          <p:cNvSpPr/>
          <p:nvPr/>
        </p:nvSpPr>
        <p:spPr>
          <a:xfrm>
            <a:off x="170337" y="765497"/>
            <a:ext cx="1116768" cy="4150586"/>
          </a:xfrm>
          <a:prstGeom prst="rect">
            <a:avLst/>
          </a:prstGeom>
          <a:solidFill>
            <a:srgbClr val="C0E0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6DFD100-F6F8-2D76-0FC5-5922ACCFC85A}"/>
              </a:ext>
              <a:ext uri="{C183D7F6-B498-43B3-948B-1728B52AA6E4}">
                <adec:decorative xmlns:adec="http://schemas.microsoft.com/office/drawing/2017/decorative" val="1"/>
              </a:ext>
            </a:extLst>
          </p:cNvPr>
          <p:cNvSpPr/>
          <p:nvPr/>
        </p:nvSpPr>
        <p:spPr>
          <a:xfrm>
            <a:off x="6771736" y="4354179"/>
            <a:ext cx="2372264" cy="693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D078103F-4314-3EDC-F7E7-4AA38FC2FCB3}"/>
              </a:ext>
            </a:extLst>
          </p:cNvPr>
          <p:cNvSpPr txBox="1"/>
          <p:nvPr/>
        </p:nvSpPr>
        <p:spPr>
          <a:xfrm>
            <a:off x="1750539" y="1138705"/>
            <a:ext cx="1625157" cy="461665"/>
          </a:xfrm>
          <a:prstGeom prst="rect">
            <a:avLst/>
          </a:prstGeom>
          <a:noFill/>
        </p:spPr>
        <p:txBody>
          <a:bodyPr wrap="square" rtlCol="0">
            <a:spAutoFit/>
          </a:bodyPr>
          <a:lstStyle/>
          <a:p>
            <a:r>
              <a:rPr lang="en-US" sz="1200" b="1" dirty="0">
                <a:latin typeface="Aptos" panose="020B0004020202020204" pitchFamily="34" charset="0"/>
              </a:rPr>
              <a:t>Key Performance Measures (KPMs)</a:t>
            </a:r>
            <a:endParaRPr lang="en-CA" sz="1200" b="1" dirty="0">
              <a:latin typeface="Aptos" panose="020B0004020202020204" pitchFamily="34" charset="0"/>
            </a:endParaRPr>
          </a:p>
        </p:txBody>
      </p:sp>
      <p:sp>
        <p:nvSpPr>
          <p:cNvPr id="16" name="TextBox 15">
            <a:extLst>
              <a:ext uri="{FF2B5EF4-FFF2-40B4-BE49-F238E27FC236}">
                <a16:creationId xmlns:a16="http://schemas.microsoft.com/office/drawing/2014/main" id="{02259AF6-3B0E-1EE9-6CCE-970A37460325}"/>
              </a:ext>
            </a:extLst>
          </p:cNvPr>
          <p:cNvSpPr txBox="1"/>
          <p:nvPr/>
        </p:nvSpPr>
        <p:spPr>
          <a:xfrm>
            <a:off x="5362378" y="1138706"/>
            <a:ext cx="1625157" cy="646331"/>
          </a:xfrm>
          <a:prstGeom prst="rect">
            <a:avLst/>
          </a:prstGeom>
          <a:noFill/>
        </p:spPr>
        <p:txBody>
          <a:bodyPr wrap="square" rtlCol="0">
            <a:spAutoFit/>
          </a:bodyPr>
          <a:lstStyle/>
          <a:p>
            <a:pPr algn="ctr"/>
            <a:r>
              <a:rPr lang="en-US" sz="1200" b="1" dirty="0">
                <a:latin typeface="Aptos" panose="020B0004020202020204" pitchFamily="34" charset="0"/>
              </a:rPr>
              <a:t>Identify prevention strategies related to the activity</a:t>
            </a:r>
            <a:endParaRPr lang="en-CA" sz="1200" b="1" dirty="0">
              <a:latin typeface="Aptos" panose="020B0004020202020204" pitchFamily="34" charset="0"/>
            </a:endParaRPr>
          </a:p>
        </p:txBody>
      </p:sp>
      <p:sp>
        <p:nvSpPr>
          <p:cNvPr id="17" name="TextBox 16">
            <a:extLst>
              <a:ext uri="{FF2B5EF4-FFF2-40B4-BE49-F238E27FC236}">
                <a16:creationId xmlns:a16="http://schemas.microsoft.com/office/drawing/2014/main" id="{E02306EA-D20B-5C87-3AED-027B7D713E5F}"/>
              </a:ext>
            </a:extLst>
          </p:cNvPr>
          <p:cNvSpPr txBox="1"/>
          <p:nvPr/>
        </p:nvSpPr>
        <p:spPr>
          <a:xfrm>
            <a:off x="3469621" y="1138706"/>
            <a:ext cx="1625157" cy="461665"/>
          </a:xfrm>
          <a:prstGeom prst="rect">
            <a:avLst/>
          </a:prstGeom>
          <a:noFill/>
        </p:spPr>
        <p:txBody>
          <a:bodyPr wrap="square" rtlCol="0">
            <a:spAutoFit/>
          </a:bodyPr>
          <a:lstStyle/>
          <a:p>
            <a:pPr algn="ctr"/>
            <a:r>
              <a:rPr lang="en-US" sz="1200" b="1" dirty="0">
                <a:latin typeface="Aptos" panose="020B0004020202020204" pitchFamily="34" charset="0"/>
              </a:rPr>
              <a:t>Choose when to survey</a:t>
            </a:r>
            <a:endParaRPr lang="en-CA" sz="1200" b="1" dirty="0">
              <a:latin typeface="Aptos" panose="020B0004020202020204" pitchFamily="34" charset="0"/>
            </a:endParaRPr>
          </a:p>
        </p:txBody>
      </p:sp>
      <p:sp>
        <p:nvSpPr>
          <p:cNvPr id="18" name="TextBox 17">
            <a:extLst>
              <a:ext uri="{FF2B5EF4-FFF2-40B4-BE49-F238E27FC236}">
                <a16:creationId xmlns:a16="http://schemas.microsoft.com/office/drawing/2014/main" id="{69EF0D5C-506D-D5C5-816A-A64A34D88828}"/>
              </a:ext>
            </a:extLst>
          </p:cNvPr>
          <p:cNvSpPr txBox="1"/>
          <p:nvPr/>
        </p:nvSpPr>
        <p:spPr>
          <a:xfrm>
            <a:off x="7428403" y="1138706"/>
            <a:ext cx="1625157" cy="461665"/>
          </a:xfrm>
          <a:prstGeom prst="rect">
            <a:avLst/>
          </a:prstGeom>
          <a:noFill/>
        </p:spPr>
        <p:txBody>
          <a:bodyPr wrap="square" rtlCol="0">
            <a:spAutoFit/>
          </a:bodyPr>
          <a:lstStyle/>
          <a:p>
            <a:pPr algn="ctr"/>
            <a:r>
              <a:rPr lang="en-US" sz="1200" b="1" dirty="0">
                <a:latin typeface="Aptos" panose="020B0004020202020204" pitchFamily="34" charset="0"/>
              </a:rPr>
              <a:t>Choose related survey questions </a:t>
            </a:r>
            <a:endParaRPr lang="en-CA" sz="1200" b="1" dirty="0">
              <a:latin typeface="Aptos" panose="020B0004020202020204" pitchFamily="34" charset="0"/>
            </a:endParaRPr>
          </a:p>
        </p:txBody>
      </p:sp>
      <p:sp>
        <p:nvSpPr>
          <p:cNvPr id="2" name="Title 1">
            <a:extLst>
              <a:ext uri="{FF2B5EF4-FFF2-40B4-BE49-F238E27FC236}">
                <a16:creationId xmlns:a16="http://schemas.microsoft.com/office/drawing/2014/main" id="{EEB9FD46-31C9-BA8B-9A66-C5F3A02BA8CF}"/>
              </a:ext>
            </a:extLst>
          </p:cNvPr>
          <p:cNvSpPr txBox="1">
            <a:spLocks noGrp="1"/>
          </p:cNvSpPr>
          <p:nvPr>
            <p:ph type="title" idx="4294967295"/>
          </p:nvPr>
        </p:nvSpPr>
        <p:spPr>
          <a:xfrm>
            <a:off x="141899" y="124805"/>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Surveying Example </a:t>
            </a:r>
            <a:endParaRPr kumimoji="0" lang="en-CA" sz="28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endParaRPr>
          </a:p>
        </p:txBody>
      </p:sp>
      <p:sp>
        <p:nvSpPr>
          <p:cNvPr id="26" name="TextBox 25">
            <a:extLst>
              <a:ext uri="{FF2B5EF4-FFF2-40B4-BE49-F238E27FC236}">
                <a16:creationId xmlns:a16="http://schemas.microsoft.com/office/drawing/2014/main" id="{177B0F05-1F78-638F-9056-DB504865B9EB}"/>
              </a:ext>
            </a:extLst>
          </p:cNvPr>
          <p:cNvSpPr txBox="1"/>
          <p:nvPr/>
        </p:nvSpPr>
        <p:spPr>
          <a:xfrm>
            <a:off x="162925" y="834628"/>
            <a:ext cx="1146224" cy="4093428"/>
          </a:xfrm>
          <a:prstGeom prst="rect">
            <a:avLst/>
          </a:prstGeom>
          <a:noFill/>
        </p:spPr>
        <p:txBody>
          <a:bodyPr wrap="square" rtlCol="0">
            <a:spAutoFit/>
          </a:bodyPr>
          <a:lstStyle/>
          <a:p>
            <a:pPr marL="0" indent="0">
              <a:buFont typeface="Arial" panose="020B0604020202020204" pitchFamily="34" charset="0"/>
              <a:buNone/>
            </a:pPr>
            <a:r>
              <a:rPr lang="en-US" sz="1300" b="1" dirty="0">
                <a:solidFill>
                  <a:schemeClr val="tx1"/>
                </a:solidFill>
                <a:latin typeface="Aptos" panose="020B0004020202020204" pitchFamily="34" charset="0"/>
              </a:rPr>
              <a:t>Program </a:t>
            </a:r>
            <a:r>
              <a:rPr lang="en-US" sz="1300" dirty="0">
                <a:solidFill>
                  <a:schemeClr val="tx1"/>
                </a:solidFill>
                <a:latin typeface="Aptos" panose="020B0004020202020204" pitchFamily="34" charset="0"/>
              </a:rPr>
              <a:t>Short-term counselling</a:t>
            </a:r>
          </a:p>
          <a:p>
            <a:pPr marL="0" indent="0">
              <a:buFont typeface="Arial" panose="020B0604020202020204" pitchFamily="34" charset="0"/>
              <a:buNone/>
            </a:pPr>
            <a:endParaRPr lang="en-US" sz="1300" dirty="0">
              <a:solidFill>
                <a:schemeClr val="tx1"/>
              </a:solidFill>
              <a:latin typeface="Aptos" panose="020B0004020202020204" pitchFamily="34" charset="0"/>
            </a:endParaRPr>
          </a:p>
          <a:p>
            <a:pPr marL="0" indent="0">
              <a:buFont typeface="Arial" panose="020B0604020202020204" pitchFamily="34" charset="0"/>
              <a:buNone/>
            </a:pPr>
            <a:r>
              <a:rPr lang="en-US" sz="1300" b="1" dirty="0">
                <a:solidFill>
                  <a:schemeClr val="tx1"/>
                </a:solidFill>
                <a:latin typeface="Aptos" panose="020B0004020202020204" pitchFamily="34" charset="0"/>
              </a:rPr>
              <a:t>Target Participants </a:t>
            </a:r>
            <a:r>
              <a:rPr lang="en-US" sz="1300" dirty="0">
                <a:solidFill>
                  <a:schemeClr val="tx1"/>
                </a:solidFill>
                <a:latin typeface="Aptos" panose="020B0004020202020204" pitchFamily="34" charset="0"/>
              </a:rPr>
              <a:t>Anyone – individuals, families, youth</a:t>
            </a:r>
          </a:p>
          <a:p>
            <a:pPr marL="0" indent="0">
              <a:buFont typeface="Arial" panose="020B0604020202020204" pitchFamily="34" charset="0"/>
              <a:buNone/>
            </a:pPr>
            <a:endParaRPr lang="en-US" sz="1300" dirty="0">
              <a:solidFill>
                <a:schemeClr val="tx1"/>
              </a:solidFill>
              <a:latin typeface="Aptos" panose="020B0004020202020204" pitchFamily="34" charset="0"/>
            </a:endParaRPr>
          </a:p>
          <a:p>
            <a:pPr marL="0" indent="0">
              <a:buFont typeface="Arial" panose="020B0604020202020204" pitchFamily="34" charset="0"/>
              <a:buNone/>
            </a:pPr>
            <a:r>
              <a:rPr lang="en-US" sz="1300" b="1" dirty="0">
                <a:solidFill>
                  <a:schemeClr val="tx1"/>
                </a:solidFill>
                <a:latin typeface="Aptos" panose="020B0004020202020204" pitchFamily="34" charset="0"/>
              </a:rPr>
              <a:t>Program Goal</a:t>
            </a:r>
          </a:p>
          <a:p>
            <a:pPr marL="0" indent="0">
              <a:buFont typeface="Arial" panose="020B0604020202020204" pitchFamily="34" charset="0"/>
              <a:buNone/>
            </a:pPr>
            <a:r>
              <a:rPr lang="en-US" sz="1300" dirty="0">
                <a:solidFill>
                  <a:schemeClr val="tx1"/>
                </a:solidFill>
                <a:latin typeface="Aptos" panose="020B0004020202020204" pitchFamily="34" charset="0"/>
              </a:rPr>
              <a:t>To strengthen community members’ coping skills to navigate challenges. </a:t>
            </a:r>
          </a:p>
        </p:txBody>
      </p:sp>
      <p:grpSp>
        <p:nvGrpSpPr>
          <p:cNvPr id="22" name="Group 21">
            <a:extLst>
              <a:ext uri="{FF2B5EF4-FFF2-40B4-BE49-F238E27FC236}">
                <a16:creationId xmlns:a16="http://schemas.microsoft.com/office/drawing/2014/main" id="{68AD5BB8-575E-F579-859E-97CD6C21745F}"/>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24" name="Oval 23">
              <a:extLst>
                <a:ext uri="{FF2B5EF4-FFF2-40B4-BE49-F238E27FC236}">
                  <a16:creationId xmlns:a16="http://schemas.microsoft.com/office/drawing/2014/main" id="{20E91EDD-6B3D-BC12-DD56-C59424811076}"/>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 name="Graphic 29" descr="Folder Search with solid fill">
              <a:extLst>
                <a:ext uri="{FF2B5EF4-FFF2-40B4-BE49-F238E27FC236}">
                  <a16:creationId xmlns:a16="http://schemas.microsoft.com/office/drawing/2014/main" id="{6C7B95F2-5394-72AD-7ED9-5950527A7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33" name="TextBox 32">
            <a:extLst>
              <a:ext uri="{FF2B5EF4-FFF2-40B4-BE49-F238E27FC236}">
                <a16:creationId xmlns:a16="http://schemas.microsoft.com/office/drawing/2014/main" id="{7FB20F88-6956-1190-7AA9-BB2DEF6CF59A}"/>
              </a:ext>
            </a:extLst>
          </p:cNvPr>
          <p:cNvSpPr txBox="1"/>
          <p:nvPr/>
        </p:nvSpPr>
        <p:spPr>
          <a:xfrm>
            <a:off x="7779091" y="128906"/>
            <a:ext cx="2729818" cy="553998"/>
          </a:xfrm>
          <a:prstGeom prst="rect">
            <a:avLst/>
          </a:prstGeom>
          <a:noFill/>
        </p:spPr>
        <p:txBody>
          <a:bodyPr wrap="square" lIns="91440" tIns="45720" rIns="91440" bIns="45720" rtlCol="0" anchor="t">
            <a:spAutoFit/>
          </a:bodyPr>
          <a:lstStyle/>
          <a:p>
            <a:r>
              <a:rPr lang="en-CA" sz="1050" b="1" dirty="0">
                <a:solidFill>
                  <a:schemeClr val="tx2">
                    <a:lumMod val="10000"/>
                  </a:schemeClr>
                </a:solidFill>
                <a:latin typeface="Aptos"/>
              </a:rPr>
              <a:t>More Information</a:t>
            </a:r>
          </a:p>
          <a:p>
            <a:r>
              <a:rPr lang="en-CA" sz="1050" dirty="0">
                <a:latin typeface="Aptos" panose="020B0004020202020204" pitchFamily="34" charset="0"/>
              </a:rPr>
              <a:t>Training Package </a:t>
            </a:r>
          </a:p>
          <a:p>
            <a:r>
              <a:rPr lang="en-CA" sz="900" dirty="0">
                <a:latin typeface="Aptos"/>
              </a:rPr>
              <a:t>Pages 41 - 51</a:t>
            </a:r>
            <a:endParaRPr lang="en-CA" sz="900" dirty="0">
              <a:latin typeface="Aptos" panose="020B0004020202020204" pitchFamily="34" charset="0"/>
            </a:endParaRPr>
          </a:p>
        </p:txBody>
      </p:sp>
      <p:sp>
        <p:nvSpPr>
          <p:cNvPr id="56" name="Rectangle: Rounded Corners 55">
            <a:extLst>
              <a:ext uri="{FF2B5EF4-FFF2-40B4-BE49-F238E27FC236}">
                <a16:creationId xmlns:a16="http://schemas.microsoft.com/office/drawing/2014/main" id="{99F37212-8E48-2787-74EA-FF214FC6DECE}"/>
              </a:ext>
            </a:extLst>
          </p:cNvPr>
          <p:cNvSpPr/>
          <p:nvPr/>
        </p:nvSpPr>
        <p:spPr>
          <a:xfrm>
            <a:off x="1750539" y="1817464"/>
            <a:ext cx="1625157" cy="1472582"/>
          </a:xfrm>
          <a:prstGeom prst="roundRect">
            <a:avLst/>
          </a:prstGeom>
          <a:solidFill>
            <a:srgbClr val="FFD1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dirty="0">
                <a:solidFill>
                  <a:srgbClr val="000000"/>
                </a:solidFill>
                <a:latin typeface="Aptos" panose="020B0004020202020204" pitchFamily="34" charset="0"/>
              </a:rPr>
              <a:t>Percentage of FCSS participants who expressed </a:t>
            </a:r>
            <a:r>
              <a:rPr lang="en-CA" sz="1200" b="1" dirty="0">
                <a:solidFill>
                  <a:srgbClr val="000000"/>
                </a:solidFill>
                <a:latin typeface="Aptos" panose="020B0004020202020204" pitchFamily="34" charset="0"/>
              </a:rPr>
              <a:t>satisfaction</a:t>
            </a:r>
            <a:r>
              <a:rPr lang="en-CA" sz="1200" dirty="0">
                <a:solidFill>
                  <a:srgbClr val="000000"/>
                </a:solidFill>
                <a:latin typeface="Aptos" panose="020B0004020202020204" pitchFamily="34" charset="0"/>
              </a:rPr>
              <a:t> with FCSS programs/services </a:t>
            </a:r>
          </a:p>
        </p:txBody>
      </p:sp>
      <p:sp>
        <p:nvSpPr>
          <p:cNvPr id="57" name="Rectangle: Rounded Corners 56">
            <a:extLst>
              <a:ext uri="{FF2B5EF4-FFF2-40B4-BE49-F238E27FC236}">
                <a16:creationId xmlns:a16="http://schemas.microsoft.com/office/drawing/2014/main" id="{F3D93B13-8349-1F1F-74AB-9782AC4F1156}"/>
              </a:ext>
            </a:extLst>
          </p:cNvPr>
          <p:cNvSpPr/>
          <p:nvPr/>
        </p:nvSpPr>
        <p:spPr>
          <a:xfrm>
            <a:off x="1750538" y="3442561"/>
            <a:ext cx="1625158" cy="1472575"/>
          </a:xfrm>
          <a:prstGeom prst="roundRect">
            <a:avLst/>
          </a:prstGeom>
          <a:solidFill>
            <a:srgbClr val="95AC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dirty="0">
                <a:solidFill>
                  <a:srgbClr val="000000"/>
                </a:solidFill>
                <a:latin typeface="Aptos" panose="020B0004020202020204" pitchFamily="34" charset="0"/>
              </a:rPr>
              <a:t>Percentage of FCSS participants who report that FCSS programs/services were </a:t>
            </a:r>
            <a:r>
              <a:rPr lang="en-CA" sz="1200" b="1" dirty="0">
                <a:solidFill>
                  <a:srgbClr val="000000"/>
                </a:solidFill>
                <a:latin typeface="Aptos" panose="020B0004020202020204" pitchFamily="34" charset="0"/>
              </a:rPr>
              <a:t>easy to access</a:t>
            </a:r>
          </a:p>
        </p:txBody>
      </p:sp>
      <p:sp>
        <p:nvSpPr>
          <p:cNvPr id="60" name="TextBox 59">
            <a:extLst>
              <a:ext uri="{FF2B5EF4-FFF2-40B4-BE49-F238E27FC236}">
                <a16:creationId xmlns:a16="http://schemas.microsoft.com/office/drawing/2014/main" id="{72267481-D551-6E2C-F74C-452E0D5149CF}"/>
              </a:ext>
            </a:extLst>
          </p:cNvPr>
          <p:cNvSpPr txBox="1"/>
          <p:nvPr/>
        </p:nvSpPr>
        <p:spPr>
          <a:xfrm>
            <a:off x="3689299" y="2406133"/>
            <a:ext cx="1179620" cy="276999"/>
          </a:xfrm>
          <a:prstGeom prst="rect">
            <a:avLst/>
          </a:prstGeom>
          <a:noFill/>
        </p:spPr>
        <p:txBody>
          <a:bodyPr wrap="square" rtlCol="0">
            <a:spAutoFit/>
          </a:bodyPr>
          <a:lstStyle/>
          <a:p>
            <a:pPr algn="ctr"/>
            <a:r>
              <a:rPr lang="en-US" sz="1200" dirty="0">
                <a:latin typeface="Aptos" panose="020B0004020202020204" pitchFamily="34" charset="0"/>
              </a:rPr>
              <a:t>Post only </a:t>
            </a:r>
          </a:p>
        </p:txBody>
      </p:sp>
      <p:sp>
        <p:nvSpPr>
          <p:cNvPr id="61" name="TextBox 60">
            <a:extLst>
              <a:ext uri="{FF2B5EF4-FFF2-40B4-BE49-F238E27FC236}">
                <a16:creationId xmlns:a16="http://schemas.microsoft.com/office/drawing/2014/main" id="{7314CECE-9FA2-6813-0574-B161BC29E2D9}"/>
              </a:ext>
            </a:extLst>
          </p:cNvPr>
          <p:cNvSpPr txBox="1"/>
          <p:nvPr/>
        </p:nvSpPr>
        <p:spPr>
          <a:xfrm>
            <a:off x="3689299" y="4040348"/>
            <a:ext cx="1179620" cy="276999"/>
          </a:xfrm>
          <a:prstGeom prst="rect">
            <a:avLst/>
          </a:prstGeom>
          <a:noFill/>
        </p:spPr>
        <p:txBody>
          <a:bodyPr wrap="square" rtlCol="0">
            <a:spAutoFit/>
          </a:bodyPr>
          <a:lstStyle/>
          <a:p>
            <a:pPr algn="ctr"/>
            <a:r>
              <a:rPr lang="en-US" sz="1200" dirty="0">
                <a:latin typeface="Aptos" panose="020B0004020202020204" pitchFamily="34" charset="0"/>
              </a:rPr>
              <a:t>Post only </a:t>
            </a:r>
          </a:p>
        </p:txBody>
      </p:sp>
      <p:cxnSp>
        <p:nvCxnSpPr>
          <p:cNvPr id="62" name="Straight Arrow Connector 61">
            <a:extLst>
              <a:ext uri="{FF2B5EF4-FFF2-40B4-BE49-F238E27FC236}">
                <a16:creationId xmlns:a16="http://schemas.microsoft.com/office/drawing/2014/main" id="{C8DC6742-6837-3DDF-AEC8-4C37F291F3E1}"/>
              </a:ext>
              <a:ext uri="{C183D7F6-B498-43B3-948B-1728B52AA6E4}">
                <adec:decorative xmlns:adec="http://schemas.microsoft.com/office/drawing/2017/decorative" val="1"/>
              </a:ext>
            </a:extLst>
          </p:cNvPr>
          <p:cNvCxnSpPr>
            <a:cxnSpLocks/>
          </p:cNvCxnSpPr>
          <p:nvPr/>
        </p:nvCxnSpPr>
        <p:spPr>
          <a:xfrm>
            <a:off x="4903694" y="2553755"/>
            <a:ext cx="2555896"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D3C6212B-2364-8806-E840-99EA43A5EB22}"/>
              </a:ext>
            </a:extLst>
          </p:cNvPr>
          <p:cNvSpPr txBox="1"/>
          <p:nvPr/>
        </p:nvSpPr>
        <p:spPr>
          <a:xfrm>
            <a:off x="7572411" y="2063727"/>
            <a:ext cx="1455667" cy="1015663"/>
          </a:xfrm>
          <a:prstGeom prst="rect">
            <a:avLst/>
          </a:prstGeom>
          <a:noFill/>
        </p:spPr>
        <p:txBody>
          <a:bodyPr wrap="square" rtlCol="0">
            <a:spAutoFit/>
          </a:bodyPr>
          <a:lstStyle/>
          <a:p>
            <a:pPr algn="ctr"/>
            <a:r>
              <a:rPr lang="en-US" sz="1200" b="1" dirty="0">
                <a:latin typeface="Aptos" panose="020B0004020202020204" pitchFamily="34" charset="0"/>
              </a:rPr>
              <a:t>Survey Question 1</a:t>
            </a:r>
          </a:p>
          <a:p>
            <a:pPr algn="ctr"/>
            <a:endParaRPr lang="en-US" sz="1200" b="1" dirty="0">
              <a:latin typeface="Aptos" panose="020B0004020202020204" pitchFamily="34" charset="0"/>
            </a:endParaRPr>
          </a:p>
          <a:p>
            <a:pPr algn="ctr"/>
            <a:r>
              <a:rPr lang="en-US" sz="1200" dirty="0">
                <a:latin typeface="Aptos" panose="020B0004020202020204" pitchFamily="34" charset="0"/>
              </a:rPr>
              <a:t>“Overall, I’m satisfied with this program/service”  </a:t>
            </a:r>
            <a:endParaRPr lang="en-CA" sz="1200" dirty="0">
              <a:latin typeface="Aptos" panose="020B0004020202020204" pitchFamily="34" charset="0"/>
            </a:endParaRPr>
          </a:p>
        </p:txBody>
      </p:sp>
      <p:sp>
        <p:nvSpPr>
          <p:cNvPr id="64" name="TextBox 63">
            <a:extLst>
              <a:ext uri="{FF2B5EF4-FFF2-40B4-BE49-F238E27FC236}">
                <a16:creationId xmlns:a16="http://schemas.microsoft.com/office/drawing/2014/main" id="{5F0AC0BC-42D4-895C-A275-83F243C29809}"/>
              </a:ext>
            </a:extLst>
          </p:cNvPr>
          <p:cNvSpPr txBox="1"/>
          <p:nvPr/>
        </p:nvSpPr>
        <p:spPr>
          <a:xfrm>
            <a:off x="7572412" y="3578684"/>
            <a:ext cx="1455667" cy="1200329"/>
          </a:xfrm>
          <a:prstGeom prst="rect">
            <a:avLst/>
          </a:prstGeom>
          <a:noFill/>
        </p:spPr>
        <p:txBody>
          <a:bodyPr wrap="square" rtlCol="0">
            <a:spAutoFit/>
          </a:bodyPr>
          <a:lstStyle/>
          <a:p>
            <a:pPr algn="ctr"/>
            <a:r>
              <a:rPr lang="en-US" sz="1200" b="1" dirty="0">
                <a:latin typeface="Aptos" panose="020B0004020202020204" pitchFamily="34" charset="0"/>
              </a:rPr>
              <a:t>Survey Question 2</a:t>
            </a:r>
          </a:p>
          <a:p>
            <a:pPr algn="ctr"/>
            <a:endParaRPr lang="en-US" sz="1200" b="1" kern="100" dirty="0">
              <a:effectLst/>
              <a:latin typeface="Aptos" panose="020B0004020202020204" pitchFamily="34" charset="0"/>
            </a:endParaRPr>
          </a:p>
          <a:p>
            <a:pPr algn="ctr"/>
            <a:r>
              <a:rPr lang="en-CA" sz="1200" kern="100" dirty="0">
                <a:latin typeface="Aptos" panose="020B0004020202020204" pitchFamily="34" charset="0"/>
              </a:rPr>
              <a:t>“</a:t>
            </a:r>
            <a:r>
              <a:rPr lang="en-CA" sz="1200" kern="100" dirty="0">
                <a:effectLst/>
                <a:latin typeface="Aptos" panose="020B0004020202020204" pitchFamily="34" charset="0"/>
              </a:rPr>
              <a:t>Overall, I found this program/service easy to access.”</a:t>
            </a:r>
            <a:endParaRPr lang="en-CA" sz="1200" kern="100" dirty="0">
              <a:effectLst/>
              <a:latin typeface="Aptos" panose="020B0004020202020204" pitchFamily="34" charset="0"/>
              <a:ea typeface="Arial" panose="020B0604020202020204" pitchFamily="34" charset="0"/>
              <a:cs typeface="Arial" panose="020B0604020202020204" pitchFamily="34" charset="0"/>
            </a:endParaRPr>
          </a:p>
        </p:txBody>
      </p:sp>
      <p:cxnSp>
        <p:nvCxnSpPr>
          <p:cNvPr id="65" name="Straight Arrow Connector 64">
            <a:extLst>
              <a:ext uri="{FF2B5EF4-FFF2-40B4-BE49-F238E27FC236}">
                <a16:creationId xmlns:a16="http://schemas.microsoft.com/office/drawing/2014/main" id="{2BA9D595-0153-4341-40F4-A48333F85F4B}"/>
              </a:ext>
              <a:ext uri="{C183D7F6-B498-43B3-948B-1728B52AA6E4}">
                <adec:decorative xmlns:adec="http://schemas.microsoft.com/office/drawing/2017/decorative" val="1"/>
              </a:ext>
            </a:extLst>
          </p:cNvPr>
          <p:cNvCxnSpPr>
            <a:cxnSpLocks/>
          </p:cNvCxnSpPr>
          <p:nvPr/>
        </p:nvCxnSpPr>
        <p:spPr>
          <a:xfrm>
            <a:off x="3452630" y="2553755"/>
            <a:ext cx="289249"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8221DFF7-ED70-3C7A-765A-88879BF31DE5}"/>
              </a:ext>
              <a:ext uri="{C183D7F6-B498-43B3-948B-1728B52AA6E4}">
                <adec:decorative xmlns:adec="http://schemas.microsoft.com/office/drawing/2017/decorative" val="1"/>
              </a:ext>
            </a:extLst>
          </p:cNvPr>
          <p:cNvCxnSpPr>
            <a:cxnSpLocks/>
          </p:cNvCxnSpPr>
          <p:nvPr/>
        </p:nvCxnSpPr>
        <p:spPr>
          <a:xfrm>
            <a:off x="3452630" y="4178848"/>
            <a:ext cx="289249"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4DCEEB58-2F5D-1D41-A35C-5F3223782064}"/>
              </a:ext>
              <a:ext uri="{C183D7F6-B498-43B3-948B-1728B52AA6E4}">
                <adec:decorative xmlns:adec="http://schemas.microsoft.com/office/drawing/2017/decorative" val="1"/>
              </a:ext>
            </a:extLst>
          </p:cNvPr>
          <p:cNvCxnSpPr>
            <a:cxnSpLocks/>
          </p:cNvCxnSpPr>
          <p:nvPr/>
        </p:nvCxnSpPr>
        <p:spPr>
          <a:xfrm>
            <a:off x="4903694" y="4178848"/>
            <a:ext cx="2555896"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3" name="Graphic 2" descr="Rating with solid fill">
            <a:extLst>
              <a:ext uri="{FF2B5EF4-FFF2-40B4-BE49-F238E27FC236}">
                <a16:creationId xmlns:a16="http://schemas.microsoft.com/office/drawing/2014/main" id="{76F2C496-8022-D894-B568-AFCE579CE1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0021" y="2345437"/>
            <a:ext cx="416637" cy="416637"/>
          </a:xfrm>
          <a:prstGeom prst="rect">
            <a:avLst/>
          </a:prstGeom>
        </p:spPr>
      </p:pic>
      <p:pic>
        <p:nvPicPr>
          <p:cNvPr id="5" name="Graphic 4" descr="Door Open with solid fill">
            <a:extLst>
              <a:ext uri="{FF2B5EF4-FFF2-40B4-BE49-F238E27FC236}">
                <a16:creationId xmlns:a16="http://schemas.microsoft.com/office/drawing/2014/main" id="{F75A9B60-C1FC-112C-7E63-502F634335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40368" y="4018541"/>
            <a:ext cx="330509" cy="320614"/>
          </a:xfrm>
          <a:prstGeom prst="rect">
            <a:avLst/>
          </a:prstGeom>
        </p:spPr>
      </p:pic>
    </p:spTree>
    <p:extLst>
      <p:ext uri="{BB962C8B-B14F-4D97-AF65-F5344CB8AC3E}">
        <p14:creationId xmlns:p14="http://schemas.microsoft.com/office/powerpoint/2010/main" val="30014010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F610B5-A001-4CE8-009E-7C30FD778465}"/>
              </a:ext>
              <a:ext uri="{C183D7F6-B498-43B3-948B-1728B52AA6E4}">
                <adec:decorative xmlns:adec="http://schemas.microsoft.com/office/drawing/2017/decorative" val="1"/>
              </a:ext>
            </a:extLst>
          </p:cNvPr>
          <p:cNvSpPr/>
          <p:nvPr/>
        </p:nvSpPr>
        <p:spPr>
          <a:xfrm>
            <a:off x="6771736" y="4354179"/>
            <a:ext cx="2372264" cy="693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246957FE-DC6F-5534-788F-D581EE0E43FA}"/>
              </a:ext>
              <a:ext uri="{C183D7F6-B498-43B3-948B-1728B52AA6E4}">
                <adec:decorative xmlns:adec="http://schemas.microsoft.com/office/drawing/2017/decorative" val="1"/>
              </a:ext>
            </a:extLst>
          </p:cNvPr>
          <p:cNvSpPr/>
          <p:nvPr/>
        </p:nvSpPr>
        <p:spPr>
          <a:xfrm>
            <a:off x="1" y="4416742"/>
            <a:ext cx="2372264" cy="693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a:extLst>
              <a:ext uri="{FF2B5EF4-FFF2-40B4-BE49-F238E27FC236}">
                <a16:creationId xmlns:a16="http://schemas.microsoft.com/office/drawing/2014/main" id="{6CEE7DE1-3BAC-8ED8-DC76-BF1EBEF4C646}"/>
              </a:ext>
              <a:ext uri="{C183D7F6-B498-43B3-948B-1728B52AA6E4}">
                <adec:decorative xmlns:adec="http://schemas.microsoft.com/office/drawing/2017/decorative" val="1"/>
              </a:ext>
            </a:extLst>
          </p:cNvPr>
          <p:cNvSpPr/>
          <p:nvPr/>
        </p:nvSpPr>
        <p:spPr>
          <a:xfrm>
            <a:off x="170337" y="765497"/>
            <a:ext cx="1116768" cy="4150586"/>
          </a:xfrm>
          <a:prstGeom prst="rect">
            <a:avLst/>
          </a:prstGeom>
          <a:solidFill>
            <a:srgbClr val="C0E0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6DFD100-F6F8-2D76-0FC5-5922ACCFC85A}"/>
              </a:ext>
              <a:ext uri="{C183D7F6-B498-43B3-948B-1728B52AA6E4}">
                <adec:decorative xmlns:adec="http://schemas.microsoft.com/office/drawing/2017/decorative" val="1"/>
              </a:ext>
            </a:extLst>
          </p:cNvPr>
          <p:cNvSpPr/>
          <p:nvPr/>
        </p:nvSpPr>
        <p:spPr>
          <a:xfrm>
            <a:off x="6728809" y="2189889"/>
            <a:ext cx="2372264" cy="693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Rounded Corners 3">
            <a:extLst>
              <a:ext uri="{FF2B5EF4-FFF2-40B4-BE49-F238E27FC236}">
                <a16:creationId xmlns:a16="http://schemas.microsoft.com/office/drawing/2014/main" id="{26F5ABE6-AE09-C915-D09D-307E1CF02176}"/>
              </a:ext>
            </a:extLst>
          </p:cNvPr>
          <p:cNvSpPr/>
          <p:nvPr/>
        </p:nvSpPr>
        <p:spPr>
          <a:xfrm>
            <a:off x="1724603" y="1840705"/>
            <a:ext cx="1625157" cy="2336848"/>
          </a:xfrm>
          <a:prstGeom prst="roundRect">
            <a:avLst/>
          </a:prstGeom>
          <a:solidFill>
            <a:srgbClr val="FFD6D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dirty="0">
                <a:solidFill>
                  <a:srgbClr val="000000"/>
                </a:solidFill>
                <a:latin typeface="Aptos" panose="020B0004020202020204" pitchFamily="34" charset="0"/>
              </a:rPr>
              <a:t>Percentage of participants who reported </a:t>
            </a:r>
            <a:r>
              <a:rPr lang="en-CA" sz="1200" b="1" dirty="0">
                <a:solidFill>
                  <a:srgbClr val="000000"/>
                </a:solidFill>
                <a:latin typeface="Aptos" panose="020B0004020202020204" pitchFamily="34" charset="0"/>
              </a:rPr>
              <a:t>positive change </a:t>
            </a:r>
            <a:r>
              <a:rPr lang="en-CA" sz="1200" dirty="0">
                <a:solidFill>
                  <a:srgbClr val="000000"/>
                </a:solidFill>
                <a:latin typeface="Aptos" panose="020B0004020202020204" pitchFamily="34" charset="0"/>
              </a:rPr>
              <a:t>on measures associated with prevention strategies after participating in local FCSS programming.</a:t>
            </a:r>
          </a:p>
        </p:txBody>
      </p:sp>
      <p:sp>
        <p:nvSpPr>
          <p:cNvPr id="12" name="TextBox 11">
            <a:extLst>
              <a:ext uri="{FF2B5EF4-FFF2-40B4-BE49-F238E27FC236}">
                <a16:creationId xmlns:a16="http://schemas.microsoft.com/office/drawing/2014/main" id="{D078103F-4314-3EDC-F7E7-4AA38FC2FCB3}"/>
              </a:ext>
            </a:extLst>
          </p:cNvPr>
          <p:cNvSpPr txBox="1"/>
          <p:nvPr/>
        </p:nvSpPr>
        <p:spPr>
          <a:xfrm>
            <a:off x="1719009" y="1057195"/>
            <a:ext cx="1625157" cy="461665"/>
          </a:xfrm>
          <a:prstGeom prst="rect">
            <a:avLst/>
          </a:prstGeom>
          <a:noFill/>
        </p:spPr>
        <p:txBody>
          <a:bodyPr wrap="square" rtlCol="0">
            <a:spAutoFit/>
          </a:bodyPr>
          <a:lstStyle/>
          <a:p>
            <a:r>
              <a:rPr lang="en-US" sz="1200" b="1" dirty="0">
                <a:latin typeface="Aptos" panose="020B0004020202020204" pitchFamily="34" charset="0"/>
              </a:rPr>
              <a:t>Key Performance Measures (KPMs)</a:t>
            </a:r>
            <a:endParaRPr lang="en-CA" sz="1200" b="1" dirty="0">
              <a:latin typeface="Aptos" panose="020B0004020202020204" pitchFamily="34" charset="0"/>
            </a:endParaRPr>
          </a:p>
        </p:txBody>
      </p:sp>
      <p:cxnSp>
        <p:nvCxnSpPr>
          <p:cNvPr id="14" name="Straight Arrow Connector 13">
            <a:extLst>
              <a:ext uri="{FF2B5EF4-FFF2-40B4-BE49-F238E27FC236}">
                <a16:creationId xmlns:a16="http://schemas.microsoft.com/office/drawing/2014/main" id="{E766088B-9C45-6D00-7DFA-85779E3F47A9}"/>
              </a:ext>
              <a:ext uri="{C183D7F6-B498-43B3-948B-1728B52AA6E4}">
                <adec:decorative xmlns:adec="http://schemas.microsoft.com/office/drawing/2017/decorative" val="1"/>
              </a:ext>
            </a:extLst>
          </p:cNvPr>
          <p:cNvCxnSpPr>
            <a:cxnSpLocks/>
          </p:cNvCxnSpPr>
          <p:nvPr/>
        </p:nvCxnSpPr>
        <p:spPr>
          <a:xfrm>
            <a:off x="3395164" y="3009129"/>
            <a:ext cx="289249"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02259AF6-3B0E-1EE9-6CCE-970A37460325}"/>
              </a:ext>
            </a:extLst>
          </p:cNvPr>
          <p:cNvSpPr txBox="1"/>
          <p:nvPr/>
        </p:nvSpPr>
        <p:spPr>
          <a:xfrm>
            <a:off x="4870096" y="1057196"/>
            <a:ext cx="1625157" cy="646331"/>
          </a:xfrm>
          <a:prstGeom prst="rect">
            <a:avLst/>
          </a:prstGeom>
          <a:noFill/>
        </p:spPr>
        <p:txBody>
          <a:bodyPr wrap="square" rtlCol="0">
            <a:spAutoFit/>
          </a:bodyPr>
          <a:lstStyle/>
          <a:p>
            <a:pPr algn="ctr"/>
            <a:r>
              <a:rPr lang="en-US" sz="1200" b="1" dirty="0">
                <a:latin typeface="Aptos" panose="020B0004020202020204" pitchFamily="34" charset="0"/>
              </a:rPr>
              <a:t>Identify prevention strategies related to the activity</a:t>
            </a:r>
            <a:endParaRPr lang="en-CA" sz="1200" b="1" dirty="0">
              <a:latin typeface="Aptos" panose="020B0004020202020204" pitchFamily="34" charset="0"/>
            </a:endParaRPr>
          </a:p>
        </p:txBody>
      </p:sp>
      <p:sp>
        <p:nvSpPr>
          <p:cNvPr id="17" name="TextBox 16">
            <a:extLst>
              <a:ext uri="{FF2B5EF4-FFF2-40B4-BE49-F238E27FC236}">
                <a16:creationId xmlns:a16="http://schemas.microsoft.com/office/drawing/2014/main" id="{E02306EA-D20B-5C87-3AED-027B7D713E5F}"/>
              </a:ext>
            </a:extLst>
          </p:cNvPr>
          <p:cNvSpPr txBox="1"/>
          <p:nvPr/>
        </p:nvSpPr>
        <p:spPr>
          <a:xfrm>
            <a:off x="3290951" y="1057196"/>
            <a:ext cx="1625157" cy="461665"/>
          </a:xfrm>
          <a:prstGeom prst="rect">
            <a:avLst/>
          </a:prstGeom>
          <a:noFill/>
        </p:spPr>
        <p:txBody>
          <a:bodyPr wrap="square" rtlCol="0">
            <a:spAutoFit/>
          </a:bodyPr>
          <a:lstStyle/>
          <a:p>
            <a:pPr algn="ctr"/>
            <a:r>
              <a:rPr lang="en-US" sz="1200" b="1" dirty="0">
                <a:latin typeface="Aptos" panose="020B0004020202020204" pitchFamily="34" charset="0"/>
              </a:rPr>
              <a:t>Choose when to survey</a:t>
            </a:r>
            <a:endParaRPr lang="en-CA" sz="1200" b="1" dirty="0">
              <a:latin typeface="Aptos" panose="020B0004020202020204" pitchFamily="34" charset="0"/>
            </a:endParaRPr>
          </a:p>
        </p:txBody>
      </p:sp>
      <p:sp>
        <p:nvSpPr>
          <p:cNvPr id="18" name="TextBox 17">
            <a:extLst>
              <a:ext uri="{FF2B5EF4-FFF2-40B4-BE49-F238E27FC236}">
                <a16:creationId xmlns:a16="http://schemas.microsoft.com/office/drawing/2014/main" id="{69EF0D5C-506D-D5C5-816A-A64A34D88828}"/>
              </a:ext>
            </a:extLst>
          </p:cNvPr>
          <p:cNvSpPr txBox="1"/>
          <p:nvPr/>
        </p:nvSpPr>
        <p:spPr>
          <a:xfrm>
            <a:off x="6787273" y="1057196"/>
            <a:ext cx="1625157" cy="461665"/>
          </a:xfrm>
          <a:prstGeom prst="rect">
            <a:avLst/>
          </a:prstGeom>
          <a:noFill/>
        </p:spPr>
        <p:txBody>
          <a:bodyPr wrap="square" rtlCol="0">
            <a:spAutoFit/>
          </a:bodyPr>
          <a:lstStyle/>
          <a:p>
            <a:pPr algn="ctr"/>
            <a:r>
              <a:rPr lang="en-US" sz="1200" b="1" dirty="0">
                <a:latin typeface="Aptos" panose="020B0004020202020204" pitchFamily="34" charset="0"/>
              </a:rPr>
              <a:t>Choose related survey questions </a:t>
            </a:r>
            <a:endParaRPr lang="en-CA" sz="1200" b="1" dirty="0">
              <a:latin typeface="Aptos" panose="020B0004020202020204" pitchFamily="34" charset="0"/>
            </a:endParaRPr>
          </a:p>
        </p:txBody>
      </p:sp>
      <p:sp>
        <p:nvSpPr>
          <p:cNvPr id="19" name="TextBox 18">
            <a:extLst>
              <a:ext uri="{FF2B5EF4-FFF2-40B4-BE49-F238E27FC236}">
                <a16:creationId xmlns:a16="http://schemas.microsoft.com/office/drawing/2014/main" id="{AB9A7623-85DF-A61C-74EA-71002F51ABDE}"/>
              </a:ext>
            </a:extLst>
          </p:cNvPr>
          <p:cNvSpPr txBox="1"/>
          <p:nvPr/>
        </p:nvSpPr>
        <p:spPr>
          <a:xfrm>
            <a:off x="3686308" y="2316632"/>
            <a:ext cx="1089598" cy="1384995"/>
          </a:xfrm>
          <a:prstGeom prst="rect">
            <a:avLst/>
          </a:prstGeom>
          <a:noFill/>
        </p:spPr>
        <p:txBody>
          <a:bodyPr wrap="square" rtlCol="0">
            <a:spAutoFit/>
          </a:bodyPr>
          <a:lstStyle/>
          <a:p>
            <a:r>
              <a:rPr lang="en-US" sz="1200" dirty="0">
                <a:latin typeface="Aptos" panose="020B0004020202020204" pitchFamily="34" charset="0"/>
              </a:rPr>
              <a:t>Pre AND Post to measure positive change before and after counselling.</a:t>
            </a:r>
          </a:p>
        </p:txBody>
      </p:sp>
      <p:sp>
        <p:nvSpPr>
          <p:cNvPr id="21" name="TextBox 20">
            <a:extLst>
              <a:ext uri="{FF2B5EF4-FFF2-40B4-BE49-F238E27FC236}">
                <a16:creationId xmlns:a16="http://schemas.microsoft.com/office/drawing/2014/main" id="{A1BB3C71-B609-D1AE-3429-232A51FD5384}"/>
              </a:ext>
            </a:extLst>
          </p:cNvPr>
          <p:cNvSpPr txBox="1"/>
          <p:nvPr/>
        </p:nvSpPr>
        <p:spPr>
          <a:xfrm>
            <a:off x="5025538" y="1753801"/>
            <a:ext cx="1453639" cy="3046988"/>
          </a:xfrm>
          <a:prstGeom prst="rect">
            <a:avLst/>
          </a:prstGeom>
          <a:noFill/>
        </p:spPr>
        <p:txBody>
          <a:bodyPr wrap="square" rtlCol="0">
            <a:spAutoFit/>
          </a:bodyPr>
          <a:lstStyle/>
          <a:p>
            <a:pPr lvl="1"/>
            <a:r>
              <a:rPr lang="en-US" sz="1200" dirty="0">
                <a:latin typeface="Aptos" panose="020B0004020202020204" pitchFamily="34" charset="0"/>
              </a:rPr>
              <a:t>Foster a sense of belonging</a:t>
            </a:r>
          </a:p>
          <a:p>
            <a:pPr lvl="1"/>
            <a:endParaRPr lang="en-US" sz="1200" dirty="0">
              <a:latin typeface="Aptos" panose="020B0004020202020204" pitchFamily="34" charset="0"/>
            </a:endParaRPr>
          </a:p>
          <a:p>
            <a:pPr lvl="1"/>
            <a:endParaRPr lang="en-US" sz="1200" dirty="0">
              <a:latin typeface="Aptos" panose="020B0004020202020204" pitchFamily="34" charset="0"/>
            </a:endParaRPr>
          </a:p>
          <a:p>
            <a:pPr lvl="1"/>
            <a:endParaRPr lang="en-US" sz="1200" dirty="0">
              <a:latin typeface="Aptos" panose="020B0004020202020204" pitchFamily="34" charset="0"/>
            </a:endParaRPr>
          </a:p>
          <a:p>
            <a:pPr lvl="1"/>
            <a:r>
              <a:rPr lang="en-US" sz="1200" dirty="0">
                <a:latin typeface="Aptos" panose="020B0004020202020204" pitchFamily="34" charset="0"/>
              </a:rPr>
              <a:t>Enhance access to social supports</a:t>
            </a:r>
          </a:p>
          <a:p>
            <a:pPr lvl="1"/>
            <a:endParaRPr lang="en-US" sz="1200" dirty="0">
              <a:latin typeface="Aptos" panose="020B0004020202020204" pitchFamily="34" charset="0"/>
            </a:endParaRPr>
          </a:p>
          <a:p>
            <a:pPr lvl="1"/>
            <a:endParaRPr lang="en-US" sz="1200" dirty="0">
              <a:latin typeface="Aptos" panose="020B0004020202020204" pitchFamily="34" charset="0"/>
            </a:endParaRPr>
          </a:p>
          <a:p>
            <a:pPr lvl="1"/>
            <a:endParaRPr lang="en-US" sz="1200" dirty="0">
              <a:latin typeface="Aptos" panose="020B0004020202020204" pitchFamily="34" charset="0"/>
            </a:endParaRPr>
          </a:p>
          <a:p>
            <a:pPr lvl="1"/>
            <a:endParaRPr lang="en-US" sz="1200" dirty="0">
              <a:latin typeface="Aptos" panose="020B0004020202020204" pitchFamily="34" charset="0"/>
            </a:endParaRPr>
          </a:p>
          <a:p>
            <a:pPr lvl="1"/>
            <a:endParaRPr lang="en-US" sz="1200" dirty="0">
              <a:latin typeface="Aptos" panose="020B0004020202020204" pitchFamily="34" charset="0"/>
            </a:endParaRPr>
          </a:p>
          <a:p>
            <a:pPr lvl="1"/>
            <a:r>
              <a:rPr lang="en-US" sz="1200" dirty="0">
                <a:latin typeface="Aptos" panose="020B0004020202020204" pitchFamily="34" charset="0"/>
              </a:rPr>
              <a:t>Develop and strengthen skills that build resilience</a:t>
            </a:r>
          </a:p>
        </p:txBody>
      </p:sp>
      <p:sp>
        <p:nvSpPr>
          <p:cNvPr id="23" name="TextBox 22">
            <a:extLst>
              <a:ext uri="{FF2B5EF4-FFF2-40B4-BE49-F238E27FC236}">
                <a16:creationId xmlns:a16="http://schemas.microsoft.com/office/drawing/2014/main" id="{11F50E7D-1B2D-8E22-4CB9-FCB4FCE37244}"/>
              </a:ext>
            </a:extLst>
          </p:cNvPr>
          <p:cNvSpPr txBox="1"/>
          <p:nvPr/>
        </p:nvSpPr>
        <p:spPr>
          <a:xfrm>
            <a:off x="6479177" y="1765517"/>
            <a:ext cx="2504363" cy="3016210"/>
          </a:xfrm>
          <a:prstGeom prst="rect">
            <a:avLst/>
          </a:prstGeom>
          <a:noFill/>
        </p:spPr>
        <p:txBody>
          <a:bodyPr wrap="square" rtlCol="0">
            <a:spAutoFit/>
          </a:bodyPr>
          <a:lstStyle/>
          <a:p>
            <a:r>
              <a:rPr lang="en-US" sz="1000" dirty="0">
                <a:latin typeface="Aptos" panose="020B0004020202020204" pitchFamily="34" charset="0"/>
              </a:rPr>
              <a:t>Any pre &amp; post questions from “foster a sense of belonging,” such as: </a:t>
            </a:r>
          </a:p>
          <a:p>
            <a:pPr marL="171450" indent="-171450">
              <a:buFont typeface="Arial" panose="020B0604020202020204" pitchFamily="34" charset="0"/>
              <a:buChar char="•"/>
            </a:pPr>
            <a:r>
              <a:rPr lang="en-US" sz="1000" kern="100" dirty="0">
                <a:effectLst/>
                <a:latin typeface="Aptos" panose="020B0004020202020204" pitchFamily="34" charset="0"/>
              </a:rPr>
              <a:t>4.1: I feel a sense of belonging to my community.</a:t>
            </a:r>
            <a:endParaRPr lang="en-CA" sz="1000" kern="100" dirty="0">
              <a:effectLst/>
              <a:latin typeface="Aptos" panose="020B0004020202020204" pitchFamily="34" charset="0"/>
              <a:ea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sz="1000" kern="100" dirty="0">
                <a:effectLst/>
                <a:latin typeface="Aptos" panose="020B0004020202020204" pitchFamily="34" charset="0"/>
              </a:rPr>
              <a:t>4.2: I feel connected to my community.</a:t>
            </a:r>
            <a:endParaRPr lang="en-CA" sz="1000" kern="100" dirty="0">
              <a:effectLst/>
              <a:latin typeface="Aptos" panose="020B0004020202020204" pitchFamily="34" charset="0"/>
              <a:ea typeface="Arial" panose="020B0604020202020204" pitchFamily="34" charset="0"/>
              <a:cs typeface="Arial" panose="020B0604020202020204" pitchFamily="34" charset="0"/>
            </a:endParaRPr>
          </a:p>
          <a:p>
            <a:endParaRPr lang="en-US" sz="1000" dirty="0">
              <a:latin typeface="Aptos" panose="020B0004020202020204" pitchFamily="34" charset="0"/>
            </a:endParaRPr>
          </a:p>
          <a:p>
            <a:r>
              <a:rPr lang="en-US" sz="1000" dirty="0">
                <a:latin typeface="Aptos" panose="020B0004020202020204" pitchFamily="34" charset="0"/>
              </a:rPr>
              <a:t>Any of the following pre-post questions from “enhance access to  social supports,” such as: </a:t>
            </a:r>
          </a:p>
          <a:p>
            <a:pPr marL="171450" indent="-171450">
              <a:buFont typeface="Arial" panose="020B0604020202020204" pitchFamily="34" charset="0"/>
              <a:buChar char="•"/>
            </a:pPr>
            <a:r>
              <a:rPr lang="en-US" sz="1000" dirty="0">
                <a:latin typeface="Aptos" panose="020B0004020202020204" pitchFamily="34" charset="0"/>
              </a:rPr>
              <a:t>7.1: </a:t>
            </a:r>
            <a:r>
              <a:rPr lang="en-CA" sz="1000" kern="100" dirty="0">
                <a:effectLst/>
                <a:latin typeface="Aptos" panose="020B0004020202020204" pitchFamily="34" charset="0"/>
              </a:rPr>
              <a:t>I know what resources are available to [me/to my family].</a:t>
            </a:r>
            <a:endParaRPr lang="en-US" sz="1000" dirty="0">
              <a:latin typeface="Aptos" panose="020B0004020202020204" pitchFamily="34" charset="0"/>
            </a:endParaRPr>
          </a:p>
          <a:p>
            <a:pPr marL="171450" indent="-171450">
              <a:buFont typeface="Arial" panose="020B0604020202020204" pitchFamily="34" charset="0"/>
              <a:buChar char="•"/>
            </a:pPr>
            <a:r>
              <a:rPr lang="en-US" sz="1000" dirty="0">
                <a:latin typeface="Aptos" panose="020B0004020202020204" pitchFamily="34" charset="0"/>
              </a:rPr>
              <a:t>7.2: </a:t>
            </a:r>
            <a:r>
              <a:rPr lang="en-US" sz="1000" kern="100" dirty="0">
                <a:effectLst/>
                <a:latin typeface="Aptos" panose="020B0004020202020204" pitchFamily="34" charset="0"/>
              </a:rPr>
              <a:t>I know places in the community I can turn to when I need help.</a:t>
            </a:r>
            <a:endParaRPr lang="en-US" sz="1000" kern="100" dirty="0">
              <a:latin typeface="Aptos" panose="020B0004020202020204" pitchFamily="34" charset="0"/>
            </a:endParaRPr>
          </a:p>
          <a:p>
            <a:endParaRPr lang="en-US" sz="1000" kern="100" dirty="0">
              <a:latin typeface="Aptos" panose="020B0004020202020204" pitchFamily="34" charset="0"/>
            </a:endParaRPr>
          </a:p>
          <a:p>
            <a:r>
              <a:rPr lang="en-US" sz="1000" dirty="0">
                <a:latin typeface="Aptos" panose="020B0004020202020204" pitchFamily="34" charset="0"/>
              </a:rPr>
              <a:t>Any pre/post questions from “develop and strengthen skills that build resilience,” such as: </a:t>
            </a:r>
          </a:p>
          <a:p>
            <a:pPr marL="171450" indent="-171450">
              <a:buFont typeface="Arial" panose="020B0604020202020204" pitchFamily="34" charset="0"/>
              <a:buChar char="•"/>
            </a:pPr>
            <a:r>
              <a:rPr lang="en-CA" sz="1000" kern="100" dirty="0">
                <a:effectLst/>
                <a:latin typeface="Aptos" panose="020B0004020202020204" pitchFamily="34" charset="0"/>
              </a:rPr>
              <a:t>8.2: I have the ability to improve my life</a:t>
            </a:r>
          </a:p>
          <a:p>
            <a:pPr marL="171450" indent="-171450">
              <a:buFont typeface="Arial" panose="020B0604020202020204" pitchFamily="34" charset="0"/>
              <a:buChar char="•"/>
            </a:pPr>
            <a:r>
              <a:rPr lang="en-CA" sz="1000" kern="100" dirty="0">
                <a:latin typeface="Aptos" panose="020B0004020202020204" pitchFamily="34" charset="0"/>
              </a:rPr>
              <a:t>8.3: </a:t>
            </a:r>
            <a:r>
              <a:rPr lang="en-US" sz="1000" kern="100" dirty="0">
                <a:effectLst/>
                <a:latin typeface="Aptos" panose="020B0004020202020204" pitchFamily="34" charset="0"/>
              </a:rPr>
              <a:t>I feel good about my future.</a:t>
            </a:r>
          </a:p>
        </p:txBody>
      </p:sp>
      <p:cxnSp>
        <p:nvCxnSpPr>
          <p:cNvPr id="36" name="Straight Arrow Connector 35">
            <a:extLst>
              <a:ext uri="{FF2B5EF4-FFF2-40B4-BE49-F238E27FC236}">
                <a16:creationId xmlns:a16="http://schemas.microsoft.com/office/drawing/2014/main" id="{9E7BEE33-D6A6-7DD6-AFCB-8579B0343E66}"/>
              </a:ext>
              <a:ext uri="{C183D7F6-B498-43B3-948B-1728B52AA6E4}">
                <adec:decorative xmlns:adec="http://schemas.microsoft.com/office/drawing/2017/decorative" val="1"/>
              </a:ext>
            </a:extLst>
          </p:cNvPr>
          <p:cNvCxnSpPr>
            <a:cxnSpLocks/>
          </p:cNvCxnSpPr>
          <p:nvPr/>
        </p:nvCxnSpPr>
        <p:spPr>
          <a:xfrm>
            <a:off x="4642914" y="3009129"/>
            <a:ext cx="303837"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EB9FD46-31C9-BA8B-9A66-C5F3A02BA8CF}"/>
              </a:ext>
            </a:extLst>
          </p:cNvPr>
          <p:cNvSpPr txBox="1">
            <a:spLocks noGrp="1"/>
          </p:cNvSpPr>
          <p:nvPr>
            <p:ph type="title" idx="4294967295"/>
          </p:nvPr>
        </p:nvSpPr>
        <p:spPr>
          <a:xfrm>
            <a:off x="141899" y="124805"/>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Surveying Example Continued </a:t>
            </a:r>
            <a:endParaRPr kumimoji="0" lang="en-CA" sz="28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endParaRPr>
          </a:p>
        </p:txBody>
      </p:sp>
      <p:sp>
        <p:nvSpPr>
          <p:cNvPr id="26" name="TextBox 25">
            <a:extLst>
              <a:ext uri="{FF2B5EF4-FFF2-40B4-BE49-F238E27FC236}">
                <a16:creationId xmlns:a16="http://schemas.microsoft.com/office/drawing/2014/main" id="{177B0F05-1F78-638F-9056-DB504865B9EB}"/>
              </a:ext>
            </a:extLst>
          </p:cNvPr>
          <p:cNvSpPr txBox="1"/>
          <p:nvPr/>
        </p:nvSpPr>
        <p:spPr>
          <a:xfrm>
            <a:off x="162925" y="834628"/>
            <a:ext cx="1146224" cy="4093428"/>
          </a:xfrm>
          <a:prstGeom prst="rect">
            <a:avLst/>
          </a:prstGeom>
          <a:noFill/>
        </p:spPr>
        <p:txBody>
          <a:bodyPr wrap="square" rtlCol="0">
            <a:spAutoFit/>
          </a:bodyPr>
          <a:lstStyle/>
          <a:p>
            <a:pPr marL="0" indent="0">
              <a:buFont typeface="Arial" panose="020B0604020202020204" pitchFamily="34" charset="0"/>
              <a:buNone/>
            </a:pPr>
            <a:r>
              <a:rPr lang="en-US" sz="1300" b="1">
                <a:solidFill>
                  <a:schemeClr val="tx1"/>
                </a:solidFill>
                <a:latin typeface="Aptos" panose="020B0004020202020204" pitchFamily="34" charset="0"/>
              </a:rPr>
              <a:t>Program </a:t>
            </a:r>
            <a:r>
              <a:rPr lang="en-US" sz="1300">
                <a:solidFill>
                  <a:schemeClr val="tx1"/>
                </a:solidFill>
                <a:latin typeface="Aptos" panose="020B0004020202020204" pitchFamily="34" charset="0"/>
              </a:rPr>
              <a:t>Short-term counselling</a:t>
            </a:r>
          </a:p>
          <a:p>
            <a:pPr marL="0" indent="0">
              <a:buFont typeface="Arial" panose="020B0604020202020204" pitchFamily="34" charset="0"/>
              <a:buNone/>
            </a:pPr>
            <a:endParaRPr lang="en-US" sz="1300">
              <a:solidFill>
                <a:schemeClr val="tx1"/>
              </a:solidFill>
              <a:latin typeface="Aptos" panose="020B0004020202020204" pitchFamily="34" charset="0"/>
            </a:endParaRPr>
          </a:p>
          <a:p>
            <a:pPr marL="0" indent="0">
              <a:buFont typeface="Arial" panose="020B0604020202020204" pitchFamily="34" charset="0"/>
              <a:buNone/>
            </a:pPr>
            <a:r>
              <a:rPr lang="en-US" sz="1300" b="1">
                <a:solidFill>
                  <a:schemeClr val="tx1"/>
                </a:solidFill>
                <a:latin typeface="Aptos" panose="020B0004020202020204" pitchFamily="34" charset="0"/>
              </a:rPr>
              <a:t>Target Participants </a:t>
            </a:r>
            <a:r>
              <a:rPr lang="en-US" sz="1300">
                <a:solidFill>
                  <a:schemeClr val="tx1"/>
                </a:solidFill>
                <a:latin typeface="Aptos" panose="020B0004020202020204" pitchFamily="34" charset="0"/>
              </a:rPr>
              <a:t>Anyone – individuals, families, youth</a:t>
            </a:r>
          </a:p>
          <a:p>
            <a:pPr marL="0" indent="0">
              <a:buFont typeface="Arial" panose="020B0604020202020204" pitchFamily="34" charset="0"/>
              <a:buNone/>
            </a:pPr>
            <a:endParaRPr lang="en-US" sz="1300">
              <a:solidFill>
                <a:schemeClr val="tx1"/>
              </a:solidFill>
              <a:latin typeface="Aptos" panose="020B0004020202020204" pitchFamily="34" charset="0"/>
            </a:endParaRPr>
          </a:p>
          <a:p>
            <a:pPr marL="0" indent="0">
              <a:buFont typeface="Arial" panose="020B0604020202020204" pitchFamily="34" charset="0"/>
              <a:buNone/>
            </a:pPr>
            <a:r>
              <a:rPr lang="en-US" sz="1300" b="1">
                <a:solidFill>
                  <a:schemeClr val="tx1"/>
                </a:solidFill>
                <a:latin typeface="Aptos" panose="020B0004020202020204" pitchFamily="34" charset="0"/>
              </a:rPr>
              <a:t>Program Goal</a:t>
            </a:r>
          </a:p>
          <a:p>
            <a:pPr marL="0" indent="0">
              <a:buFont typeface="Arial" panose="020B0604020202020204" pitchFamily="34" charset="0"/>
              <a:buNone/>
            </a:pPr>
            <a:r>
              <a:rPr lang="en-US" sz="1300">
                <a:solidFill>
                  <a:schemeClr val="tx1"/>
                </a:solidFill>
                <a:latin typeface="Aptos" panose="020B0004020202020204" pitchFamily="34" charset="0"/>
              </a:rPr>
              <a:t>To strengthen community members’ coping skills to navigate challenges. </a:t>
            </a:r>
          </a:p>
        </p:txBody>
      </p:sp>
      <p:grpSp>
        <p:nvGrpSpPr>
          <p:cNvPr id="22" name="Group 21">
            <a:extLst>
              <a:ext uri="{FF2B5EF4-FFF2-40B4-BE49-F238E27FC236}">
                <a16:creationId xmlns:a16="http://schemas.microsoft.com/office/drawing/2014/main" id="{68AD5BB8-575E-F579-859E-97CD6C21745F}"/>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24" name="Oval 23">
              <a:extLst>
                <a:ext uri="{FF2B5EF4-FFF2-40B4-BE49-F238E27FC236}">
                  <a16:creationId xmlns:a16="http://schemas.microsoft.com/office/drawing/2014/main" id="{20E91EDD-6B3D-BC12-DD56-C59424811076}"/>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 name="Graphic 29" descr="Folder Search with solid fill">
              <a:extLst>
                <a:ext uri="{FF2B5EF4-FFF2-40B4-BE49-F238E27FC236}">
                  <a16:creationId xmlns:a16="http://schemas.microsoft.com/office/drawing/2014/main" id="{6C7B95F2-5394-72AD-7ED9-5950527A7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33" name="TextBox 32">
            <a:extLst>
              <a:ext uri="{FF2B5EF4-FFF2-40B4-BE49-F238E27FC236}">
                <a16:creationId xmlns:a16="http://schemas.microsoft.com/office/drawing/2014/main" id="{7FB20F88-6956-1190-7AA9-BB2DEF6CF59A}"/>
              </a:ext>
            </a:extLst>
          </p:cNvPr>
          <p:cNvSpPr txBox="1"/>
          <p:nvPr/>
        </p:nvSpPr>
        <p:spPr>
          <a:xfrm>
            <a:off x="7779091" y="128906"/>
            <a:ext cx="2729818" cy="553998"/>
          </a:xfrm>
          <a:prstGeom prst="rect">
            <a:avLst/>
          </a:prstGeom>
          <a:noFill/>
        </p:spPr>
        <p:txBody>
          <a:bodyPr wrap="square" lIns="91440" tIns="45720" rIns="91440" bIns="45720" rtlCol="0" anchor="t">
            <a:spAutoFit/>
          </a:bodyPr>
          <a:lstStyle/>
          <a:p>
            <a:r>
              <a:rPr lang="en-CA" sz="1050" b="1" dirty="0">
                <a:solidFill>
                  <a:schemeClr val="tx2">
                    <a:lumMod val="10000"/>
                  </a:schemeClr>
                </a:solidFill>
                <a:latin typeface="Aptos"/>
              </a:rPr>
              <a:t>More Information</a:t>
            </a:r>
          </a:p>
          <a:p>
            <a:r>
              <a:rPr lang="en-CA" sz="1050" dirty="0">
                <a:latin typeface="Aptos" panose="020B0004020202020204" pitchFamily="34" charset="0"/>
              </a:rPr>
              <a:t>Training Package </a:t>
            </a:r>
          </a:p>
          <a:p>
            <a:r>
              <a:rPr lang="en-CA" sz="900" dirty="0">
                <a:latin typeface="Aptos"/>
              </a:rPr>
              <a:t>Pages 41 - 51</a:t>
            </a:r>
            <a:endParaRPr lang="en-CA" sz="900" dirty="0">
              <a:latin typeface="Aptos" panose="020B0004020202020204" pitchFamily="34" charset="0"/>
            </a:endParaRPr>
          </a:p>
        </p:txBody>
      </p:sp>
      <p:pic>
        <p:nvPicPr>
          <p:cNvPr id="7" name="Graphic 6" descr="Right Brain with solid fill">
            <a:extLst>
              <a:ext uri="{FF2B5EF4-FFF2-40B4-BE49-F238E27FC236}">
                <a16:creationId xmlns:a16="http://schemas.microsoft.com/office/drawing/2014/main" id="{E469BFB1-721C-2B9B-F793-37173C81FA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3383" y="2841672"/>
            <a:ext cx="334914" cy="334914"/>
          </a:xfrm>
          <a:prstGeom prst="rect">
            <a:avLst/>
          </a:prstGeom>
        </p:spPr>
      </p:pic>
      <p:cxnSp>
        <p:nvCxnSpPr>
          <p:cNvPr id="10" name="Straight Connector 9">
            <a:extLst>
              <a:ext uri="{FF2B5EF4-FFF2-40B4-BE49-F238E27FC236}">
                <a16:creationId xmlns:a16="http://schemas.microsoft.com/office/drawing/2014/main" id="{12CD1214-C8F6-64D1-C89D-43AA98955993}"/>
              </a:ext>
              <a:ext uri="{C183D7F6-B498-43B3-948B-1728B52AA6E4}">
                <adec:decorative xmlns:adec="http://schemas.microsoft.com/office/drawing/2017/decorative" val="1"/>
              </a:ext>
            </a:extLst>
          </p:cNvPr>
          <p:cNvCxnSpPr>
            <a:cxnSpLocks/>
          </p:cNvCxnSpPr>
          <p:nvPr/>
        </p:nvCxnSpPr>
        <p:spPr>
          <a:xfrm>
            <a:off x="5025538" y="1724297"/>
            <a:ext cx="372657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7785F93-6D1A-79A8-3420-A4BD917A2AC3}"/>
              </a:ext>
              <a:ext uri="{C183D7F6-B498-43B3-948B-1728B52AA6E4}">
                <adec:decorative xmlns:adec="http://schemas.microsoft.com/office/drawing/2017/decorative" val="1"/>
              </a:ext>
            </a:extLst>
          </p:cNvPr>
          <p:cNvCxnSpPr>
            <a:cxnSpLocks/>
          </p:cNvCxnSpPr>
          <p:nvPr/>
        </p:nvCxnSpPr>
        <p:spPr>
          <a:xfrm>
            <a:off x="5025538" y="2667378"/>
            <a:ext cx="372657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D09E44A-E422-589B-67EB-6FC63DF672F7}"/>
              </a:ext>
              <a:ext uri="{C183D7F6-B498-43B3-948B-1728B52AA6E4}">
                <adec:decorative xmlns:adec="http://schemas.microsoft.com/office/drawing/2017/decorative" val="1"/>
              </a:ext>
            </a:extLst>
          </p:cNvPr>
          <p:cNvCxnSpPr>
            <a:cxnSpLocks/>
          </p:cNvCxnSpPr>
          <p:nvPr/>
        </p:nvCxnSpPr>
        <p:spPr>
          <a:xfrm>
            <a:off x="5025538" y="3902462"/>
            <a:ext cx="372657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1681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D9D3"/>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46957FE-DC6F-5534-788F-D581EE0E43FA}"/>
              </a:ext>
              <a:ext uri="{C183D7F6-B498-43B3-948B-1728B52AA6E4}">
                <adec:decorative xmlns:adec="http://schemas.microsoft.com/office/drawing/2017/decorative" val="1"/>
              </a:ext>
            </a:extLst>
          </p:cNvPr>
          <p:cNvSpPr/>
          <p:nvPr/>
        </p:nvSpPr>
        <p:spPr>
          <a:xfrm>
            <a:off x="-13873" y="4449711"/>
            <a:ext cx="2372264" cy="693789"/>
          </a:xfrm>
          <a:prstGeom prst="rect">
            <a:avLst/>
          </a:prstGeom>
          <a:solidFill>
            <a:srgbClr val="FFD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a:extLst>
              <a:ext uri="{FF2B5EF4-FFF2-40B4-BE49-F238E27FC236}">
                <a16:creationId xmlns:a16="http://schemas.microsoft.com/office/drawing/2014/main" id="{6CEE7DE1-3BAC-8ED8-DC76-BF1EBEF4C646}"/>
              </a:ext>
              <a:ext uri="{C183D7F6-B498-43B3-948B-1728B52AA6E4}">
                <adec:decorative xmlns:adec="http://schemas.microsoft.com/office/drawing/2017/decorative" val="1"/>
              </a:ext>
            </a:extLst>
          </p:cNvPr>
          <p:cNvSpPr/>
          <p:nvPr/>
        </p:nvSpPr>
        <p:spPr>
          <a:xfrm>
            <a:off x="170336" y="765497"/>
            <a:ext cx="2867153" cy="4150586"/>
          </a:xfrm>
          <a:prstGeom prst="rect">
            <a:avLst/>
          </a:prstGeom>
          <a:solidFill>
            <a:schemeClr val="bg1"/>
          </a:solidFill>
          <a:ln>
            <a:solidFill>
              <a:srgbClr val="FF99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Font typeface="Arial" panose="020B0604020202020204" pitchFamily="34" charset="0"/>
              <a:buNone/>
            </a:pPr>
            <a:r>
              <a:rPr lang="en-US" sz="1800" b="1" dirty="0">
                <a:solidFill>
                  <a:srgbClr val="000000"/>
                </a:solidFill>
                <a:latin typeface="Aptos" panose="020B0004020202020204" pitchFamily="34" charset="0"/>
              </a:rPr>
              <a:t>Activity </a:t>
            </a:r>
          </a:p>
          <a:p>
            <a:pPr marL="0" indent="0">
              <a:buFont typeface="Arial" panose="020B0604020202020204" pitchFamily="34" charset="0"/>
              <a:buNone/>
            </a:pPr>
            <a:r>
              <a:rPr lang="en-US" sz="1800" dirty="0">
                <a:solidFill>
                  <a:srgbClr val="000000"/>
                </a:solidFill>
                <a:latin typeface="Aptos" panose="020B0004020202020204" pitchFamily="34" charset="0"/>
              </a:rPr>
              <a:t>Six week after-school program at the park</a:t>
            </a:r>
          </a:p>
          <a:p>
            <a:pPr marL="0" indent="0">
              <a:buFont typeface="Arial" panose="020B0604020202020204" pitchFamily="34" charset="0"/>
              <a:buNone/>
            </a:pPr>
            <a:endParaRPr lang="en-US" sz="1800" dirty="0">
              <a:solidFill>
                <a:srgbClr val="000000"/>
              </a:solidFill>
              <a:latin typeface="Aptos" panose="020B0004020202020204" pitchFamily="34" charset="0"/>
            </a:endParaRPr>
          </a:p>
          <a:p>
            <a:pPr marL="0" indent="0">
              <a:buFont typeface="Arial" panose="020B0604020202020204" pitchFamily="34" charset="0"/>
              <a:buNone/>
            </a:pPr>
            <a:r>
              <a:rPr lang="en-US" sz="1800" b="1" dirty="0">
                <a:solidFill>
                  <a:srgbClr val="000000"/>
                </a:solidFill>
                <a:latin typeface="Aptos" panose="020B0004020202020204" pitchFamily="34" charset="0"/>
              </a:rPr>
              <a:t>Target Participants </a:t>
            </a:r>
            <a:r>
              <a:rPr lang="en-US" sz="1800" dirty="0">
                <a:solidFill>
                  <a:srgbClr val="000000"/>
                </a:solidFill>
                <a:latin typeface="Aptos" panose="020B0004020202020204" pitchFamily="34" charset="0"/>
              </a:rPr>
              <a:t>Children in grades 1 to 6 </a:t>
            </a:r>
          </a:p>
          <a:p>
            <a:pPr marL="0" indent="0">
              <a:buFont typeface="Arial" panose="020B0604020202020204" pitchFamily="34" charset="0"/>
              <a:buNone/>
            </a:pPr>
            <a:endParaRPr lang="en-US" sz="1800" dirty="0">
              <a:solidFill>
                <a:srgbClr val="000000"/>
              </a:solidFill>
              <a:latin typeface="Aptos" panose="020B0004020202020204" pitchFamily="34" charset="0"/>
            </a:endParaRPr>
          </a:p>
          <a:p>
            <a:pPr marL="0" indent="0">
              <a:buFont typeface="Arial" panose="020B0604020202020204" pitchFamily="34" charset="0"/>
              <a:buNone/>
            </a:pPr>
            <a:r>
              <a:rPr lang="en-US" sz="1800" b="1" dirty="0">
                <a:solidFill>
                  <a:srgbClr val="000000"/>
                </a:solidFill>
                <a:latin typeface="Aptos" panose="020B0004020202020204" pitchFamily="34" charset="0"/>
              </a:rPr>
              <a:t>Program Goal</a:t>
            </a:r>
          </a:p>
          <a:p>
            <a:pPr marL="0" indent="0">
              <a:buFont typeface="Arial" panose="020B0604020202020204" pitchFamily="34" charset="0"/>
              <a:buNone/>
            </a:pPr>
            <a:r>
              <a:rPr lang="en-US" sz="1800" dirty="0">
                <a:solidFill>
                  <a:srgbClr val="000000"/>
                </a:solidFill>
                <a:latin typeface="Aptos" panose="020B0004020202020204" pitchFamily="34" charset="0"/>
              </a:rPr>
              <a:t>To bring children together to interact and make meaningful social connections with each other while being in the outdoors.</a:t>
            </a:r>
          </a:p>
        </p:txBody>
      </p:sp>
      <p:sp>
        <p:nvSpPr>
          <p:cNvPr id="2" name="Title 1">
            <a:extLst>
              <a:ext uri="{FF2B5EF4-FFF2-40B4-BE49-F238E27FC236}">
                <a16:creationId xmlns:a16="http://schemas.microsoft.com/office/drawing/2014/main" id="{EEB9FD46-31C9-BA8B-9A66-C5F3A02BA8CF}"/>
              </a:ext>
            </a:extLst>
          </p:cNvPr>
          <p:cNvSpPr txBox="1">
            <a:spLocks noGrp="1"/>
          </p:cNvSpPr>
          <p:nvPr>
            <p:ph type="title" idx="4294967295"/>
          </p:nvPr>
        </p:nvSpPr>
        <p:spPr>
          <a:xfrm>
            <a:off x="141899" y="124805"/>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FF998B"/>
                </a:solidFill>
                <a:effectLst/>
                <a:uLnTx/>
                <a:uFillTx/>
                <a:latin typeface="Aptos" panose="020B0004020202020204" pitchFamily="34" charset="0"/>
                <a:ea typeface="Arial"/>
                <a:cs typeface="Arial"/>
                <a:sym typeface="Arial"/>
              </a:rPr>
              <a:t>Activity </a:t>
            </a:r>
            <a:r>
              <a:rPr kumimoji="0" lang="en-CA" sz="2400" b="0" i="0" u="none" strike="noStrike" kern="0" cap="none" spc="0" normalizeH="0" baseline="0" noProof="0" dirty="0">
                <a:ln>
                  <a:noFill/>
                </a:ln>
                <a:solidFill>
                  <a:srgbClr val="FF998B"/>
                </a:solidFill>
                <a:effectLst/>
                <a:uLnTx/>
                <a:uFillTx/>
                <a:latin typeface="Aptos" panose="020B0004020202020204" pitchFamily="34" charset="0"/>
                <a:ea typeface="Arial"/>
                <a:cs typeface="Arial"/>
                <a:sym typeface="Arial"/>
              </a:rPr>
              <a:t>Selecting Survey Questions </a:t>
            </a:r>
            <a:endParaRPr kumimoji="0" lang="en-CA" sz="2800" b="0" i="0" u="none" strike="noStrike" kern="0" cap="none" spc="0" normalizeH="0" baseline="0" noProof="0" dirty="0">
              <a:ln>
                <a:noFill/>
              </a:ln>
              <a:solidFill>
                <a:srgbClr val="FF998B"/>
              </a:solidFill>
              <a:effectLst/>
              <a:uLnTx/>
              <a:uFillTx/>
              <a:latin typeface="Aptos" panose="020B0004020202020204" pitchFamily="34" charset="0"/>
              <a:ea typeface="Arial"/>
              <a:cs typeface="Arial"/>
              <a:sym typeface="Arial"/>
            </a:endParaRPr>
          </a:p>
        </p:txBody>
      </p:sp>
      <p:sp>
        <p:nvSpPr>
          <p:cNvPr id="23" name="Rectangle 22">
            <a:extLst>
              <a:ext uri="{FF2B5EF4-FFF2-40B4-BE49-F238E27FC236}">
                <a16:creationId xmlns:a16="http://schemas.microsoft.com/office/drawing/2014/main" id="{5804FF17-2F58-CA53-7BE5-8141AB259979}"/>
              </a:ext>
              <a:ext uri="{C183D7F6-B498-43B3-948B-1728B52AA6E4}">
                <adec:decorative xmlns:adec="http://schemas.microsoft.com/office/drawing/2017/decorative" val="1"/>
              </a:ext>
            </a:extLst>
          </p:cNvPr>
          <p:cNvSpPr/>
          <p:nvPr/>
        </p:nvSpPr>
        <p:spPr>
          <a:xfrm>
            <a:off x="7276484" y="4373359"/>
            <a:ext cx="1698306" cy="669571"/>
          </a:xfrm>
          <a:prstGeom prst="rect">
            <a:avLst/>
          </a:prstGeom>
          <a:solidFill>
            <a:srgbClr val="FFD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a:extLst>
              <a:ext uri="{FF2B5EF4-FFF2-40B4-BE49-F238E27FC236}">
                <a16:creationId xmlns:a16="http://schemas.microsoft.com/office/drawing/2014/main" id="{5148A2DA-765D-8BFD-71AA-A2652ACD16D2}"/>
              </a:ext>
            </a:extLst>
          </p:cNvPr>
          <p:cNvSpPr txBox="1"/>
          <p:nvPr/>
        </p:nvSpPr>
        <p:spPr>
          <a:xfrm>
            <a:off x="3630356" y="812028"/>
            <a:ext cx="4361172" cy="1477328"/>
          </a:xfrm>
          <a:prstGeom prst="rect">
            <a:avLst/>
          </a:prstGeom>
          <a:noFill/>
        </p:spPr>
        <p:txBody>
          <a:bodyPr wrap="square" rtlCol="0">
            <a:spAutoFit/>
          </a:bodyPr>
          <a:lstStyle/>
          <a:p>
            <a:r>
              <a:rPr lang="en-CA" sz="1600" b="1">
                <a:latin typeface="Aptos" panose="020B0004020202020204" pitchFamily="34" charset="0"/>
              </a:rPr>
              <a:t>Provincial Prevention Priorities</a:t>
            </a:r>
          </a:p>
          <a:p>
            <a:pPr marL="285750" indent="-285750">
              <a:buFont typeface="Wingdings" panose="05000000000000000000" pitchFamily="2" charset="2"/>
              <a:buChar char="q"/>
            </a:pPr>
            <a:r>
              <a:rPr lang="en-US" sz="1200">
                <a:latin typeface="Aptos" panose="020B0004020202020204" pitchFamily="34" charset="0"/>
              </a:rPr>
              <a:t>#1 Homelessness and housing insecurity</a:t>
            </a:r>
          </a:p>
          <a:p>
            <a:pPr marL="285750" indent="-285750">
              <a:buFont typeface="Wingdings" panose="05000000000000000000" pitchFamily="2" charset="2"/>
              <a:buChar char="q"/>
            </a:pPr>
            <a:r>
              <a:rPr lang="en-US" sz="1200">
                <a:highlight>
                  <a:srgbClr val="FF998B"/>
                </a:highlight>
                <a:latin typeface="Aptos" panose="020B0004020202020204" pitchFamily="34" charset="0"/>
              </a:rPr>
              <a:t>#2 Mental health and addictions</a:t>
            </a:r>
          </a:p>
          <a:p>
            <a:pPr marL="285750" indent="-285750">
              <a:buFont typeface="Wingdings" panose="05000000000000000000" pitchFamily="2" charset="2"/>
              <a:buChar char="q"/>
            </a:pPr>
            <a:r>
              <a:rPr lang="en-US" sz="1200">
                <a:latin typeface="Aptos" panose="020B0004020202020204" pitchFamily="34" charset="0"/>
              </a:rPr>
              <a:t>#3 Employment</a:t>
            </a:r>
          </a:p>
          <a:p>
            <a:pPr marL="285750" indent="-285750">
              <a:buFont typeface="Wingdings" panose="05000000000000000000" pitchFamily="2" charset="2"/>
              <a:buChar char="q"/>
            </a:pPr>
            <a:r>
              <a:rPr lang="en-US" sz="1200">
                <a:latin typeface="Aptos" panose="020B0004020202020204" pitchFamily="34" charset="0"/>
              </a:rPr>
              <a:t>#4 Family and sexual violence across the lifespan</a:t>
            </a:r>
          </a:p>
          <a:p>
            <a:pPr marL="285750" indent="-285750">
              <a:buFont typeface="Wingdings" panose="05000000000000000000" pitchFamily="2" charset="2"/>
              <a:buChar char="q"/>
            </a:pPr>
            <a:r>
              <a:rPr lang="en-US" sz="1200">
                <a:latin typeface="Aptos" panose="020B0004020202020204" pitchFamily="34" charset="0"/>
              </a:rPr>
              <a:t>#5 Aging well in the community</a:t>
            </a:r>
          </a:p>
          <a:p>
            <a:endParaRPr lang="en-CA"/>
          </a:p>
        </p:txBody>
      </p:sp>
      <p:sp>
        <p:nvSpPr>
          <p:cNvPr id="27" name="TextBox 26">
            <a:extLst>
              <a:ext uri="{FF2B5EF4-FFF2-40B4-BE49-F238E27FC236}">
                <a16:creationId xmlns:a16="http://schemas.microsoft.com/office/drawing/2014/main" id="{90ED611E-9345-85D5-CA54-7B02CA1C4C93}"/>
              </a:ext>
            </a:extLst>
          </p:cNvPr>
          <p:cNvSpPr txBox="1"/>
          <p:nvPr/>
        </p:nvSpPr>
        <p:spPr>
          <a:xfrm>
            <a:off x="3630356" y="2144653"/>
            <a:ext cx="5030110" cy="1661993"/>
          </a:xfrm>
          <a:prstGeom prst="rect">
            <a:avLst/>
          </a:prstGeom>
          <a:noFill/>
        </p:spPr>
        <p:txBody>
          <a:bodyPr wrap="square" rtlCol="0">
            <a:spAutoFit/>
          </a:bodyPr>
          <a:lstStyle/>
          <a:p>
            <a:r>
              <a:rPr lang="en-CA" sz="1600" b="1" dirty="0">
                <a:latin typeface="Aptos" panose="020B0004020202020204" pitchFamily="34" charset="0"/>
              </a:rPr>
              <a:t>Prevention Strategies (select all that apply) </a:t>
            </a:r>
          </a:p>
          <a:p>
            <a:pPr marL="342900" indent="-342900">
              <a:buFont typeface="Wingdings" panose="05000000000000000000" pitchFamily="2" charset="2"/>
              <a:buChar char="q"/>
            </a:pPr>
            <a:r>
              <a:rPr lang="en-US" sz="1200" dirty="0">
                <a:latin typeface="Aptos" panose="020B0004020202020204" pitchFamily="34" charset="0"/>
              </a:rPr>
              <a:t>#1 Promote and encourage active engagement in the community</a:t>
            </a:r>
          </a:p>
          <a:p>
            <a:pPr marL="342900" indent="-342900">
              <a:buFont typeface="Wingdings" panose="05000000000000000000" pitchFamily="2" charset="2"/>
              <a:buChar char="q"/>
            </a:pPr>
            <a:r>
              <a:rPr lang="en-US" sz="1200" dirty="0">
                <a:highlight>
                  <a:srgbClr val="FF998B"/>
                </a:highlight>
                <a:latin typeface="Aptos" panose="020B0004020202020204" pitchFamily="34" charset="0"/>
              </a:rPr>
              <a:t>#2 Foster a sense of belonging</a:t>
            </a:r>
          </a:p>
          <a:p>
            <a:pPr marL="342900" indent="-342900">
              <a:buFont typeface="Wingdings" panose="05000000000000000000" pitchFamily="2" charset="2"/>
              <a:buChar char="q"/>
            </a:pPr>
            <a:r>
              <a:rPr lang="en-US" sz="1200" dirty="0">
                <a:latin typeface="Aptos" panose="020B0004020202020204" pitchFamily="34" charset="0"/>
              </a:rPr>
              <a:t>#3 Promote social inclusion</a:t>
            </a:r>
          </a:p>
          <a:p>
            <a:pPr marL="342900" indent="-342900">
              <a:buFont typeface="Wingdings" panose="05000000000000000000" pitchFamily="2" charset="2"/>
              <a:buChar char="q"/>
            </a:pPr>
            <a:r>
              <a:rPr lang="en-US" sz="1200" dirty="0">
                <a:latin typeface="Aptos" panose="020B0004020202020204" pitchFamily="34" charset="0"/>
              </a:rPr>
              <a:t>#4 Develop and maintain healthy relationships</a:t>
            </a:r>
          </a:p>
          <a:p>
            <a:pPr marL="342900" indent="-342900">
              <a:buFont typeface="Wingdings" panose="05000000000000000000" pitchFamily="2" charset="2"/>
              <a:buChar char="q"/>
            </a:pPr>
            <a:r>
              <a:rPr lang="en-US" sz="1200" dirty="0">
                <a:latin typeface="Aptos" panose="020B0004020202020204" pitchFamily="34" charset="0"/>
              </a:rPr>
              <a:t>#5 Enhance access to social supports</a:t>
            </a:r>
          </a:p>
          <a:p>
            <a:pPr marL="342900" indent="-342900">
              <a:buFont typeface="Wingdings" panose="05000000000000000000" pitchFamily="2" charset="2"/>
              <a:buChar char="q"/>
            </a:pPr>
            <a:r>
              <a:rPr lang="en-US" sz="1200" dirty="0">
                <a:highlight>
                  <a:srgbClr val="FF998B"/>
                </a:highlight>
                <a:latin typeface="Aptos" panose="020B0004020202020204" pitchFamily="34" charset="0"/>
              </a:rPr>
              <a:t>#6 Develop and strengthen skills that build resilience</a:t>
            </a:r>
          </a:p>
          <a:p>
            <a:endParaRPr lang="en-CA" dirty="0"/>
          </a:p>
        </p:txBody>
      </p:sp>
      <p:sp>
        <p:nvSpPr>
          <p:cNvPr id="30" name="TextBox 29">
            <a:extLst>
              <a:ext uri="{FF2B5EF4-FFF2-40B4-BE49-F238E27FC236}">
                <a16:creationId xmlns:a16="http://schemas.microsoft.com/office/drawing/2014/main" id="{1C1CACB2-EADD-07EB-4EEC-FED20986E9EE}"/>
              </a:ext>
            </a:extLst>
          </p:cNvPr>
          <p:cNvSpPr txBox="1"/>
          <p:nvPr/>
        </p:nvSpPr>
        <p:spPr>
          <a:xfrm>
            <a:off x="3599368" y="3616182"/>
            <a:ext cx="5030110" cy="1661993"/>
          </a:xfrm>
          <a:prstGeom prst="rect">
            <a:avLst/>
          </a:prstGeom>
          <a:noFill/>
        </p:spPr>
        <p:txBody>
          <a:bodyPr wrap="square" rtlCol="0">
            <a:spAutoFit/>
          </a:bodyPr>
          <a:lstStyle/>
          <a:p>
            <a:r>
              <a:rPr lang="en-CA" sz="1600" b="1">
                <a:latin typeface="Aptos" panose="020B0004020202020204" pitchFamily="34" charset="0"/>
              </a:rPr>
              <a:t>Activity Categorization </a:t>
            </a:r>
          </a:p>
          <a:p>
            <a:pPr marL="342900" indent="-342900">
              <a:buFont typeface="Wingdings" panose="05000000000000000000" pitchFamily="2" charset="2"/>
              <a:buChar char="q"/>
            </a:pPr>
            <a:r>
              <a:rPr lang="en-US" sz="1200">
                <a:latin typeface="Aptos" panose="020B0004020202020204" pitchFamily="34" charset="0"/>
              </a:rPr>
              <a:t>Programs (indicate subtypes, if applicable)</a:t>
            </a:r>
          </a:p>
          <a:p>
            <a:pPr marL="893763" indent="-357188"/>
            <a:r>
              <a:rPr lang="en-US" sz="1200">
                <a:highlight>
                  <a:srgbClr val="FF998B"/>
                </a:highlight>
                <a:latin typeface="Aptos" panose="020B0004020202020204" pitchFamily="34" charset="0"/>
              </a:rPr>
              <a:t>Program </a:t>
            </a:r>
            <a:r>
              <a:rPr lang="en-US" sz="1200">
                <a:highlight>
                  <a:srgbClr val="FF998B"/>
                </a:highlight>
                <a:latin typeface="Aptos" panose="020B0004020202020204" pitchFamily="34" charset="0"/>
                <a:sym typeface="Wingdings" panose="05000000000000000000" pitchFamily="2" charset="2"/>
              </a:rPr>
              <a:t>Healthy Relationship  School-aged healthy relationship program</a:t>
            </a:r>
            <a:endParaRPr lang="en-US" sz="1200">
              <a:highlight>
                <a:srgbClr val="FF998B"/>
              </a:highlight>
              <a:latin typeface="Aptos" panose="020B0004020202020204" pitchFamily="34" charset="0"/>
            </a:endParaRPr>
          </a:p>
          <a:p>
            <a:pPr marL="342900" indent="-342900">
              <a:buFont typeface="Wingdings" panose="05000000000000000000" pitchFamily="2" charset="2"/>
              <a:buChar char="q"/>
            </a:pPr>
            <a:r>
              <a:rPr lang="en-US" sz="1200">
                <a:latin typeface="Aptos" panose="020B0004020202020204" pitchFamily="34" charset="0"/>
              </a:rPr>
              <a:t>Information and Referrals </a:t>
            </a:r>
          </a:p>
          <a:p>
            <a:pPr marL="342900" indent="-342900">
              <a:buFont typeface="Wingdings" panose="05000000000000000000" pitchFamily="2" charset="2"/>
              <a:buChar char="q"/>
            </a:pPr>
            <a:r>
              <a:rPr lang="en-US" sz="1200">
                <a:latin typeface="Aptos" panose="020B0004020202020204" pitchFamily="34" charset="0"/>
              </a:rPr>
              <a:t>Community Events </a:t>
            </a:r>
          </a:p>
          <a:p>
            <a:pPr marL="342900" indent="-342900">
              <a:buFont typeface="Wingdings" panose="05000000000000000000" pitchFamily="2" charset="2"/>
              <a:buChar char="q"/>
            </a:pPr>
            <a:r>
              <a:rPr lang="en-US" sz="1200">
                <a:latin typeface="Aptos" panose="020B0004020202020204" pitchFamily="34" charset="0"/>
              </a:rPr>
              <a:t>Community Development and Capacity Building </a:t>
            </a:r>
          </a:p>
          <a:p>
            <a:endParaRPr lang="en-CA"/>
          </a:p>
        </p:txBody>
      </p:sp>
      <p:pic>
        <p:nvPicPr>
          <p:cNvPr id="44" name="Graphic 43" descr="Checkmark with solid fill">
            <a:extLst>
              <a:ext uri="{FF2B5EF4-FFF2-40B4-BE49-F238E27FC236}">
                <a16:creationId xmlns:a16="http://schemas.microsoft.com/office/drawing/2014/main" id="{FE9F7A56-E9A3-49AE-2EB9-B2CD72065E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1221" y="1270778"/>
            <a:ext cx="213156" cy="213156"/>
          </a:xfrm>
          <a:prstGeom prst="rect">
            <a:avLst/>
          </a:prstGeom>
        </p:spPr>
      </p:pic>
      <p:pic>
        <p:nvPicPr>
          <p:cNvPr id="45" name="Graphic 44" descr="Checkmark with solid fill">
            <a:extLst>
              <a:ext uri="{FF2B5EF4-FFF2-40B4-BE49-F238E27FC236}">
                <a16:creationId xmlns:a16="http://schemas.microsoft.com/office/drawing/2014/main" id="{8DB2D658-430D-FD0E-C03B-7E9FDFE1DF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7939" y="2589827"/>
            <a:ext cx="213156" cy="213156"/>
          </a:xfrm>
          <a:prstGeom prst="rect">
            <a:avLst/>
          </a:prstGeom>
        </p:spPr>
      </p:pic>
      <p:pic>
        <p:nvPicPr>
          <p:cNvPr id="46" name="Graphic 45" descr="Checkmark with solid fill">
            <a:extLst>
              <a:ext uri="{FF2B5EF4-FFF2-40B4-BE49-F238E27FC236}">
                <a16:creationId xmlns:a16="http://schemas.microsoft.com/office/drawing/2014/main" id="{DAE5F315-AF41-4748-195B-9D918B23D2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7937" y="3304531"/>
            <a:ext cx="213156" cy="213156"/>
          </a:xfrm>
          <a:prstGeom prst="rect">
            <a:avLst/>
          </a:prstGeom>
        </p:spPr>
      </p:pic>
      <p:pic>
        <p:nvPicPr>
          <p:cNvPr id="53" name="Graphic 52" descr="Checkmark with solid fill">
            <a:extLst>
              <a:ext uri="{FF2B5EF4-FFF2-40B4-BE49-F238E27FC236}">
                <a16:creationId xmlns:a16="http://schemas.microsoft.com/office/drawing/2014/main" id="{C10BFC48-0016-B158-5C5E-98D49C0B36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2137" y="3866834"/>
            <a:ext cx="213156" cy="213156"/>
          </a:xfrm>
          <a:prstGeom prst="rect">
            <a:avLst/>
          </a:prstGeom>
        </p:spPr>
      </p:pic>
      <p:grpSp>
        <p:nvGrpSpPr>
          <p:cNvPr id="4" name="Group 3">
            <a:extLst>
              <a:ext uri="{FF2B5EF4-FFF2-40B4-BE49-F238E27FC236}">
                <a16:creationId xmlns:a16="http://schemas.microsoft.com/office/drawing/2014/main" id="{F7297C43-A97F-8DE4-4B79-EEA2683BF7AB}"/>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5" name="Oval 4">
              <a:extLst>
                <a:ext uri="{FF2B5EF4-FFF2-40B4-BE49-F238E27FC236}">
                  <a16:creationId xmlns:a16="http://schemas.microsoft.com/office/drawing/2014/main" id="{A21607A3-0B84-D779-C0BD-7C418CF07C76}"/>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Graphic 5" descr="Folder Search with solid fill">
              <a:extLst>
                <a:ext uri="{FF2B5EF4-FFF2-40B4-BE49-F238E27FC236}">
                  <a16:creationId xmlns:a16="http://schemas.microsoft.com/office/drawing/2014/main" id="{C4D48E9C-9E3A-B5E6-6807-8238625A0D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9345" y="114722"/>
              <a:ext cx="418882" cy="418882"/>
            </a:xfrm>
            <a:prstGeom prst="rect">
              <a:avLst/>
            </a:prstGeom>
          </p:spPr>
        </p:pic>
      </p:grpSp>
      <p:sp>
        <p:nvSpPr>
          <p:cNvPr id="9" name="TextBox 8">
            <a:extLst>
              <a:ext uri="{FF2B5EF4-FFF2-40B4-BE49-F238E27FC236}">
                <a16:creationId xmlns:a16="http://schemas.microsoft.com/office/drawing/2014/main" id="{D98EFB07-F436-9AFD-935E-FCA4E5AC658D}"/>
              </a:ext>
            </a:extLst>
          </p:cNvPr>
          <p:cNvSpPr txBox="1"/>
          <p:nvPr/>
        </p:nvSpPr>
        <p:spPr>
          <a:xfrm>
            <a:off x="7779091" y="128906"/>
            <a:ext cx="2729818" cy="553998"/>
          </a:xfrm>
          <a:prstGeom prst="rect">
            <a:avLst/>
          </a:prstGeom>
          <a:noFill/>
        </p:spPr>
        <p:txBody>
          <a:bodyPr wrap="square" rtlCol="0">
            <a:spAutoFit/>
          </a:bodyPr>
          <a:lstStyle/>
          <a:p>
            <a:r>
              <a:rPr lang="en-CA" sz="1050" b="1" dirty="0">
                <a:solidFill>
                  <a:schemeClr val="tx2">
                    <a:lumMod val="10000"/>
                  </a:schemeClr>
                </a:solidFill>
                <a:latin typeface="Aptos"/>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37 – 38</a:t>
            </a:r>
          </a:p>
        </p:txBody>
      </p:sp>
      <p:pic>
        <p:nvPicPr>
          <p:cNvPr id="3" name="Picture 2" descr="A pencil in a circle">
            <a:extLst>
              <a:ext uri="{FF2B5EF4-FFF2-40B4-BE49-F238E27FC236}">
                <a16:creationId xmlns:a16="http://schemas.microsoft.com/office/drawing/2014/main" id="{FAA54E63-FDE7-2EB8-7165-6F6EA6553E57}"/>
              </a:ext>
            </a:extLst>
          </p:cNvPr>
          <p:cNvPicPr>
            <a:picLocks noChangeAspect="1"/>
          </p:cNvPicPr>
          <p:nvPr/>
        </p:nvPicPr>
        <p:blipFill>
          <a:blip r:embed="rId7"/>
          <a:srcRect l="20010" t="34164" r="39178" b="33217"/>
          <a:stretch/>
        </p:blipFill>
        <p:spPr>
          <a:xfrm>
            <a:off x="5509757" y="169864"/>
            <a:ext cx="726685" cy="580798"/>
          </a:xfrm>
          <a:prstGeom prst="rect">
            <a:avLst/>
          </a:prstGeom>
        </p:spPr>
      </p:pic>
    </p:spTree>
    <p:extLst>
      <p:ext uri="{BB962C8B-B14F-4D97-AF65-F5344CB8AC3E}">
        <p14:creationId xmlns:p14="http://schemas.microsoft.com/office/powerpoint/2010/main" val="16594395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D9D3"/>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46957FE-DC6F-5534-788F-D581EE0E43FA}"/>
              </a:ext>
              <a:ext uri="{C183D7F6-B498-43B3-948B-1728B52AA6E4}">
                <adec:decorative xmlns:adec="http://schemas.microsoft.com/office/drawing/2017/decorative" val="1"/>
              </a:ext>
            </a:extLst>
          </p:cNvPr>
          <p:cNvSpPr/>
          <p:nvPr/>
        </p:nvSpPr>
        <p:spPr>
          <a:xfrm>
            <a:off x="-13873" y="4449711"/>
            <a:ext cx="2372264" cy="693789"/>
          </a:xfrm>
          <a:prstGeom prst="rect">
            <a:avLst/>
          </a:prstGeom>
          <a:solidFill>
            <a:srgbClr val="FFD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a:extLst>
              <a:ext uri="{FF2B5EF4-FFF2-40B4-BE49-F238E27FC236}">
                <a16:creationId xmlns:a16="http://schemas.microsoft.com/office/drawing/2014/main" id="{6CEE7DE1-3BAC-8ED8-DC76-BF1EBEF4C646}"/>
              </a:ext>
              <a:ext uri="{C183D7F6-B498-43B3-948B-1728B52AA6E4}">
                <adec:decorative xmlns:adec="http://schemas.microsoft.com/office/drawing/2017/decorative" val="1"/>
              </a:ext>
            </a:extLst>
          </p:cNvPr>
          <p:cNvSpPr/>
          <p:nvPr/>
        </p:nvSpPr>
        <p:spPr>
          <a:xfrm>
            <a:off x="170337" y="765497"/>
            <a:ext cx="1116768" cy="4150586"/>
          </a:xfrm>
          <a:prstGeom prst="rect">
            <a:avLst/>
          </a:prstGeom>
          <a:solidFill>
            <a:schemeClr val="bg1"/>
          </a:solidFill>
          <a:ln>
            <a:solidFill>
              <a:srgbClr val="FF99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Font typeface="Arial" panose="020B0604020202020204" pitchFamily="34" charset="0"/>
              <a:buNone/>
            </a:pPr>
            <a:r>
              <a:rPr lang="en-US" sz="1100" b="1" dirty="0">
                <a:solidFill>
                  <a:srgbClr val="000000"/>
                </a:solidFill>
                <a:latin typeface="Aptos" panose="020B0004020202020204" pitchFamily="34" charset="0"/>
              </a:rPr>
              <a:t>Program</a:t>
            </a:r>
          </a:p>
          <a:p>
            <a:pPr marL="0" indent="0">
              <a:buFont typeface="Arial" panose="020B0604020202020204" pitchFamily="34" charset="0"/>
              <a:buNone/>
            </a:pPr>
            <a:r>
              <a:rPr lang="en-US" sz="1100" dirty="0">
                <a:solidFill>
                  <a:srgbClr val="000000"/>
                </a:solidFill>
                <a:latin typeface="Aptos" panose="020B0004020202020204" pitchFamily="34" charset="0"/>
              </a:rPr>
              <a:t>Six week after school program at the park</a:t>
            </a:r>
          </a:p>
          <a:p>
            <a:pPr marL="0" indent="0">
              <a:buFont typeface="Arial" panose="020B0604020202020204" pitchFamily="34" charset="0"/>
              <a:buNone/>
            </a:pPr>
            <a:endParaRPr lang="en-US" sz="1100" dirty="0">
              <a:solidFill>
                <a:srgbClr val="000000"/>
              </a:solidFill>
              <a:latin typeface="Aptos" panose="020B0004020202020204" pitchFamily="34" charset="0"/>
            </a:endParaRPr>
          </a:p>
          <a:p>
            <a:pPr marL="0" indent="0">
              <a:buFont typeface="Arial" panose="020B0604020202020204" pitchFamily="34" charset="0"/>
              <a:buNone/>
            </a:pPr>
            <a:r>
              <a:rPr lang="en-US" sz="1100" b="1" dirty="0">
                <a:solidFill>
                  <a:srgbClr val="000000"/>
                </a:solidFill>
                <a:latin typeface="Aptos" panose="020B0004020202020204" pitchFamily="34" charset="0"/>
              </a:rPr>
              <a:t>Target Participants </a:t>
            </a:r>
            <a:r>
              <a:rPr lang="en-US" sz="1100" dirty="0">
                <a:solidFill>
                  <a:srgbClr val="000000"/>
                </a:solidFill>
                <a:latin typeface="Aptos" panose="020B0004020202020204" pitchFamily="34" charset="0"/>
              </a:rPr>
              <a:t>Children in grades 1 to 6 </a:t>
            </a:r>
          </a:p>
          <a:p>
            <a:pPr marL="0" indent="0">
              <a:buFont typeface="Arial" panose="020B0604020202020204" pitchFamily="34" charset="0"/>
              <a:buNone/>
            </a:pPr>
            <a:endParaRPr lang="en-US" sz="1100" dirty="0">
              <a:solidFill>
                <a:srgbClr val="000000"/>
              </a:solidFill>
              <a:latin typeface="Aptos" panose="020B0004020202020204" pitchFamily="34" charset="0"/>
            </a:endParaRPr>
          </a:p>
          <a:p>
            <a:pPr marL="0" indent="0">
              <a:buFont typeface="Arial" panose="020B0604020202020204" pitchFamily="34" charset="0"/>
              <a:buNone/>
            </a:pPr>
            <a:r>
              <a:rPr lang="en-US" sz="1100" b="1" dirty="0">
                <a:solidFill>
                  <a:srgbClr val="000000"/>
                </a:solidFill>
                <a:latin typeface="Aptos" panose="020B0004020202020204" pitchFamily="34" charset="0"/>
              </a:rPr>
              <a:t>Program Goal</a:t>
            </a:r>
          </a:p>
          <a:p>
            <a:pPr marL="0" indent="0">
              <a:buFont typeface="Arial" panose="020B0604020202020204" pitchFamily="34" charset="0"/>
              <a:buNone/>
            </a:pPr>
            <a:r>
              <a:rPr lang="en-US" sz="1100" dirty="0">
                <a:solidFill>
                  <a:srgbClr val="000000"/>
                </a:solidFill>
                <a:latin typeface="Aptos" panose="020B0004020202020204" pitchFamily="34" charset="0"/>
              </a:rPr>
              <a:t>To bring children together to interact and make connections with each other while enjoying the outdoors. </a:t>
            </a:r>
          </a:p>
        </p:txBody>
      </p:sp>
      <p:sp>
        <p:nvSpPr>
          <p:cNvPr id="15" name="Rectangle 14">
            <a:extLst>
              <a:ext uri="{FF2B5EF4-FFF2-40B4-BE49-F238E27FC236}">
                <a16:creationId xmlns:a16="http://schemas.microsoft.com/office/drawing/2014/main" id="{F6DFD100-F6F8-2D76-0FC5-5922ACCFC85A}"/>
              </a:ext>
              <a:ext uri="{C183D7F6-B498-43B3-948B-1728B52AA6E4}">
                <adec:decorative xmlns:adec="http://schemas.microsoft.com/office/drawing/2017/decorative" val="1"/>
              </a:ext>
            </a:extLst>
          </p:cNvPr>
          <p:cNvSpPr/>
          <p:nvPr/>
        </p:nvSpPr>
        <p:spPr>
          <a:xfrm>
            <a:off x="6771736" y="4060716"/>
            <a:ext cx="2372264" cy="875861"/>
          </a:xfrm>
          <a:prstGeom prst="rect">
            <a:avLst/>
          </a:prstGeom>
          <a:solidFill>
            <a:srgbClr val="FFD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Rounded Corners 3">
            <a:extLst>
              <a:ext uri="{FF2B5EF4-FFF2-40B4-BE49-F238E27FC236}">
                <a16:creationId xmlns:a16="http://schemas.microsoft.com/office/drawing/2014/main" id="{26F5ABE6-AE09-C915-D09D-307E1CF02176}"/>
              </a:ext>
            </a:extLst>
          </p:cNvPr>
          <p:cNvSpPr/>
          <p:nvPr/>
        </p:nvSpPr>
        <p:spPr>
          <a:xfrm>
            <a:off x="1767530" y="3772156"/>
            <a:ext cx="1625157" cy="1270909"/>
          </a:xfrm>
          <a:prstGeom prst="roundRect">
            <a:avLst/>
          </a:prstGeom>
          <a:solidFill>
            <a:srgbClr val="FF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900" dirty="0">
                <a:solidFill>
                  <a:srgbClr val="000000"/>
                </a:solidFill>
                <a:latin typeface="Aptos" panose="020B0004020202020204" pitchFamily="34" charset="0"/>
              </a:rPr>
              <a:t>Percentage of participants who reported </a:t>
            </a:r>
            <a:r>
              <a:rPr lang="en-CA" sz="900" b="1" dirty="0">
                <a:solidFill>
                  <a:srgbClr val="000000"/>
                </a:solidFill>
                <a:latin typeface="Aptos" panose="020B0004020202020204" pitchFamily="34" charset="0"/>
              </a:rPr>
              <a:t>positive change </a:t>
            </a:r>
            <a:r>
              <a:rPr lang="en-CA" sz="900" dirty="0">
                <a:solidFill>
                  <a:srgbClr val="000000"/>
                </a:solidFill>
                <a:latin typeface="Aptos" panose="020B0004020202020204" pitchFamily="34" charset="0"/>
              </a:rPr>
              <a:t>on measures associated with prevention strategies after participating in local FCSS programming </a:t>
            </a:r>
          </a:p>
        </p:txBody>
      </p:sp>
      <p:sp>
        <p:nvSpPr>
          <p:cNvPr id="12" name="TextBox 11">
            <a:extLst>
              <a:ext uri="{FF2B5EF4-FFF2-40B4-BE49-F238E27FC236}">
                <a16:creationId xmlns:a16="http://schemas.microsoft.com/office/drawing/2014/main" id="{D078103F-4314-3EDC-F7E7-4AA38FC2FCB3}"/>
              </a:ext>
            </a:extLst>
          </p:cNvPr>
          <p:cNvSpPr txBox="1"/>
          <p:nvPr/>
        </p:nvSpPr>
        <p:spPr>
          <a:xfrm>
            <a:off x="1746900" y="1027292"/>
            <a:ext cx="1625157" cy="461665"/>
          </a:xfrm>
          <a:prstGeom prst="rect">
            <a:avLst/>
          </a:prstGeom>
          <a:noFill/>
        </p:spPr>
        <p:txBody>
          <a:bodyPr wrap="square" rtlCol="0">
            <a:spAutoFit/>
          </a:bodyPr>
          <a:lstStyle/>
          <a:p>
            <a:r>
              <a:rPr lang="en-US" sz="1200" b="1" dirty="0">
                <a:latin typeface="Aptos" panose="020B0004020202020204" pitchFamily="34" charset="0"/>
              </a:rPr>
              <a:t>Key Performance Measures (KPMs)</a:t>
            </a:r>
            <a:endParaRPr lang="en-CA" sz="1200" b="1" dirty="0">
              <a:latin typeface="Aptos" panose="020B0004020202020204" pitchFamily="34" charset="0"/>
            </a:endParaRPr>
          </a:p>
        </p:txBody>
      </p:sp>
      <p:cxnSp>
        <p:nvCxnSpPr>
          <p:cNvPr id="14" name="Straight Arrow Connector 13">
            <a:extLst>
              <a:ext uri="{FF2B5EF4-FFF2-40B4-BE49-F238E27FC236}">
                <a16:creationId xmlns:a16="http://schemas.microsoft.com/office/drawing/2014/main" id="{E766088B-9C45-6D00-7DFA-85779E3F47A9}"/>
              </a:ext>
              <a:ext uri="{C183D7F6-B498-43B3-948B-1728B52AA6E4}">
                <adec:decorative xmlns:adec="http://schemas.microsoft.com/office/drawing/2017/decorative" val="1"/>
              </a:ext>
            </a:extLst>
          </p:cNvPr>
          <p:cNvCxnSpPr>
            <a:cxnSpLocks/>
          </p:cNvCxnSpPr>
          <p:nvPr/>
        </p:nvCxnSpPr>
        <p:spPr>
          <a:xfrm>
            <a:off x="3469621" y="4407610"/>
            <a:ext cx="289249"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02259AF6-3B0E-1EE9-6CCE-970A37460325}"/>
              </a:ext>
            </a:extLst>
          </p:cNvPr>
          <p:cNvSpPr txBox="1"/>
          <p:nvPr/>
        </p:nvSpPr>
        <p:spPr>
          <a:xfrm>
            <a:off x="5459745" y="1042149"/>
            <a:ext cx="1625157" cy="646331"/>
          </a:xfrm>
          <a:prstGeom prst="rect">
            <a:avLst/>
          </a:prstGeom>
          <a:noFill/>
        </p:spPr>
        <p:txBody>
          <a:bodyPr wrap="square" rtlCol="0">
            <a:spAutoFit/>
          </a:bodyPr>
          <a:lstStyle/>
          <a:p>
            <a:pPr algn="ctr"/>
            <a:r>
              <a:rPr lang="en-US" sz="1200" b="1" dirty="0">
                <a:latin typeface="Aptos" panose="020B0004020202020204" pitchFamily="34" charset="0"/>
              </a:rPr>
              <a:t>Identify prevention strategies related to the activity</a:t>
            </a:r>
            <a:endParaRPr lang="en-CA" sz="1200" b="1" dirty="0">
              <a:latin typeface="Aptos" panose="020B0004020202020204" pitchFamily="34" charset="0"/>
            </a:endParaRPr>
          </a:p>
        </p:txBody>
      </p:sp>
      <p:sp>
        <p:nvSpPr>
          <p:cNvPr id="17" name="TextBox 16">
            <a:extLst>
              <a:ext uri="{FF2B5EF4-FFF2-40B4-BE49-F238E27FC236}">
                <a16:creationId xmlns:a16="http://schemas.microsoft.com/office/drawing/2014/main" id="{E02306EA-D20B-5C87-3AED-027B7D713E5F}"/>
              </a:ext>
            </a:extLst>
          </p:cNvPr>
          <p:cNvSpPr txBox="1"/>
          <p:nvPr/>
        </p:nvSpPr>
        <p:spPr>
          <a:xfrm>
            <a:off x="3426023" y="1038851"/>
            <a:ext cx="1625157" cy="461665"/>
          </a:xfrm>
          <a:prstGeom prst="rect">
            <a:avLst/>
          </a:prstGeom>
          <a:noFill/>
        </p:spPr>
        <p:txBody>
          <a:bodyPr wrap="square" rtlCol="0">
            <a:spAutoFit/>
          </a:bodyPr>
          <a:lstStyle/>
          <a:p>
            <a:pPr algn="ctr"/>
            <a:r>
              <a:rPr lang="en-US" sz="1200" b="1" dirty="0">
                <a:latin typeface="Aptos" panose="020B0004020202020204" pitchFamily="34" charset="0"/>
              </a:rPr>
              <a:t>Choose when to survey</a:t>
            </a:r>
            <a:endParaRPr lang="en-CA" sz="1200" b="1" dirty="0">
              <a:latin typeface="Aptos" panose="020B0004020202020204" pitchFamily="34" charset="0"/>
            </a:endParaRPr>
          </a:p>
        </p:txBody>
      </p:sp>
      <p:sp>
        <p:nvSpPr>
          <p:cNvPr id="18" name="TextBox 17">
            <a:extLst>
              <a:ext uri="{FF2B5EF4-FFF2-40B4-BE49-F238E27FC236}">
                <a16:creationId xmlns:a16="http://schemas.microsoft.com/office/drawing/2014/main" id="{69EF0D5C-506D-D5C5-816A-A64A34D88828}"/>
              </a:ext>
            </a:extLst>
          </p:cNvPr>
          <p:cNvSpPr txBox="1"/>
          <p:nvPr/>
        </p:nvSpPr>
        <p:spPr>
          <a:xfrm>
            <a:off x="7447069" y="1038851"/>
            <a:ext cx="1625157" cy="461665"/>
          </a:xfrm>
          <a:prstGeom prst="rect">
            <a:avLst/>
          </a:prstGeom>
          <a:noFill/>
        </p:spPr>
        <p:txBody>
          <a:bodyPr wrap="square" rtlCol="0">
            <a:spAutoFit/>
          </a:bodyPr>
          <a:lstStyle/>
          <a:p>
            <a:pPr algn="ctr"/>
            <a:r>
              <a:rPr lang="en-US" sz="1200" b="1" dirty="0">
                <a:latin typeface="Aptos" panose="020B0004020202020204" pitchFamily="34" charset="0"/>
              </a:rPr>
              <a:t>Choose related survey questions </a:t>
            </a:r>
            <a:endParaRPr lang="en-CA" sz="1200" b="1" dirty="0">
              <a:latin typeface="Aptos" panose="020B0004020202020204" pitchFamily="34" charset="0"/>
            </a:endParaRPr>
          </a:p>
        </p:txBody>
      </p:sp>
      <p:cxnSp>
        <p:nvCxnSpPr>
          <p:cNvPr id="36" name="Straight Arrow Connector 35">
            <a:extLst>
              <a:ext uri="{FF2B5EF4-FFF2-40B4-BE49-F238E27FC236}">
                <a16:creationId xmlns:a16="http://schemas.microsoft.com/office/drawing/2014/main" id="{9E7BEE33-D6A6-7DD6-AFCB-8579B0343E66}"/>
              </a:ext>
              <a:ext uri="{C183D7F6-B498-43B3-948B-1728B52AA6E4}">
                <adec:decorative xmlns:adec="http://schemas.microsoft.com/office/drawing/2017/decorative" val="1"/>
              </a:ext>
            </a:extLst>
          </p:cNvPr>
          <p:cNvCxnSpPr>
            <a:cxnSpLocks/>
          </p:cNvCxnSpPr>
          <p:nvPr/>
        </p:nvCxnSpPr>
        <p:spPr>
          <a:xfrm>
            <a:off x="4790941" y="4407610"/>
            <a:ext cx="303837"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23F8CE3C-7032-F0E1-3488-4DC648DE4E0F}"/>
              </a:ext>
              <a:ext uri="{C183D7F6-B498-43B3-948B-1728B52AA6E4}">
                <adec:decorative xmlns:adec="http://schemas.microsoft.com/office/drawing/2017/decorative" val="1"/>
              </a:ext>
            </a:extLst>
          </p:cNvPr>
          <p:cNvCxnSpPr>
            <a:cxnSpLocks/>
          </p:cNvCxnSpPr>
          <p:nvPr/>
        </p:nvCxnSpPr>
        <p:spPr>
          <a:xfrm>
            <a:off x="7447069" y="4407610"/>
            <a:ext cx="289249"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EB9FD46-31C9-BA8B-9A66-C5F3A02BA8CF}"/>
              </a:ext>
            </a:extLst>
          </p:cNvPr>
          <p:cNvSpPr txBox="1">
            <a:spLocks noGrp="1"/>
          </p:cNvSpPr>
          <p:nvPr>
            <p:ph type="title" idx="4294967295"/>
          </p:nvPr>
        </p:nvSpPr>
        <p:spPr>
          <a:xfrm>
            <a:off x="141899" y="124805"/>
            <a:ext cx="715228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FF998B"/>
                </a:solidFill>
                <a:effectLst/>
                <a:uLnTx/>
                <a:uFillTx/>
                <a:latin typeface="Aptos" panose="020B0004020202020204" pitchFamily="34" charset="0"/>
                <a:ea typeface="Arial"/>
                <a:cs typeface="Arial"/>
                <a:sym typeface="Arial"/>
              </a:rPr>
              <a:t>Activity </a:t>
            </a:r>
            <a:r>
              <a:rPr kumimoji="0" lang="en-CA" sz="2400" b="0" i="0" u="none" strike="noStrike" kern="0" cap="none" spc="0" normalizeH="0" baseline="0" noProof="0" dirty="0">
                <a:ln>
                  <a:noFill/>
                </a:ln>
                <a:solidFill>
                  <a:srgbClr val="FF998B"/>
                </a:solidFill>
                <a:effectLst/>
                <a:uLnTx/>
                <a:uFillTx/>
                <a:latin typeface="Aptos" panose="020B0004020202020204" pitchFamily="34" charset="0"/>
                <a:ea typeface="Arial"/>
                <a:cs typeface="Arial"/>
                <a:sym typeface="Arial"/>
              </a:rPr>
              <a:t>Selecting Survey Questions</a:t>
            </a:r>
            <a:r>
              <a:rPr kumimoji="0" lang="en-CA" sz="2400" b="1" i="0" u="none" strike="noStrike" kern="0" cap="none" spc="0" normalizeH="0" baseline="0" noProof="0" dirty="0">
                <a:ln>
                  <a:noFill/>
                </a:ln>
                <a:solidFill>
                  <a:srgbClr val="FF998B"/>
                </a:solidFill>
                <a:effectLst/>
                <a:uLnTx/>
                <a:uFillTx/>
                <a:latin typeface="Aptos" panose="020B0004020202020204" pitchFamily="34" charset="0"/>
                <a:ea typeface="Arial"/>
                <a:cs typeface="Arial"/>
                <a:sym typeface="Arial"/>
              </a:rPr>
              <a:t> </a:t>
            </a:r>
            <a:endParaRPr kumimoji="0" lang="en-CA" sz="2800" b="0" i="0" u="none" strike="noStrike" kern="0" cap="none" spc="0" normalizeH="0" baseline="0" noProof="0" dirty="0">
              <a:ln>
                <a:noFill/>
              </a:ln>
              <a:solidFill>
                <a:srgbClr val="FF998B"/>
              </a:solidFill>
              <a:effectLst/>
              <a:uLnTx/>
              <a:uFillTx/>
              <a:latin typeface="Aptos" panose="020B0004020202020204" pitchFamily="34" charset="0"/>
              <a:ea typeface="Arial"/>
              <a:cs typeface="Arial"/>
              <a:sym typeface="Arial"/>
            </a:endParaRPr>
          </a:p>
        </p:txBody>
      </p:sp>
      <p:sp>
        <p:nvSpPr>
          <p:cNvPr id="33" name="Rectangle 32">
            <a:extLst>
              <a:ext uri="{FF2B5EF4-FFF2-40B4-BE49-F238E27FC236}">
                <a16:creationId xmlns:a16="http://schemas.microsoft.com/office/drawing/2014/main" id="{B4314973-8205-3162-4ECA-4CF66CB7993D}"/>
              </a:ext>
              <a:ext uri="{C183D7F6-B498-43B3-948B-1728B52AA6E4}">
                <adec:decorative xmlns:adec="http://schemas.microsoft.com/office/drawing/2017/decorative" val="1"/>
              </a:ext>
            </a:extLst>
          </p:cNvPr>
          <p:cNvSpPr/>
          <p:nvPr/>
        </p:nvSpPr>
        <p:spPr>
          <a:xfrm>
            <a:off x="3810121" y="4277944"/>
            <a:ext cx="944155" cy="25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ectangle 48">
            <a:extLst>
              <a:ext uri="{FF2B5EF4-FFF2-40B4-BE49-F238E27FC236}">
                <a16:creationId xmlns:a16="http://schemas.microsoft.com/office/drawing/2014/main" id="{6444FEF2-683D-1BFE-80A3-864809F70F7C}"/>
              </a:ext>
            </a:extLst>
          </p:cNvPr>
          <p:cNvSpPr/>
          <p:nvPr/>
        </p:nvSpPr>
        <p:spPr>
          <a:xfrm>
            <a:off x="7971565" y="3851512"/>
            <a:ext cx="930458" cy="10129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latin typeface="Aptos" panose="020B0004020202020204" pitchFamily="34" charset="0"/>
              </a:rPr>
              <a:t>4.3 </a:t>
            </a:r>
          </a:p>
          <a:p>
            <a:pPr algn="ctr"/>
            <a:r>
              <a:rPr lang="en-US" dirty="0">
                <a:solidFill>
                  <a:srgbClr val="000000"/>
                </a:solidFill>
                <a:latin typeface="Aptos" panose="020B0004020202020204" pitchFamily="34" charset="0"/>
              </a:rPr>
              <a:t>8.1 </a:t>
            </a:r>
          </a:p>
          <a:p>
            <a:pPr algn="ctr"/>
            <a:r>
              <a:rPr lang="en-US" dirty="0">
                <a:solidFill>
                  <a:srgbClr val="000000"/>
                </a:solidFill>
                <a:latin typeface="Aptos" panose="020B0004020202020204" pitchFamily="34" charset="0"/>
              </a:rPr>
              <a:t>8.3 </a:t>
            </a:r>
          </a:p>
          <a:p>
            <a:pPr algn="ctr"/>
            <a:r>
              <a:rPr lang="en-US" dirty="0">
                <a:solidFill>
                  <a:srgbClr val="000000"/>
                </a:solidFill>
                <a:latin typeface="Aptos" panose="020B0004020202020204" pitchFamily="34" charset="0"/>
              </a:rPr>
              <a:t>8.5 </a:t>
            </a:r>
            <a:endParaRPr lang="en-CA" dirty="0">
              <a:solidFill>
                <a:srgbClr val="000000"/>
              </a:solidFill>
              <a:latin typeface="Aptos" panose="020B0004020202020204" pitchFamily="34" charset="0"/>
            </a:endParaRPr>
          </a:p>
        </p:txBody>
      </p:sp>
      <p:sp>
        <p:nvSpPr>
          <p:cNvPr id="50" name="TextBox 49">
            <a:extLst>
              <a:ext uri="{FF2B5EF4-FFF2-40B4-BE49-F238E27FC236}">
                <a16:creationId xmlns:a16="http://schemas.microsoft.com/office/drawing/2014/main" id="{AC467B90-15BC-115E-74B9-0CA170CEB342}"/>
              </a:ext>
            </a:extLst>
          </p:cNvPr>
          <p:cNvSpPr txBox="1"/>
          <p:nvPr/>
        </p:nvSpPr>
        <p:spPr>
          <a:xfrm>
            <a:off x="5221070" y="4060855"/>
            <a:ext cx="2286500" cy="707886"/>
          </a:xfrm>
          <a:prstGeom prst="rect">
            <a:avLst/>
          </a:prstGeom>
          <a:noFill/>
        </p:spPr>
        <p:txBody>
          <a:bodyPr wrap="square" rtlCol="0">
            <a:spAutoFit/>
          </a:bodyPr>
          <a:lstStyle/>
          <a:p>
            <a:r>
              <a:rPr lang="en-CA" sz="1200" dirty="0">
                <a:latin typeface="Aptos" panose="020B0004020202020204" pitchFamily="34" charset="0"/>
              </a:rPr>
              <a:t>Foster a sense of belonging </a:t>
            </a:r>
          </a:p>
          <a:p>
            <a:pPr marL="171450" indent="-171450">
              <a:buFont typeface="Arial" panose="020B0604020202020204" pitchFamily="34" charset="0"/>
              <a:buChar char="•"/>
            </a:pPr>
            <a:endParaRPr lang="en-CA" sz="400" dirty="0">
              <a:latin typeface="Aptos" panose="020B0004020202020204" pitchFamily="34" charset="0"/>
            </a:endParaRPr>
          </a:p>
          <a:p>
            <a:r>
              <a:rPr lang="en-CA" sz="1200" dirty="0">
                <a:latin typeface="Aptos" panose="020B0004020202020204" pitchFamily="34" charset="0"/>
              </a:rPr>
              <a:t>Develop and strengthen skills that build resilience </a:t>
            </a:r>
          </a:p>
        </p:txBody>
      </p:sp>
      <p:grpSp>
        <p:nvGrpSpPr>
          <p:cNvPr id="19" name="Group 18">
            <a:extLst>
              <a:ext uri="{FF2B5EF4-FFF2-40B4-BE49-F238E27FC236}">
                <a16:creationId xmlns:a16="http://schemas.microsoft.com/office/drawing/2014/main" id="{668A6C39-5D7E-F609-76D7-5CAEE19B584B}"/>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21" name="Oval 20">
              <a:extLst>
                <a:ext uri="{FF2B5EF4-FFF2-40B4-BE49-F238E27FC236}">
                  <a16:creationId xmlns:a16="http://schemas.microsoft.com/office/drawing/2014/main" id="{DFA94B9B-9702-6A81-2A5D-9E530AB6E45A}"/>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3" name="Graphic 22" descr="Folder Search with solid fill">
              <a:extLst>
                <a:ext uri="{FF2B5EF4-FFF2-40B4-BE49-F238E27FC236}">
                  <a16:creationId xmlns:a16="http://schemas.microsoft.com/office/drawing/2014/main" id="{93148307-5378-A991-A6AA-79C2EA9111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24" name="TextBox 23">
            <a:extLst>
              <a:ext uri="{FF2B5EF4-FFF2-40B4-BE49-F238E27FC236}">
                <a16:creationId xmlns:a16="http://schemas.microsoft.com/office/drawing/2014/main" id="{D5094C27-1E7F-8F63-61CD-49603EF89DBC}"/>
              </a:ext>
            </a:extLst>
          </p:cNvPr>
          <p:cNvSpPr txBox="1"/>
          <p:nvPr/>
        </p:nvSpPr>
        <p:spPr>
          <a:xfrm>
            <a:off x="7779091" y="128906"/>
            <a:ext cx="2729818" cy="553998"/>
          </a:xfrm>
          <a:prstGeom prst="rect">
            <a:avLst/>
          </a:prstGeom>
          <a:noFill/>
        </p:spPr>
        <p:txBody>
          <a:bodyPr wrap="square" rtlCol="0">
            <a:spAutoFit/>
          </a:bodyPr>
          <a:lstStyle/>
          <a:p>
            <a:r>
              <a:rPr lang="en-CA" sz="1050" b="1" dirty="0">
                <a:solidFill>
                  <a:schemeClr val="tx2">
                    <a:lumMod val="10000"/>
                  </a:schemeClr>
                </a:solidFill>
                <a:latin typeface="Aptos"/>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37 – 38</a:t>
            </a:r>
          </a:p>
        </p:txBody>
      </p:sp>
      <p:sp>
        <p:nvSpPr>
          <p:cNvPr id="25" name="Rectangle: Rounded Corners 24">
            <a:extLst>
              <a:ext uri="{FF2B5EF4-FFF2-40B4-BE49-F238E27FC236}">
                <a16:creationId xmlns:a16="http://schemas.microsoft.com/office/drawing/2014/main" id="{520C0C26-91CE-C665-03B4-82944B21E0DD}"/>
              </a:ext>
            </a:extLst>
          </p:cNvPr>
          <p:cNvSpPr/>
          <p:nvPr/>
        </p:nvSpPr>
        <p:spPr>
          <a:xfrm>
            <a:off x="1746900" y="1648690"/>
            <a:ext cx="1625157" cy="902737"/>
          </a:xfrm>
          <a:prstGeom prst="roundRect">
            <a:avLst/>
          </a:prstGeom>
          <a:solidFill>
            <a:srgbClr val="FFD1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050" dirty="0">
                <a:solidFill>
                  <a:srgbClr val="000000"/>
                </a:solidFill>
                <a:latin typeface="Aptos" panose="020B0004020202020204" pitchFamily="34" charset="0"/>
              </a:rPr>
              <a:t>Percentage of FCSS participants who expressed </a:t>
            </a:r>
            <a:r>
              <a:rPr lang="en-CA" sz="1050" b="1" dirty="0">
                <a:solidFill>
                  <a:srgbClr val="000000"/>
                </a:solidFill>
                <a:latin typeface="Aptos" panose="020B0004020202020204" pitchFamily="34" charset="0"/>
              </a:rPr>
              <a:t>satisfaction</a:t>
            </a:r>
            <a:r>
              <a:rPr lang="en-CA" sz="1050" dirty="0">
                <a:solidFill>
                  <a:srgbClr val="000000"/>
                </a:solidFill>
                <a:latin typeface="Aptos" panose="020B0004020202020204" pitchFamily="34" charset="0"/>
              </a:rPr>
              <a:t> with FCSS programs/services </a:t>
            </a:r>
          </a:p>
        </p:txBody>
      </p:sp>
      <p:sp>
        <p:nvSpPr>
          <p:cNvPr id="27" name="Rectangle: Rounded Corners 26">
            <a:extLst>
              <a:ext uri="{FF2B5EF4-FFF2-40B4-BE49-F238E27FC236}">
                <a16:creationId xmlns:a16="http://schemas.microsoft.com/office/drawing/2014/main" id="{6CEB42CF-E794-00EA-F6E4-F99C34C38525}"/>
              </a:ext>
            </a:extLst>
          </p:cNvPr>
          <p:cNvSpPr/>
          <p:nvPr/>
        </p:nvSpPr>
        <p:spPr>
          <a:xfrm>
            <a:off x="1746899" y="2685619"/>
            <a:ext cx="1625158" cy="902737"/>
          </a:xfrm>
          <a:prstGeom prst="roundRect">
            <a:avLst/>
          </a:prstGeom>
          <a:solidFill>
            <a:srgbClr val="95AC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050" dirty="0">
                <a:solidFill>
                  <a:srgbClr val="000000"/>
                </a:solidFill>
                <a:latin typeface="Aptos" panose="020B0004020202020204" pitchFamily="34" charset="0"/>
              </a:rPr>
              <a:t>Percentage of FCSS participants who report that FCSS programs/services were </a:t>
            </a:r>
            <a:r>
              <a:rPr lang="en-CA" sz="1050" b="1" dirty="0">
                <a:solidFill>
                  <a:srgbClr val="000000"/>
                </a:solidFill>
                <a:latin typeface="Aptos" panose="020B0004020202020204" pitchFamily="34" charset="0"/>
              </a:rPr>
              <a:t>easy to access</a:t>
            </a:r>
          </a:p>
        </p:txBody>
      </p:sp>
      <p:cxnSp>
        <p:nvCxnSpPr>
          <p:cNvPr id="32" name="Straight Arrow Connector 31">
            <a:extLst>
              <a:ext uri="{FF2B5EF4-FFF2-40B4-BE49-F238E27FC236}">
                <a16:creationId xmlns:a16="http://schemas.microsoft.com/office/drawing/2014/main" id="{C17A1EAD-8394-CF8C-5F9E-EFE096EC54F0}"/>
              </a:ext>
              <a:ext uri="{C183D7F6-B498-43B3-948B-1728B52AA6E4}">
                <adec:decorative xmlns:adec="http://schemas.microsoft.com/office/drawing/2017/decorative" val="1"/>
              </a:ext>
            </a:extLst>
          </p:cNvPr>
          <p:cNvCxnSpPr>
            <a:cxnSpLocks/>
          </p:cNvCxnSpPr>
          <p:nvPr/>
        </p:nvCxnSpPr>
        <p:spPr>
          <a:xfrm>
            <a:off x="4871783" y="2097976"/>
            <a:ext cx="2985074"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A5329368-D900-50B5-5643-ED28B8D63B9C}"/>
              </a:ext>
              <a:ext uri="{C183D7F6-B498-43B3-948B-1728B52AA6E4}">
                <adec:decorative xmlns:adec="http://schemas.microsoft.com/office/drawing/2017/decorative" val="1"/>
              </a:ext>
            </a:extLst>
          </p:cNvPr>
          <p:cNvCxnSpPr>
            <a:cxnSpLocks/>
          </p:cNvCxnSpPr>
          <p:nvPr/>
        </p:nvCxnSpPr>
        <p:spPr>
          <a:xfrm>
            <a:off x="3448991" y="2097976"/>
            <a:ext cx="289249"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CD9306BA-CCF4-FB29-238E-24BFE85B868C}"/>
              </a:ext>
              <a:ext uri="{C183D7F6-B498-43B3-948B-1728B52AA6E4}">
                <adec:decorative xmlns:adec="http://schemas.microsoft.com/office/drawing/2017/decorative" val="1"/>
              </a:ext>
            </a:extLst>
          </p:cNvPr>
          <p:cNvCxnSpPr>
            <a:cxnSpLocks/>
          </p:cNvCxnSpPr>
          <p:nvPr/>
        </p:nvCxnSpPr>
        <p:spPr>
          <a:xfrm>
            <a:off x="3448991" y="3090794"/>
            <a:ext cx="289249"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BB3F5FD5-10F2-DFC1-635E-450ADFD39753}"/>
              </a:ext>
              <a:ext uri="{C183D7F6-B498-43B3-948B-1728B52AA6E4}">
                <adec:decorative xmlns:adec="http://schemas.microsoft.com/office/drawing/2017/decorative" val="1"/>
              </a:ext>
            </a:extLst>
          </p:cNvPr>
          <p:cNvCxnSpPr>
            <a:cxnSpLocks/>
          </p:cNvCxnSpPr>
          <p:nvPr/>
        </p:nvCxnSpPr>
        <p:spPr>
          <a:xfrm>
            <a:off x="4922229" y="3094541"/>
            <a:ext cx="2934628"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D2AD61AE-DAC2-1067-10C4-4A79F29D537C}"/>
              </a:ext>
              <a:ext uri="{C183D7F6-B498-43B3-948B-1728B52AA6E4}">
                <adec:decorative xmlns:adec="http://schemas.microsoft.com/office/drawing/2017/decorative" val="1"/>
              </a:ext>
            </a:extLst>
          </p:cNvPr>
          <p:cNvSpPr/>
          <p:nvPr/>
        </p:nvSpPr>
        <p:spPr>
          <a:xfrm>
            <a:off x="3815174" y="1979852"/>
            <a:ext cx="944155" cy="25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Rectangle 59">
            <a:extLst>
              <a:ext uri="{FF2B5EF4-FFF2-40B4-BE49-F238E27FC236}">
                <a16:creationId xmlns:a16="http://schemas.microsoft.com/office/drawing/2014/main" id="{DC91FC4B-F4F3-F85F-DA71-8081FAAB14DB}"/>
              </a:ext>
              <a:ext uri="{C183D7F6-B498-43B3-948B-1728B52AA6E4}">
                <adec:decorative xmlns:adec="http://schemas.microsoft.com/office/drawing/2017/decorative" val="1"/>
              </a:ext>
            </a:extLst>
          </p:cNvPr>
          <p:cNvSpPr/>
          <p:nvPr/>
        </p:nvSpPr>
        <p:spPr>
          <a:xfrm>
            <a:off x="3815174" y="2972670"/>
            <a:ext cx="944155" cy="25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Rectangle 63">
            <a:extLst>
              <a:ext uri="{FF2B5EF4-FFF2-40B4-BE49-F238E27FC236}">
                <a16:creationId xmlns:a16="http://schemas.microsoft.com/office/drawing/2014/main" id="{418EF266-D944-9A9E-A748-29CA89DEF4F1}"/>
              </a:ext>
            </a:extLst>
          </p:cNvPr>
          <p:cNvSpPr/>
          <p:nvPr/>
        </p:nvSpPr>
        <p:spPr>
          <a:xfrm>
            <a:off x="7962280" y="2645643"/>
            <a:ext cx="944155" cy="769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latin typeface="Aptos" panose="020B0004020202020204" pitchFamily="34" charset="0"/>
              </a:rPr>
              <a:t>Survey Question 2</a:t>
            </a:r>
            <a:endParaRPr lang="en-CA" dirty="0">
              <a:solidFill>
                <a:srgbClr val="000000"/>
              </a:solidFill>
              <a:latin typeface="Aptos" panose="020B0004020202020204" pitchFamily="34" charset="0"/>
            </a:endParaRPr>
          </a:p>
        </p:txBody>
      </p:sp>
      <p:pic>
        <p:nvPicPr>
          <p:cNvPr id="3" name="Graphic 2" descr="Door Open with solid fill">
            <a:extLst>
              <a:ext uri="{FF2B5EF4-FFF2-40B4-BE49-F238E27FC236}">
                <a16:creationId xmlns:a16="http://schemas.microsoft.com/office/drawing/2014/main" id="{00B3D920-1811-6CCD-2D93-00A95D910B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45966" y="2942029"/>
            <a:ext cx="330509" cy="320614"/>
          </a:xfrm>
          <a:prstGeom prst="rect">
            <a:avLst/>
          </a:prstGeom>
        </p:spPr>
      </p:pic>
      <p:pic>
        <p:nvPicPr>
          <p:cNvPr id="5" name="Graphic 4" descr="Rating with solid fill">
            <a:extLst>
              <a:ext uri="{FF2B5EF4-FFF2-40B4-BE49-F238E27FC236}">
                <a16:creationId xmlns:a16="http://schemas.microsoft.com/office/drawing/2014/main" id="{E6032855-C28D-8630-3876-A0937DF0BC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22851" y="1888116"/>
            <a:ext cx="416637" cy="416637"/>
          </a:xfrm>
          <a:prstGeom prst="rect">
            <a:avLst/>
          </a:prstGeom>
        </p:spPr>
      </p:pic>
      <p:pic>
        <p:nvPicPr>
          <p:cNvPr id="6" name="Graphic 5" descr="Right Brain with solid fill">
            <a:extLst>
              <a:ext uri="{FF2B5EF4-FFF2-40B4-BE49-F238E27FC236}">
                <a16:creationId xmlns:a16="http://schemas.microsoft.com/office/drawing/2014/main" id="{97D81900-6B20-AFAE-FD31-31D3A6E5B1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5814" y="4190545"/>
            <a:ext cx="334914" cy="334914"/>
          </a:xfrm>
          <a:prstGeom prst="rect">
            <a:avLst/>
          </a:prstGeom>
        </p:spPr>
      </p:pic>
      <p:pic>
        <p:nvPicPr>
          <p:cNvPr id="7" name="Picture 6" descr="A pencil in a circle">
            <a:extLst>
              <a:ext uri="{FF2B5EF4-FFF2-40B4-BE49-F238E27FC236}">
                <a16:creationId xmlns:a16="http://schemas.microsoft.com/office/drawing/2014/main" id="{B73189AB-BFA5-CA0E-EC25-179AD2BD9C7C}"/>
              </a:ext>
            </a:extLst>
          </p:cNvPr>
          <p:cNvPicPr>
            <a:picLocks noChangeAspect="1"/>
          </p:cNvPicPr>
          <p:nvPr/>
        </p:nvPicPr>
        <p:blipFill>
          <a:blip r:embed="rId11"/>
          <a:srcRect l="20010" t="34164" r="39178" b="33217"/>
          <a:stretch/>
        </p:blipFill>
        <p:spPr>
          <a:xfrm>
            <a:off x="5583735" y="124805"/>
            <a:ext cx="879729" cy="703117"/>
          </a:xfrm>
          <a:prstGeom prst="rect">
            <a:avLst/>
          </a:prstGeom>
        </p:spPr>
      </p:pic>
      <p:sp>
        <p:nvSpPr>
          <p:cNvPr id="10" name="TextBox 9">
            <a:extLst>
              <a:ext uri="{FF2B5EF4-FFF2-40B4-BE49-F238E27FC236}">
                <a16:creationId xmlns:a16="http://schemas.microsoft.com/office/drawing/2014/main" id="{076712B4-82D1-3221-2D1B-04AAC0FC4842}"/>
              </a:ext>
            </a:extLst>
          </p:cNvPr>
          <p:cNvSpPr txBox="1"/>
          <p:nvPr/>
        </p:nvSpPr>
        <p:spPr>
          <a:xfrm>
            <a:off x="3138948" y="4274391"/>
            <a:ext cx="2286500" cy="276999"/>
          </a:xfrm>
          <a:prstGeom prst="rect">
            <a:avLst/>
          </a:prstGeom>
          <a:noFill/>
        </p:spPr>
        <p:txBody>
          <a:bodyPr wrap="square" rtlCol="0">
            <a:spAutoFit/>
          </a:bodyPr>
          <a:lstStyle/>
          <a:p>
            <a:pPr algn="ctr"/>
            <a:r>
              <a:rPr lang="en-CA" sz="1200" dirty="0">
                <a:latin typeface="Aptos" panose="020B0004020202020204" pitchFamily="34" charset="0"/>
              </a:rPr>
              <a:t>Pre- Post </a:t>
            </a:r>
          </a:p>
        </p:txBody>
      </p:sp>
      <p:sp>
        <p:nvSpPr>
          <p:cNvPr id="11" name="TextBox 10">
            <a:extLst>
              <a:ext uri="{FF2B5EF4-FFF2-40B4-BE49-F238E27FC236}">
                <a16:creationId xmlns:a16="http://schemas.microsoft.com/office/drawing/2014/main" id="{6C0FD9FA-2543-97B5-E6CF-9B25FD0B8561}"/>
              </a:ext>
            </a:extLst>
          </p:cNvPr>
          <p:cNvSpPr txBox="1"/>
          <p:nvPr/>
        </p:nvSpPr>
        <p:spPr>
          <a:xfrm>
            <a:off x="3141442" y="1997358"/>
            <a:ext cx="2286500" cy="276999"/>
          </a:xfrm>
          <a:prstGeom prst="rect">
            <a:avLst/>
          </a:prstGeom>
          <a:noFill/>
        </p:spPr>
        <p:txBody>
          <a:bodyPr wrap="square" rtlCol="0">
            <a:spAutoFit/>
          </a:bodyPr>
          <a:lstStyle/>
          <a:p>
            <a:pPr algn="ctr"/>
            <a:r>
              <a:rPr lang="en-CA" sz="1200" dirty="0">
                <a:latin typeface="Aptos" panose="020B0004020202020204" pitchFamily="34" charset="0"/>
              </a:rPr>
              <a:t>Post only </a:t>
            </a:r>
          </a:p>
        </p:txBody>
      </p:sp>
      <p:sp>
        <p:nvSpPr>
          <p:cNvPr id="13" name="TextBox 12">
            <a:extLst>
              <a:ext uri="{FF2B5EF4-FFF2-40B4-BE49-F238E27FC236}">
                <a16:creationId xmlns:a16="http://schemas.microsoft.com/office/drawing/2014/main" id="{25548F6D-C6E9-4749-3225-86CDC98933C8}"/>
              </a:ext>
            </a:extLst>
          </p:cNvPr>
          <p:cNvSpPr txBox="1"/>
          <p:nvPr/>
        </p:nvSpPr>
        <p:spPr>
          <a:xfrm>
            <a:off x="3095352" y="2955003"/>
            <a:ext cx="2286500" cy="276999"/>
          </a:xfrm>
          <a:prstGeom prst="rect">
            <a:avLst/>
          </a:prstGeom>
          <a:noFill/>
        </p:spPr>
        <p:txBody>
          <a:bodyPr wrap="square" rtlCol="0">
            <a:spAutoFit/>
          </a:bodyPr>
          <a:lstStyle/>
          <a:p>
            <a:pPr algn="ctr"/>
            <a:r>
              <a:rPr lang="en-CA" sz="1200" dirty="0">
                <a:latin typeface="Aptos" panose="020B0004020202020204" pitchFamily="34" charset="0"/>
              </a:rPr>
              <a:t>Post only </a:t>
            </a:r>
          </a:p>
        </p:txBody>
      </p:sp>
      <p:sp>
        <p:nvSpPr>
          <p:cNvPr id="34" name="Rectangle 33">
            <a:extLst>
              <a:ext uri="{FF2B5EF4-FFF2-40B4-BE49-F238E27FC236}">
                <a16:creationId xmlns:a16="http://schemas.microsoft.com/office/drawing/2014/main" id="{73696951-97E8-1E50-FE68-B585A120A47B}"/>
              </a:ext>
            </a:extLst>
          </p:cNvPr>
          <p:cNvSpPr/>
          <p:nvPr/>
        </p:nvSpPr>
        <p:spPr>
          <a:xfrm>
            <a:off x="7957868" y="1729471"/>
            <a:ext cx="944155" cy="769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latin typeface="Aptos" panose="020B0004020202020204" pitchFamily="34" charset="0"/>
              </a:rPr>
              <a:t>Survey Question 1</a:t>
            </a:r>
            <a:endParaRPr lang="en-CA" dirty="0">
              <a:solidFill>
                <a:srgbClr val="000000"/>
              </a:solidFill>
              <a:latin typeface="Aptos" panose="020B0004020202020204" pitchFamily="34" charset="0"/>
            </a:endParaRPr>
          </a:p>
        </p:txBody>
      </p:sp>
    </p:spTree>
    <p:extLst>
      <p:ext uri="{BB962C8B-B14F-4D97-AF65-F5344CB8AC3E}">
        <p14:creationId xmlns:p14="http://schemas.microsoft.com/office/powerpoint/2010/main" val="353277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C51D3A-7889-D6B6-4B78-F7BACA6F6583}"/>
              </a:ext>
            </a:extLst>
          </p:cNvPr>
          <p:cNvSpPr>
            <a:spLocks noGrp="1"/>
          </p:cNvSpPr>
          <p:nvPr>
            <p:ph type="sldNum" idx="12"/>
          </p:nvPr>
        </p:nvSpPr>
        <p:spPr>
          <a:xfrm>
            <a:off x="146825" y="4400718"/>
            <a:ext cx="2057400" cy="274637"/>
          </a:xfrm>
        </p:spPr>
        <p:txBody>
          <a:bodyPr/>
          <a:lstStyle/>
          <a:p>
            <a:pPr marL="0" lvl="0" indent="0" algn="l" rtl="0">
              <a:spcBef>
                <a:spcPts val="0"/>
              </a:spcBef>
              <a:spcAft>
                <a:spcPts val="0"/>
              </a:spcAft>
              <a:buNone/>
            </a:pPr>
            <a:fld id="{00000000-1234-1234-1234-123412341234}" type="slidenum">
              <a:rPr lang="en-US" smtClean="0"/>
              <a:t>87</a:t>
            </a:fld>
            <a:endParaRPr lang="en-US"/>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21416" y="502201"/>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Optional Survey Questions </a:t>
            </a:r>
          </a:p>
        </p:txBody>
      </p:sp>
      <p:sp>
        <p:nvSpPr>
          <p:cNvPr id="8" name="Rectangle 7">
            <a:extLst>
              <a:ext uri="{FF2B5EF4-FFF2-40B4-BE49-F238E27FC236}">
                <a16:creationId xmlns:a16="http://schemas.microsoft.com/office/drawing/2014/main" id="{46BC5617-6182-E079-9281-E7EF86F3220E}"/>
              </a:ext>
              <a:ext uri="{C183D7F6-B498-43B3-948B-1728B52AA6E4}">
                <adec:decorative xmlns:adec="http://schemas.microsoft.com/office/drawing/2017/decorative" val="1"/>
              </a:ext>
            </a:extLst>
          </p:cNvPr>
          <p:cNvSpPr/>
          <p:nvPr/>
        </p:nvSpPr>
        <p:spPr>
          <a:xfrm>
            <a:off x="7059943" y="4263508"/>
            <a:ext cx="1954196" cy="746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 name="Group 1">
            <a:extLst>
              <a:ext uri="{FF2B5EF4-FFF2-40B4-BE49-F238E27FC236}">
                <a16:creationId xmlns:a16="http://schemas.microsoft.com/office/drawing/2014/main" id="{6095B3A0-2864-DE7A-4CE0-A11FC06F6621}"/>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3" name="Oval 2">
              <a:extLst>
                <a:ext uri="{FF2B5EF4-FFF2-40B4-BE49-F238E27FC236}">
                  <a16:creationId xmlns:a16="http://schemas.microsoft.com/office/drawing/2014/main" id="{4651ABFE-DCEF-45A7-D2A8-C08816DBDE62}"/>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Graphic 4" descr="Folder Search with solid fill">
              <a:extLst>
                <a:ext uri="{FF2B5EF4-FFF2-40B4-BE49-F238E27FC236}">
                  <a16:creationId xmlns:a16="http://schemas.microsoft.com/office/drawing/2014/main" id="{C3D80FCE-CE7F-1B4E-A0E0-F15D2F4288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6" name="TextBox 5">
            <a:extLst>
              <a:ext uri="{FF2B5EF4-FFF2-40B4-BE49-F238E27FC236}">
                <a16:creationId xmlns:a16="http://schemas.microsoft.com/office/drawing/2014/main" id="{828C3206-E66D-7AF6-E8B6-B49E3DDAE5BC}"/>
              </a:ext>
            </a:extLst>
          </p:cNvPr>
          <p:cNvSpPr txBox="1"/>
          <p:nvPr/>
        </p:nvSpPr>
        <p:spPr>
          <a:xfrm>
            <a:off x="7779091" y="128906"/>
            <a:ext cx="2729818" cy="553998"/>
          </a:xfrm>
          <a:prstGeom prst="rect">
            <a:avLst/>
          </a:prstGeom>
          <a:noFill/>
        </p:spPr>
        <p:txBody>
          <a:bodyPr wrap="square" rtlCol="0">
            <a:spAutoFit/>
          </a:bodyPr>
          <a:lstStyle/>
          <a:p>
            <a:r>
              <a:rPr lang="en-CA" sz="1050" b="1" dirty="0">
                <a:solidFill>
                  <a:schemeClr val="tx2">
                    <a:lumMod val="10000"/>
                  </a:schemeClr>
                </a:solidFill>
                <a:latin typeface="Aptos"/>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50 – 51</a:t>
            </a:r>
          </a:p>
        </p:txBody>
      </p:sp>
      <p:sp>
        <p:nvSpPr>
          <p:cNvPr id="7" name="TextBox 6">
            <a:extLst>
              <a:ext uri="{FF2B5EF4-FFF2-40B4-BE49-F238E27FC236}">
                <a16:creationId xmlns:a16="http://schemas.microsoft.com/office/drawing/2014/main" id="{430BB068-B146-4A36-4E32-7ABFECCF768C}"/>
              </a:ext>
            </a:extLst>
          </p:cNvPr>
          <p:cNvSpPr txBox="1"/>
          <p:nvPr/>
        </p:nvSpPr>
        <p:spPr>
          <a:xfrm>
            <a:off x="2204225" y="1534694"/>
            <a:ext cx="6434368" cy="3016210"/>
          </a:xfrm>
          <a:prstGeom prst="rect">
            <a:avLst/>
          </a:prstGeom>
          <a:noFill/>
        </p:spPr>
        <p:txBody>
          <a:bodyPr wrap="square" rtlCol="0">
            <a:spAutoFit/>
          </a:bodyPr>
          <a:lstStyle/>
          <a:p>
            <a:r>
              <a:rPr lang="en-CA" sz="2000" b="1" kern="0" dirty="0">
                <a:solidFill>
                  <a:srgbClr val="59B2E7"/>
                </a:solidFill>
                <a:latin typeface="Aptos" panose="020B0004020202020204" pitchFamily="34" charset="0"/>
                <a:ea typeface="Malgun Gothic" panose="020B0503020000020004" pitchFamily="34" charset="-127"/>
                <a:cs typeface="Times New Roman" panose="02020603050405020304" pitchFamily="18" charset="0"/>
              </a:rPr>
              <a:t>Collective Impact Survey Question </a:t>
            </a:r>
          </a:p>
          <a:p>
            <a:r>
              <a:rPr lang="en-CA" sz="1800" dirty="0">
                <a:solidFill>
                  <a:schemeClr val="tx1"/>
                </a:solidFill>
                <a:latin typeface="Aptos" panose="020B0004020202020204" pitchFamily="34" charset="0"/>
                <a:ea typeface="Malgun Gothic" panose="020B0503020000020004" pitchFamily="34" charset="-127"/>
                <a:cs typeface="Times New Roman" panose="02020603050405020304" pitchFamily="18" charset="0"/>
              </a:rPr>
              <a:t>P</a:t>
            </a:r>
            <a:r>
              <a:rPr lang="en-CA" sz="1800" kern="0" dirty="0">
                <a:solidFill>
                  <a:schemeClr val="tx1"/>
                </a:solidFill>
                <a:latin typeface="Aptos" panose="020B0004020202020204" pitchFamily="34" charset="0"/>
                <a:ea typeface="Malgun Gothic" panose="020B0503020000020004" pitchFamily="34" charset="-127"/>
                <a:cs typeface="Times New Roman" panose="02020603050405020304" pitchFamily="18" charset="0"/>
              </a:rPr>
              <a:t>age </a:t>
            </a:r>
            <a:r>
              <a:rPr lang="en-CA" sz="1800" dirty="0">
                <a:solidFill>
                  <a:schemeClr val="tx1"/>
                </a:solidFill>
                <a:latin typeface="Aptos" panose="020B0004020202020204" pitchFamily="34" charset="0"/>
                <a:ea typeface="Malgun Gothic" panose="020B0503020000020004" pitchFamily="34" charset="-127"/>
                <a:cs typeface="Times New Roman" panose="02020603050405020304" pitchFamily="18" charset="0"/>
              </a:rPr>
              <a:t>49</a:t>
            </a:r>
            <a:endParaRPr lang="en-CA" sz="1800" kern="0" dirty="0">
              <a:solidFill>
                <a:schemeClr val="tx1"/>
              </a:solidFill>
              <a:latin typeface="Aptos" panose="020B0004020202020204" pitchFamily="34" charset="0"/>
              <a:ea typeface="Malgun Gothic" panose="020B0503020000020004" pitchFamily="34" charset="-127"/>
              <a:cs typeface="Times New Roman" panose="02020603050405020304" pitchFamily="18" charset="0"/>
            </a:endParaRPr>
          </a:p>
          <a:p>
            <a:endParaRPr lang="en-CA" sz="2000" dirty="0">
              <a:solidFill>
                <a:srgbClr val="59B2E7"/>
              </a:solidFill>
              <a:latin typeface="Aptos" panose="020B0004020202020204" pitchFamily="34" charset="0"/>
              <a:ea typeface="Malgun Gothic" panose="020B0503020000020004" pitchFamily="34" charset="-127"/>
              <a:cs typeface="Times New Roman" panose="02020603050405020304" pitchFamily="18" charset="0"/>
            </a:endParaRPr>
          </a:p>
          <a:p>
            <a:r>
              <a:rPr lang="en-CA" sz="2000" b="1" dirty="0">
                <a:solidFill>
                  <a:srgbClr val="59B2E7"/>
                </a:solidFill>
                <a:latin typeface="Aptos" panose="020B0004020202020204" pitchFamily="34" charset="0"/>
                <a:ea typeface="Malgun Gothic" panose="020B0503020000020004" pitchFamily="34" charset="-127"/>
                <a:cs typeface="Times New Roman" panose="02020603050405020304" pitchFamily="18" charset="0"/>
              </a:rPr>
              <a:t>Community Event Survey Questions </a:t>
            </a:r>
          </a:p>
          <a:p>
            <a:r>
              <a:rPr lang="en-CA" sz="1800" dirty="0">
                <a:solidFill>
                  <a:schemeClr val="tx1"/>
                </a:solidFill>
                <a:latin typeface="Aptos" panose="020B0004020202020204" pitchFamily="34" charset="0"/>
                <a:ea typeface="Malgun Gothic" panose="020B0503020000020004" pitchFamily="34" charset="-127"/>
                <a:cs typeface="Times New Roman" panose="02020603050405020304" pitchFamily="18" charset="0"/>
              </a:rPr>
              <a:t>Page 49</a:t>
            </a:r>
          </a:p>
          <a:p>
            <a:endParaRPr lang="en-CA" sz="2000" kern="0" dirty="0">
              <a:solidFill>
                <a:srgbClr val="59B2E7"/>
              </a:solidFill>
              <a:latin typeface="Aptos" panose="020B0004020202020204" pitchFamily="34" charset="0"/>
              <a:ea typeface="Malgun Gothic" panose="020B0503020000020004" pitchFamily="34" charset="-127"/>
              <a:cs typeface="Times New Roman" panose="02020603050405020304" pitchFamily="18" charset="0"/>
            </a:endParaRPr>
          </a:p>
          <a:p>
            <a:r>
              <a:rPr lang="en-CA" sz="2000" b="1" kern="0" dirty="0">
                <a:solidFill>
                  <a:srgbClr val="59B2E7"/>
                </a:solidFill>
                <a:latin typeface="Aptos" panose="020B0004020202020204" pitchFamily="34" charset="0"/>
                <a:ea typeface="Malgun Gothic" panose="020B0503020000020004" pitchFamily="34" charset="-127"/>
                <a:cs typeface="Times New Roman" panose="02020603050405020304" pitchFamily="18" charset="0"/>
              </a:rPr>
              <a:t>Community Development and Capacity Building Survey Questions </a:t>
            </a:r>
          </a:p>
          <a:p>
            <a:r>
              <a:rPr lang="en-CA" sz="1800" dirty="0">
                <a:solidFill>
                  <a:schemeClr val="tx1"/>
                </a:solidFill>
                <a:latin typeface="Aptos" panose="020B0004020202020204" pitchFamily="34" charset="0"/>
                <a:ea typeface="Malgun Gothic" panose="020B0503020000020004" pitchFamily="34" charset="-127"/>
                <a:cs typeface="Times New Roman" panose="02020603050405020304" pitchFamily="18" charset="0"/>
              </a:rPr>
              <a:t>P</a:t>
            </a:r>
            <a:r>
              <a:rPr lang="en-CA" sz="1800" kern="0" dirty="0">
                <a:solidFill>
                  <a:schemeClr val="tx1"/>
                </a:solidFill>
                <a:latin typeface="Aptos" panose="020B0004020202020204" pitchFamily="34" charset="0"/>
                <a:ea typeface="Malgun Gothic" panose="020B0503020000020004" pitchFamily="34" charset="-127"/>
                <a:cs typeface="Times New Roman" panose="02020603050405020304" pitchFamily="18" charset="0"/>
              </a:rPr>
              <a:t>age 50</a:t>
            </a:r>
          </a:p>
          <a:p>
            <a:endParaRPr lang="en-CA" dirty="0"/>
          </a:p>
        </p:txBody>
      </p:sp>
      <p:pic>
        <p:nvPicPr>
          <p:cNvPr id="12" name="Graphic 11" descr="Chevron arrows with solid fill">
            <a:extLst>
              <a:ext uri="{FF2B5EF4-FFF2-40B4-BE49-F238E27FC236}">
                <a16:creationId xmlns:a16="http://schemas.microsoft.com/office/drawing/2014/main" id="{6E193A99-D3BC-FC58-9305-7E8D00E2FA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0799" y="1440761"/>
            <a:ext cx="809393" cy="809393"/>
          </a:xfrm>
          <a:prstGeom prst="rect">
            <a:avLst/>
          </a:prstGeom>
        </p:spPr>
      </p:pic>
      <p:pic>
        <p:nvPicPr>
          <p:cNvPr id="14" name="Graphic 13" descr="Bunting with solid fill">
            <a:extLst>
              <a:ext uri="{FF2B5EF4-FFF2-40B4-BE49-F238E27FC236}">
                <a16:creationId xmlns:a16="http://schemas.microsoft.com/office/drawing/2014/main" id="{52A67F55-E354-1970-32D2-ADC2DA6984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97585" y="2441575"/>
            <a:ext cx="688868" cy="688868"/>
          </a:xfrm>
          <a:prstGeom prst="rect">
            <a:avLst/>
          </a:prstGeom>
        </p:spPr>
      </p:pic>
      <p:pic>
        <p:nvPicPr>
          <p:cNvPr id="21" name="Graphic 20" descr="Neighborhood with solid fill">
            <a:extLst>
              <a:ext uri="{FF2B5EF4-FFF2-40B4-BE49-F238E27FC236}">
                <a16:creationId xmlns:a16="http://schemas.microsoft.com/office/drawing/2014/main" id="{C7391AF6-4115-D5EF-FD30-1C8E1DD3AF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1324" y="3419621"/>
            <a:ext cx="688868" cy="688868"/>
          </a:xfrm>
          <a:prstGeom prst="rect">
            <a:avLst/>
          </a:prstGeom>
        </p:spPr>
      </p:pic>
    </p:spTree>
    <p:extLst>
      <p:ext uri="{BB962C8B-B14F-4D97-AF65-F5344CB8AC3E}">
        <p14:creationId xmlns:p14="http://schemas.microsoft.com/office/powerpoint/2010/main" val="8557104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8556B-2F9B-05D6-444E-33114DBA57A6}"/>
              </a:ext>
            </a:extLst>
          </p:cNvPr>
          <p:cNvSpPr>
            <a:spLocks noGrp="1"/>
          </p:cNvSpPr>
          <p:nvPr>
            <p:ph type="ctrTitle"/>
          </p:nvPr>
        </p:nvSpPr>
        <p:spPr/>
        <p:txBody>
          <a:bodyPr/>
          <a:lstStyle/>
          <a:p>
            <a:r>
              <a:rPr lang="en-CA" sz="8000" b="1">
                <a:latin typeface="Aptos" panose="020B0004020202020204" pitchFamily="34" charset="0"/>
              </a:rPr>
              <a:t>Module 9</a:t>
            </a:r>
          </a:p>
        </p:txBody>
      </p:sp>
      <p:sp>
        <p:nvSpPr>
          <p:cNvPr id="3" name="Subtitle 2">
            <a:extLst>
              <a:ext uri="{FF2B5EF4-FFF2-40B4-BE49-F238E27FC236}">
                <a16:creationId xmlns:a16="http://schemas.microsoft.com/office/drawing/2014/main" id="{DD417CEB-C3AE-A6CB-31F7-92771AB35123}"/>
              </a:ext>
            </a:extLst>
          </p:cNvPr>
          <p:cNvSpPr>
            <a:spLocks noGrp="1"/>
          </p:cNvSpPr>
          <p:nvPr>
            <p:ph type="subTitle" idx="1"/>
          </p:nvPr>
        </p:nvSpPr>
        <p:spPr/>
        <p:txBody>
          <a:bodyPr/>
          <a:lstStyle/>
          <a:p>
            <a:pPr marL="0" indent="0"/>
            <a:r>
              <a:rPr lang="en-CA" sz="4400" dirty="0">
                <a:latin typeface="Aptos" panose="020B0004020202020204" pitchFamily="34" charset="0"/>
              </a:rPr>
              <a:t>Impact Narratives</a:t>
            </a:r>
          </a:p>
        </p:txBody>
      </p:sp>
    </p:spTree>
    <p:extLst>
      <p:ext uri="{BB962C8B-B14F-4D97-AF65-F5344CB8AC3E}">
        <p14:creationId xmlns:p14="http://schemas.microsoft.com/office/powerpoint/2010/main" val="22378000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C51D3A-7889-D6B6-4B78-F7BACA6F6583}"/>
              </a:ext>
            </a:extLst>
          </p:cNvPr>
          <p:cNvSpPr>
            <a:spLocks noGrp="1"/>
          </p:cNvSpPr>
          <p:nvPr>
            <p:ph type="sldNum" idx="12"/>
          </p:nvPr>
        </p:nvSpPr>
        <p:spPr>
          <a:xfrm>
            <a:off x="146824" y="4449878"/>
            <a:ext cx="2057400" cy="274637"/>
          </a:xfrm>
        </p:spPr>
        <p:txBody>
          <a:bodyPr/>
          <a:lstStyle/>
          <a:p>
            <a:pPr marL="0" lvl="0" indent="0" algn="l" rtl="0">
              <a:spcBef>
                <a:spcPts val="0"/>
              </a:spcBef>
              <a:spcAft>
                <a:spcPts val="0"/>
              </a:spcAft>
              <a:buNone/>
            </a:pPr>
            <a:fld id="{00000000-1234-1234-1234-123412341234}" type="slidenum">
              <a:rPr lang="en-US" smtClean="0"/>
              <a:t>89</a:t>
            </a:fld>
            <a:endParaRPr lang="en-US"/>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75953" y="506812"/>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Impact Narratives</a:t>
            </a:r>
          </a:p>
        </p:txBody>
      </p:sp>
      <p:sp>
        <p:nvSpPr>
          <p:cNvPr id="8" name="Rectangle 7">
            <a:extLst>
              <a:ext uri="{FF2B5EF4-FFF2-40B4-BE49-F238E27FC236}">
                <a16:creationId xmlns:a16="http://schemas.microsoft.com/office/drawing/2014/main" id="{46BC5617-6182-E079-9281-E7EF86F3220E}"/>
              </a:ext>
              <a:ext uri="{C183D7F6-B498-43B3-948B-1728B52AA6E4}">
                <adec:decorative xmlns:adec="http://schemas.microsoft.com/office/drawing/2017/decorative" val="1"/>
              </a:ext>
            </a:extLst>
          </p:cNvPr>
          <p:cNvSpPr/>
          <p:nvPr/>
        </p:nvSpPr>
        <p:spPr>
          <a:xfrm>
            <a:off x="7059943" y="4263508"/>
            <a:ext cx="1954196" cy="746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558A0DBC-81B5-21DA-5B50-561FC17C8D03}"/>
              </a:ext>
              <a:ext uri="{C183D7F6-B498-43B3-948B-1728B52AA6E4}">
                <adec:decorative xmlns:adec="http://schemas.microsoft.com/office/drawing/2017/decorative" val="1"/>
              </a:ext>
            </a:extLst>
          </p:cNvPr>
          <p:cNvSpPr/>
          <p:nvPr/>
        </p:nvSpPr>
        <p:spPr>
          <a:xfrm>
            <a:off x="4572000" y="1290462"/>
            <a:ext cx="3962400" cy="3638890"/>
          </a:xfrm>
          <a:prstGeom prst="rect">
            <a:avLst/>
          </a:prstGeom>
          <a:solidFill>
            <a:srgbClr val="B8E6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F6543D1A-58BC-8152-9D54-73F799A3A301}"/>
              </a:ext>
              <a:ext uri="{C183D7F6-B498-43B3-948B-1728B52AA6E4}">
                <adec:decorative xmlns:adec="http://schemas.microsoft.com/office/drawing/2017/decorative" val="1"/>
              </a:ext>
            </a:extLst>
          </p:cNvPr>
          <p:cNvSpPr/>
          <p:nvPr/>
        </p:nvSpPr>
        <p:spPr>
          <a:xfrm>
            <a:off x="381543" y="1290461"/>
            <a:ext cx="3962400" cy="363889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334C877D-5D82-2371-0673-6355119C35E5}"/>
              </a:ext>
              <a:ext uri="{C183D7F6-B498-43B3-948B-1728B52AA6E4}">
                <adec:decorative xmlns:adec="http://schemas.microsoft.com/office/drawing/2017/decorative" val="1"/>
              </a:ext>
            </a:extLst>
          </p:cNvPr>
          <p:cNvSpPr txBox="1"/>
          <p:nvPr/>
        </p:nvSpPr>
        <p:spPr>
          <a:xfrm>
            <a:off x="381543" y="1186755"/>
            <a:ext cx="3883950" cy="2769989"/>
          </a:xfrm>
          <a:prstGeom prst="rect">
            <a:avLst/>
          </a:prstGeom>
          <a:noFill/>
        </p:spPr>
        <p:txBody>
          <a:bodyPr wrap="square" rtlCol="0">
            <a:spAutoFit/>
          </a:bodyPr>
          <a:lstStyle/>
          <a:p>
            <a:pPr marL="361950" indent="-180975"/>
            <a:endParaRPr lang="en-US" cap="none" dirty="0">
              <a:latin typeface="Aptos" panose="020B0004020202020204" pitchFamily="34" charset="0"/>
            </a:endParaRPr>
          </a:p>
          <a:p>
            <a:pPr marL="361950" indent="-180975">
              <a:buFont typeface="Arial" panose="020B0604020202020204" pitchFamily="34" charset="0"/>
              <a:buChar char="•"/>
            </a:pPr>
            <a:endParaRPr lang="en-US" dirty="0">
              <a:latin typeface="Aptos" panose="020B0004020202020204" pitchFamily="34" charset="0"/>
            </a:endParaRPr>
          </a:p>
          <a:p>
            <a:pPr marL="180975"/>
            <a:endParaRPr lang="en-US" sz="2000" dirty="0">
              <a:latin typeface="Aptos" panose="020B0004020202020204" pitchFamily="34" charset="0"/>
            </a:endParaRPr>
          </a:p>
          <a:p>
            <a:pPr marL="361950" indent="-180975">
              <a:buFont typeface="Arial" panose="020B0604020202020204" pitchFamily="34" charset="0"/>
              <a:buChar char="•"/>
            </a:pPr>
            <a:endParaRPr lang="en-US" sz="1800" dirty="0">
              <a:latin typeface="Aptos" panose="020B0004020202020204" pitchFamily="34" charset="0"/>
            </a:endParaRPr>
          </a:p>
          <a:p>
            <a:pPr marL="361950" indent="-180975">
              <a:buFont typeface="Arial" panose="020B0604020202020204" pitchFamily="34" charset="0"/>
              <a:buChar char="•"/>
            </a:pPr>
            <a:endParaRPr lang="en-US" sz="1800" cap="none" dirty="0">
              <a:latin typeface="Aptos" panose="020B0004020202020204" pitchFamily="34" charset="0"/>
            </a:endParaRPr>
          </a:p>
          <a:p>
            <a:pPr marL="361950" indent="-180975">
              <a:buFont typeface="Arial" panose="020B0604020202020204" pitchFamily="34" charset="0"/>
              <a:buChar char="•"/>
            </a:pPr>
            <a:endParaRPr lang="en-US" sz="1800" cap="none" dirty="0">
              <a:latin typeface="Aptos" panose="020B0004020202020204" pitchFamily="34" charset="0"/>
            </a:endParaRPr>
          </a:p>
          <a:p>
            <a:pPr marL="361950" indent="-180975"/>
            <a:endParaRPr lang="en-US" sz="1800" cap="none" dirty="0">
              <a:latin typeface="Aptos" panose="020B0004020202020204" pitchFamily="34" charset="0"/>
            </a:endParaRPr>
          </a:p>
          <a:p>
            <a:pPr marL="361950" indent="-180975"/>
            <a:endParaRPr lang="en-US" sz="1800" cap="none" dirty="0">
              <a:latin typeface="Aptos" panose="020B0004020202020204" pitchFamily="34" charset="0"/>
            </a:endParaRPr>
          </a:p>
          <a:p>
            <a:pPr marL="361950" indent="-180975"/>
            <a:endParaRPr lang="en-US" sz="1800" cap="none" dirty="0">
              <a:latin typeface="Aptos" panose="020B0004020202020204" pitchFamily="34" charset="0"/>
            </a:endParaRPr>
          </a:p>
          <a:p>
            <a:pPr marL="361950" indent="-180975">
              <a:buFont typeface="Arial" panose="020B0604020202020204" pitchFamily="34" charset="0"/>
              <a:buChar char="•"/>
            </a:pPr>
            <a:endParaRPr lang="en-US" sz="1800" cap="none" dirty="0">
              <a:latin typeface="Aptos" panose="020B0004020202020204" pitchFamily="34" charset="0"/>
            </a:endParaRPr>
          </a:p>
        </p:txBody>
      </p:sp>
      <p:sp>
        <p:nvSpPr>
          <p:cNvPr id="5" name="Rectangle 4">
            <a:extLst>
              <a:ext uri="{FF2B5EF4-FFF2-40B4-BE49-F238E27FC236}">
                <a16:creationId xmlns:a16="http://schemas.microsoft.com/office/drawing/2014/main" id="{2B0621F5-9BC7-BB2F-D98A-B59E59E1DDA8}"/>
              </a:ext>
            </a:extLst>
          </p:cNvPr>
          <p:cNvSpPr/>
          <p:nvPr/>
        </p:nvSpPr>
        <p:spPr>
          <a:xfrm>
            <a:off x="767681" y="2250763"/>
            <a:ext cx="1404000" cy="684000"/>
          </a:xfrm>
          <a:prstGeom prst="rect">
            <a:avLst/>
          </a:prstGeom>
          <a:solidFill>
            <a:srgbClr val="FAB4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b="1" kern="1200" dirty="0">
                <a:solidFill>
                  <a:prstClr val="black"/>
                </a:solidFill>
                <a:latin typeface="Aptos" panose="02110004020202020204"/>
              </a:rPr>
              <a:t>Program</a:t>
            </a:r>
            <a:endParaRPr lang="en-CA" sz="1200" b="1" kern="1200" dirty="0">
              <a:solidFill>
                <a:prstClr val="black"/>
              </a:solidFill>
              <a:latin typeface="Aptos" panose="02110004020202020204"/>
            </a:endParaRPr>
          </a:p>
        </p:txBody>
      </p:sp>
      <p:sp>
        <p:nvSpPr>
          <p:cNvPr id="11" name="Rectangle 10">
            <a:extLst>
              <a:ext uri="{FF2B5EF4-FFF2-40B4-BE49-F238E27FC236}">
                <a16:creationId xmlns:a16="http://schemas.microsoft.com/office/drawing/2014/main" id="{1F34D26F-5AE1-FE06-2B29-540FF845ABDC}"/>
              </a:ext>
            </a:extLst>
          </p:cNvPr>
          <p:cNvSpPr/>
          <p:nvPr/>
        </p:nvSpPr>
        <p:spPr>
          <a:xfrm>
            <a:off x="2453585" y="2240368"/>
            <a:ext cx="1404000" cy="684000"/>
          </a:xfrm>
          <a:prstGeom prst="rect">
            <a:avLst/>
          </a:prstGeom>
          <a:solidFill>
            <a:srgbClr val="F7A9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b="1" kern="1200">
                <a:solidFill>
                  <a:prstClr val="black"/>
                </a:solidFill>
                <a:latin typeface="Aptos" panose="02110004020202020204"/>
              </a:rPr>
              <a:t>Information and Referrals</a:t>
            </a:r>
            <a:endParaRPr lang="en-CA" sz="1200" b="1" kern="1200">
              <a:solidFill>
                <a:prstClr val="black"/>
              </a:solidFill>
              <a:latin typeface="Aptos" panose="02110004020202020204"/>
            </a:endParaRPr>
          </a:p>
        </p:txBody>
      </p:sp>
      <p:sp>
        <p:nvSpPr>
          <p:cNvPr id="13" name="Rectangle 12">
            <a:extLst>
              <a:ext uri="{FF2B5EF4-FFF2-40B4-BE49-F238E27FC236}">
                <a16:creationId xmlns:a16="http://schemas.microsoft.com/office/drawing/2014/main" id="{1B5830C0-3207-E182-CA08-ACAE16E143BD}"/>
              </a:ext>
            </a:extLst>
          </p:cNvPr>
          <p:cNvSpPr/>
          <p:nvPr/>
        </p:nvSpPr>
        <p:spPr>
          <a:xfrm>
            <a:off x="767681" y="3177311"/>
            <a:ext cx="1404000" cy="684000"/>
          </a:xfrm>
          <a:prstGeom prst="rect">
            <a:avLst/>
          </a:prstGeom>
          <a:solidFill>
            <a:srgbClr val="30B1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b="1" kern="1200">
                <a:solidFill>
                  <a:prstClr val="black"/>
                </a:solidFill>
                <a:latin typeface="Aptos" panose="02110004020202020204"/>
              </a:rPr>
              <a:t>Community Events</a:t>
            </a:r>
            <a:endParaRPr lang="en-CA" sz="1200" b="1" kern="1200">
              <a:solidFill>
                <a:prstClr val="black"/>
              </a:solidFill>
              <a:latin typeface="Aptos" panose="02110004020202020204"/>
            </a:endParaRPr>
          </a:p>
        </p:txBody>
      </p:sp>
      <p:sp>
        <p:nvSpPr>
          <p:cNvPr id="15" name="Rectangle 14">
            <a:extLst>
              <a:ext uri="{FF2B5EF4-FFF2-40B4-BE49-F238E27FC236}">
                <a16:creationId xmlns:a16="http://schemas.microsoft.com/office/drawing/2014/main" id="{CF995B90-8E19-FD8B-5210-7ED6C67935A3}"/>
              </a:ext>
            </a:extLst>
          </p:cNvPr>
          <p:cNvSpPr/>
          <p:nvPr/>
        </p:nvSpPr>
        <p:spPr>
          <a:xfrm>
            <a:off x="2453585" y="3177311"/>
            <a:ext cx="1404000" cy="684000"/>
          </a:xfrm>
          <a:prstGeom prst="rect">
            <a:avLst/>
          </a:prstGeom>
          <a:solidFill>
            <a:srgbClr val="58B2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b="1" kern="1200" dirty="0">
                <a:solidFill>
                  <a:prstClr val="black"/>
                </a:solidFill>
                <a:latin typeface="Aptos" panose="02110004020202020204"/>
              </a:rPr>
              <a:t>Community Development &amp; Capacity Building</a:t>
            </a:r>
            <a:endParaRPr lang="en-CA" sz="1200" b="1" kern="1200" dirty="0">
              <a:solidFill>
                <a:prstClr val="black"/>
              </a:solidFill>
              <a:latin typeface="Aptos" panose="02110004020202020204"/>
            </a:endParaRPr>
          </a:p>
        </p:txBody>
      </p:sp>
      <p:sp>
        <p:nvSpPr>
          <p:cNvPr id="16" name="TextBox 15">
            <a:extLst>
              <a:ext uri="{FF2B5EF4-FFF2-40B4-BE49-F238E27FC236}">
                <a16:creationId xmlns:a16="http://schemas.microsoft.com/office/drawing/2014/main" id="{470F7ACE-0810-6CB6-F129-2167D2C0A07A}"/>
              </a:ext>
            </a:extLst>
          </p:cNvPr>
          <p:cNvSpPr txBox="1"/>
          <p:nvPr/>
        </p:nvSpPr>
        <p:spPr>
          <a:xfrm>
            <a:off x="485777" y="1490365"/>
            <a:ext cx="3213847" cy="923330"/>
          </a:xfrm>
          <a:prstGeom prst="rect">
            <a:avLst/>
          </a:prstGeom>
          <a:noFill/>
        </p:spPr>
        <p:txBody>
          <a:bodyPr wrap="square" rtlCol="0">
            <a:spAutoFit/>
          </a:bodyPr>
          <a:lstStyle/>
          <a:p>
            <a:r>
              <a:rPr lang="en-US" sz="2000">
                <a:latin typeface="Aptos" panose="020B0004020202020204" pitchFamily="34" charset="0"/>
              </a:rPr>
              <a:t>FCSS programs can report the impact of: </a:t>
            </a:r>
          </a:p>
          <a:p>
            <a:endParaRPr lang="en-CA"/>
          </a:p>
        </p:txBody>
      </p:sp>
      <p:sp>
        <p:nvSpPr>
          <p:cNvPr id="19" name="TextBox 18">
            <a:extLst>
              <a:ext uri="{FF2B5EF4-FFF2-40B4-BE49-F238E27FC236}">
                <a16:creationId xmlns:a16="http://schemas.microsoft.com/office/drawing/2014/main" id="{45532302-CAAF-E1BA-C9B9-5A4605C36DF7}"/>
              </a:ext>
            </a:extLst>
          </p:cNvPr>
          <p:cNvSpPr txBox="1"/>
          <p:nvPr/>
        </p:nvSpPr>
        <p:spPr>
          <a:xfrm>
            <a:off x="4687194" y="1420699"/>
            <a:ext cx="3741491" cy="2954655"/>
          </a:xfrm>
          <a:prstGeom prst="rect">
            <a:avLst/>
          </a:prstGeom>
          <a:noFill/>
        </p:spPr>
        <p:txBody>
          <a:bodyPr wrap="square" rtlCol="0">
            <a:spAutoFit/>
          </a:bodyPr>
          <a:lstStyle/>
          <a:p>
            <a:pPr marL="0" indent="0">
              <a:buNone/>
            </a:pPr>
            <a:r>
              <a:rPr lang="en-US" sz="1800" b="1" cap="none" dirty="0">
                <a:solidFill>
                  <a:srgbClr val="007F9D"/>
                </a:solidFill>
                <a:latin typeface="Aptos" panose="020B0004020202020204" pitchFamily="34" charset="0"/>
              </a:rPr>
              <a:t>Impact Narrative: </a:t>
            </a:r>
            <a:r>
              <a:rPr lang="en-US" sz="1600" b="1" cap="none" dirty="0">
                <a:solidFill>
                  <a:schemeClr val="tx1"/>
                </a:solidFill>
                <a:latin typeface="Aptos" panose="020B0004020202020204" pitchFamily="34" charset="0"/>
              </a:rPr>
              <a:t>documented outcomes and effects of a program or initiative, showcasing its achievement and contributions at various levels. </a:t>
            </a:r>
          </a:p>
          <a:p>
            <a:pPr marL="0" indent="0">
              <a:buNone/>
            </a:pPr>
            <a:endParaRPr lang="en-US" sz="500" b="1" cap="none" dirty="0">
              <a:solidFill>
                <a:schemeClr val="tx1"/>
              </a:solidFill>
              <a:latin typeface="Aptos" panose="020B0004020202020204" pitchFamily="34" charset="0"/>
            </a:endParaRPr>
          </a:p>
          <a:p>
            <a:pPr marL="0" indent="0">
              <a:buNone/>
            </a:pPr>
            <a:endParaRPr lang="en-US" sz="500" cap="none" dirty="0">
              <a:latin typeface="Aptos" panose="020B0004020202020204" pitchFamily="34" charset="0"/>
            </a:endParaRPr>
          </a:p>
          <a:p>
            <a:pPr marL="285750" indent="-285750">
              <a:buFont typeface="Arial" panose="020B0604020202020204" pitchFamily="34" charset="0"/>
              <a:buChar char="•"/>
            </a:pPr>
            <a:r>
              <a:rPr lang="en-US" sz="1600" cap="none" dirty="0">
                <a:latin typeface="Aptos" panose="020B0004020202020204" pitchFamily="34" charset="0"/>
              </a:rPr>
              <a:t>Option to provide impact narrative for each of the four activity categories</a:t>
            </a:r>
          </a:p>
          <a:p>
            <a:pPr marL="285750" indent="-285750">
              <a:buFont typeface="Arial" panose="020B0604020202020204" pitchFamily="34" charset="0"/>
              <a:buChar char="•"/>
            </a:pPr>
            <a:r>
              <a:rPr lang="en-US" sz="1600" dirty="0">
                <a:latin typeface="Aptos" panose="020B0004020202020204" pitchFamily="34" charset="0"/>
              </a:rPr>
              <a:t>O</a:t>
            </a:r>
            <a:r>
              <a:rPr lang="en-US" sz="1600" cap="none" dirty="0">
                <a:latin typeface="Aptos" panose="020B0004020202020204" pitchFamily="34" charset="0"/>
              </a:rPr>
              <a:t>pen-text fields with character limits </a:t>
            </a:r>
          </a:p>
          <a:p>
            <a:pPr marL="285750" indent="-285750">
              <a:buFont typeface="Arial" panose="020B0604020202020204" pitchFamily="34" charset="0"/>
              <a:buChar char="•"/>
            </a:pPr>
            <a:r>
              <a:rPr lang="en-US" sz="1600" cap="none" dirty="0">
                <a:latin typeface="Aptos" panose="020B0004020202020204" pitchFamily="34" charset="0"/>
              </a:rPr>
              <a:t>Reporting impact narratives is </a:t>
            </a:r>
            <a:r>
              <a:rPr lang="en-US" sz="1600" b="1" cap="none" dirty="0">
                <a:latin typeface="Aptos" panose="020B0004020202020204" pitchFamily="34" charset="0"/>
              </a:rPr>
              <a:t>OPTIONAL</a:t>
            </a:r>
          </a:p>
          <a:p>
            <a:endParaRPr lang="en-CA" dirty="0"/>
          </a:p>
        </p:txBody>
      </p:sp>
      <p:pic>
        <p:nvPicPr>
          <p:cNvPr id="7" name="Graphic 6" descr="Storytelling with solid fill">
            <a:extLst>
              <a:ext uri="{FF2B5EF4-FFF2-40B4-BE49-F238E27FC236}">
                <a16:creationId xmlns:a16="http://schemas.microsoft.com/office/drawing/2014/main" id="{E5378172-64B6-5007-D191-6B43C22D3F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02670" y="3923132"/>
            <a:ext cx="914400" cy="914400"/>
          </a:xfrm>
          <a:prstGeom prst="rect">
            <a:avLst/>
          </a:prstGeom>
        </p:spPr>
      </p:pic>
      <p:sp>
        <p:nvSpPr>
          <p:cNvPr id="3" name="Rectangle 2">
            <a:extLst>
              <a:ext uri="{FF2B5EF4-FFF2-40B4-BE49-F238E27FC236}">
                <a16:creationId xmlns:a16="http://schemas.microsoft.com/office/drawing/2014/main" id="{A3BD26DA-C076-DCAF-8E5E-BFBD0168CD91}"/>
              </a:ext>
            </a:extLst>
          </p:cNvPr>
          <p:cNvSpPr/>
          <p:nvPr/>
        </p:nvSpPr>
        <p:spPr>
          <a:xfrm>
            <a:off x="1617418" y="4060450"/>
            <a:ext cx="1404000" cy="684000"/>
          </a:xfrm>
          <a:prstGeom prst="rect">
            <a:avLst/>
          </a:prstGeom>
          <a:solidFill>
            <a:srgbClr val="DC39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b="1" kern="1200" dirty="0">
                <a:solidFill>
                  <a:prstClr val="black"/>
                </a:solidFill>
                <a:latin typeface="Aptos" panose="02110004020202020204"/>
              </a:rPr>
              <a:t>Direct Assistance</a:t>
            </a:r>
            <a:endParaRPr lang="en-CA" sz="1200" b="1" kern="1200" dirty="0">
              <a:solidFill>
                <a:prstClr val="black"/>
              </a:solidFill>
              <a:latin typeface="Aptos" panose="02110004020202020204"/>
            </a:endParaRPr>
          </a:p>
        </p:txBody>
      </p:sp>
      <p:grpSp>
        <p:nvGrpSpPr>
          <p:cNvPr id="12" name="Group 11">
            <a:extLst>
              <a:ext uri="{FF2B5EF4-FFF2-40B4-BE49-F238E27FC236}">
                <a16:creationId xmlns:a16="http://schemas.microsoft.com/office/drawing/2014/main" id="{1440967D-5B30-C9E4-2C36-8720D55E4148}"/>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14" name="Oval 13">
              <a:extLst>
                <a:ext uri="{FF2B5EF4-FFF2-40B4-BE49-F238E27FC236}">
                  <a16:creationId xmlns:a16="http://schemas.microsoft.com/office/drawing/2014/main" id="{05458D26-8E05-796B-62C6-508899220EC7}"/>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Graphic 16" descr="Folder Search with solid fill">
              <a:extLst>
                <a:ext uri="{FF2B5EF4-FFF2-40B4-BE49-F238E27FC236}">
                  <a16:creationId xmlns:a16="http://schemas.microsoft.com/office/drawing/2014/main" id="{474E28D6-0A0A-76E2-D305-6C96A2A4D9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9345" y="114722"/>
              <a:ext cx="418882" cy="418882"/>
            </a:xfrm>
            <a:prstGeom prst="rect">
              <a:avLst/>
            </a:prstGeom>
          </p:spPr>
        </p:pic>
      </p:grpSp>
      <p:sp>
        <p:nvSpPr>
          <p:cNvPr id="18" name="TextBox 17">
            <a:extLst>
              <a:ext uri="{FF2B5EF4-FFF2-40B4-BE49-F238E27FC236}">
                <a16:creationId xmlns:a16="http://schemas.microsoft.com/office/drawing/2014/main" id="{F526B825-73CE-EBCC-47F3-4CEC9F29A5E9}"/>
              </a:ext>
            </a:extLst>
          </p:cNvPr>
          <p:cNvSpPr txBox="1"/>
          <p:nvPr/>
        </p:nvSpPr>
        <p:spPr>
          <a:xfrm>
            <a:off x="7779091" y="128906"/>
            <a:ext cx="2729818" cy="553998"/>
          </a:xfrm>
          <a:prstGeom prst="rect">
            <a:avLst/>
          </a:prstGeom>
          <a:noFill/>
        </p:spPr>
        <p:txBody>
          <a:bodyPr wrap="square" rtlCol="0">
            <a:spAutoFit/>
          </a:bodyPr>
          <a:lstStyle/>
          <a:p>
            <a:r>
              <a:rPr lang="en-CA" sz="1050" b="1" dirty="0">
                <a:solidFill>
                  <a:schemeClr val="tx2">
                    <a:lumMod val="10000"/>
                  </a:schemeClr>
                </a:solidFill>
                <a:latin typeface="Aptos"/>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30</a:t>
            </a:r>
          </a:p>
        </p:txBody>
      </p:sp>
    </p:spTree>
    <p:extLst>
      <p:ext uri="{BB962C8B-B14F-4D97-AF65-F5344CB8AC3E}">
        <p14:creationId xmlns:p14="http://schemas.microsoft.com/office/powerpoint/2010/main" val="2159200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8556B-2F9B-05D6-444E-33114DBA57A6}"/>
              </a:ext>
            </a:extLst>
          </p:cNvPr>
          <p:cNvSpPr>
            <a:spLocks noGrp="1"/>
          </p:cNvSpPr>
          <p:nvPr>
            <p:ph type="ctrTitle"/>
          </p:nvPr>
        </p:nvSpPr>
        <p:spPr/>
        <p:txBody>
          <a:bodyPr/>
          <a:lstStyle/>
          <a:p>
            <a:r>
              <a:rPr lang="en-CA" sz="8000" b="1">
                <a:latin typeface="Aptos" panose="020B0004020202020204" pitchFamily="34" charset="0"/>
              </a:rPr>
              <a:t>Module 2</a:t>
            </a:r>
          </a:p>
        </p:txBody>
      </p:sp>
      <p:sp>
        <p:nvSpPr>
          <p:cNvPr id="3" name="Subtitle 2">
            <a:extLst>
              <a:ext uri="{FF2B5EF4-FFF2-40B4-BE49-F238E27FC236}">
                <a16:creationId xmlns:a16="http://schemas.microsoft.com/office/drawing/2014/main" id="{DD417CEB-C3AE-A6CB-31F7-92771AB35123}"/>
              </a:ext>
            </a:extLst>
          </p:cNvPr>
          <p:cNvSpPr>
            <a:spLocks noGrp="1"/>
          </p:cNvSpPr>
          <p:nvPr>
            <p:ph type="subTitle" idx="1"/>
          </p:nvPr>
        </p:nvSpPr>
        <p:spPr>
          <a:xfrm>
            <a:off x="1371600" y="2821176"/>
            <a:ext cx="6400800" cy="1314003"/>
          </a:xfrm>
        </p:spPr>
        <p:txBody>
          <a:bodyPr/>
          <a:lstStyle/>
          <a:p>
            <a:pPr marL="0" indent="0" algn="ctr"/>
            <a:r>
              <a:rPr lang="en-US" sz="4000" dirty="0">
                <a:latin typeface="Aptos" panose="020B0004020202020204" pitchFamily="34" charset="0"/>
              </a:rPr>
              <a:t>FCSS Policy Landscape &amp; Reporting Updates </a:t>
            </a:r>
            <a:endParaRPr lang="en-CA" sz="4000" dirty="0">
              <a:latin typeface="Aptos" panose="020B0004020202020204" pitchFamily="34" charset="0"/>
            </a:endParaRPr>
          </a:p>
        </p:txBody>
      </p:sp>
    </p:spTree>
    <p:extLst>
      <p:ext uri="{BB962C8B-B14F-4D97-AF65-F5344CB8AC3E}">
        <p14:creationId xmlns:p14="http://schemas.microsoft.com/office/powerpoint/2010/main" val="25532281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177421" y="235219"/>
            <a:ext cx="953830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Impact Narratives – STAR Method</a:t>
            </a:r>
          </a:p>
        </p:txBody>
      </p:sp>
      <p:sp>
        <p:nvSpPr>
          <p:cNvPr id="23" name="Rectangle 22">
            <a:extLst>
              <a:ext uri="{FF2B5EF4-FFF2-40B4-BE49-F238E27FC236}">
                <a16:creationId xmlns:a16="http://schemas.microsoft.com/office/drawing/2014/main" id="{700AC462-769A-B5FD-D863-1C31500FB7CF}"/>
              </a:ext>
              <a:ext uri="{C183D7F6-B498-43B3-948B-1728B52AA6E4}">
                <adec:decorative xmlns:adec="http://schemas.microsoft.com/office/drawing/2017/decorative" val="1"/>
              </a:ext>
            </a:extLst>
          </p:cNvPr>
          <p:cNvSpPr/>
          <p:nvPr/>
        </p:nvSpPr>
        <p:spPr>
          <a:xfrm>
            <a:off x="1737057" y="3923132"/>
            <a:ext cx="5669879" cy="822760"/>
          </a:xfrm>
          <a:prstGeom prst="rect">
            <a:avLst/>
          </a:prstGeom>
          <a:solidFill>
            <a:srgbClr val="38B6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CB461FBF-6A4F-7CEC-0F8D-AA069D039C59}"/>
              </a:ext>
              <a:ext uri="{C183D7F6-B498-43B3-948B-1728B52AA6E4}">
                <adec:decorative xmlns:adec="http://schemas.microsoft.com/office/drawing/2017/decorative" val="1"/>
              </a:ext>
            </a:extLst>
          </p:cNvPr>
          <p:cNvSpPr/>
          <p:nvPr/>
        </p:nvSpPr>
        <p:spPr>
          <a:xfrm>
            <a:off x="1737069" y="1017347"/>
            <a:ext cx="5669879" cy="822760"/>
          </a:xfrm>
          <a:prstGeom prst="rect">
            <a:avLst/>
          </a:prstGeom>
          <a:solidFill>
            <a:srgbClr val="FED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Rectangle 20">
            <a:extLst>
              <a:ext uri="{FF2B5EF4-FFF2-40B4-BE49-F238E27FC236}">
                <a16:creationId xmlns:a16="http://schemas.microsoft.com/office/drawing/2014/main" id="{EE63481B-8133-E551-95BB-360ED626A7E1}"/>
              </a:ext>
              <a:ext uri="{C183D7F6-B498-43B3-948B-1728B52AA6E4}">
                <adec:decorative xmlns:adec="http://schemas.microsoft.com/office/drawing/2017/decorative" val="1"/>
              </a:ext>
            </a:extLst>
          </p:cNvPr>
          <p:cNvSpPr/>
          <p:nvPr/>
        </p:nvSpPr>
        <p:spPr>
          <a:xfrm>
            <a:off x="1737068" y="1965236"/>
            <a:ext cx="5669879" cy="822760"/>
          </a:xfrm>
          <a:prstGeom prst="rect">
            <a:avLst/>
          </a:prstGeom>
          <a:solidFill>
            <a:srgbClr val="65B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2A198EB2-1CCD-0933-5002-33970567E65C}"/>
              </a:ext>
              <a:ext uri="{C183D7F6-B498-43B3-948B-1728B52AA6E4}">
                <adec:decorative xmlns:adec="http://schemas.microsoft.com/office/drawing/2017/decorative" val="1"/>
              </a:ext>
            </a:extLst>
          </p:cNvPr>
          <p:cNvSpPr/>
          <p:nvPr/>
        </p:nvSpPr>
        <p:spPr>
          <a:xfrm>
            <a:off x="1737067" y="2944184"/>
            <a:ext cx="5669879" cy="822760"/>
          </a:xfrm>
          <a:prstGeom prst="rect">
            <a:avLst/>
          </a:prstGeom>
          <a:solidFill>
            <a:srgbClr val="FFB9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a:extLst>
              <a:ext uri="{FF2B5EF4-FFF2-40B4-BE49-F238E27FC236}">
                <a16:creationId xmlns:a16="http://schemas.microsoft.com/office/drawing/2014/main" id="{67EA5E26-9AAA-BB60-102D-4592BFF8FAB5}"/>
              </a:ext>
              <a:ext uri="{C183D7F6-B498-43B3-948B-1728B52AA6E4}">
                <adec:decorative xmlns:adec="http://schemas.microsoft.com/office/drawing/2017/decorative" val="1"/>
              </a:ext>
            </a:extLst>
          </p:cNvPr>
          <p:cNvSpPr/>
          <p:nvPr/>
        </p:nvSpPr>
        <p:spPr>
          <a:xfrm>
            <a:off x="1737065" y="1323975"/>
            <a:ext cx="5669879" cy="522673"/>
          </a:xfrm>
          <a:prstGeom prst="rect">
            <a:avLst/>
          </a:prstGeom>
          <a:solidFill>
            <a:srgbClr val="FFE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a16="http://schemas.microsoft.com/office/drawing/2014/main" id="{66C43831-6A01-54D5-E06A-5A59635C02D5}"/>
              </a:ext>
              <a:ext uri="{C183D7F6-B498-43B3-948B-1728B52AA6E4}">
                <adec:decorative xmlns:adec="http://schemas.microsoft.com/office/drawing/2017/decorative" val="1"/>
              </a:ext>
            </a:extLst>
          </p:cNvPr>
          <p:cNvSpPr/>
          <p:nvPr/>
        </p:nvSpPr>
        <p:spPr>
          <a:xfrm>
            <a:off x="1737065" y="2265323"/>
            <a:ext cx="5669879" cy="522673"/>
          </a:xfrm>
          <a:prstGeom prst="rect">
            <a:avLst/>
          </a:prstGeom>
          <a:solidFill>
            <a:srgbClr val="BDDE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96389FAD-C986-75B6-3E6D-34AACF6CA00D}"/>
              </a:ext>
              <a:ext uri="{C183D7F6-B498-43B3-948B-1728B52AA6E4}">
                <adec:decorative xmlns:adec="http://schemas.microsoft.com/office/drawing/2017/decorative" val="1"/>
              </a:ext>
            </a:extLst>
          </p:cNvPr>
          <p:cNvSpPr/>
          <p:nvPr/>
        </p:nvSpPr>
        <p:spPr>
          <a:xfrm>
            <a:off x="1737065" y="3244271"/>
            <a:ext cx="5669879" cy="522673"/>
          </a:xfrm>
          <a:prstGeom prst="rect">
            <a:avLst/>
          </a:prstGeom>
          <a:solidFill>
            <a:srgbClr val="FFD6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a:extLst>
              <a:ext uri="{FF2B5EF4-FFF2-40B4-BE49-F238E27FC236}">
                <a16:creationId xmlns:a16="http://schemas.microsoft.com/office/drawing/2014/main" id="{AAADB545-0111-8EC9-25A7-37A46BCA85A5}"/>
              </a:ext>
              <a:ext uri="{C183D7F6-B498-43B3-948B-1728B52AA6E4}">
                <adec:decorative xmlns:adec="http://schemas.microsoft.com/office/drawing/2017/decorative" val="1"/>
              </a:ext>
            </a:extLst>
          </p:cNvPr>
          <p:cNvSpPr/>
          <p:nvPr/>
        </p:nvSpPr>
        <p:spPr>
          <a:xfrm>
            <a:off x="1737065" y="4223219"/>
            <a:ext cx="5669879" cy="692459"/>
          </a:xfrm>
          <a:prstGeom prst="rect">
            <a:avLst/>
          </a:prstGeom>
          <a:solidFill>
            <a:srgbClr val="A8D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a:extLst>
              <a:ext uri="{FF2B5EF4-FFF2-40B4-BE49-F238E27FC236}">
                <a16:creationId xmlns:a16="http://schemas.microsoft.com/office/drawing/2014/main" id="{E1591F03-82C3-1F6B-6CCC-9BE849CF22A2}"/>
              </a:ext>
            </a:extLst>
          </p:cNvPr>
          <p:cNvSpPr txBox="1"/>
          <p:nvPr/>
        </p:nvSpPr>
        <p:spPr>
          <a:xfrm>
            <a:off x="1737061" y="998297"/>
            <a:ext cx="5669879" cy="338554"/>
          </a:xfrm>
          <a:prstGeom prst="rect">
            <a:avLst/>
          </a:prstGeom>
          <a:noFill/>
        </p:spPr>
        <p:txBody>
          <a:bodyPr wrap="square" rtlCol="0">
            <a:spAutoFit/>
          </a:bodyPr>
          <a:lstStyle/>
          <a:p>
            <a:pPr algn="ctr"/>
            <a:r>
              <a:rPr lang="en-CA" sz="1600" b="1">
                <a:latin typeface="Aptos" panose="020B0004020202020204" pitchFamily="34" charset="0"/>
              </a:rPr>
              <a:t>SITUATION</a:t>
            </a:r>
          </a:p>
        </p:txBody>
      </p:sp>
      <p:sp>
        <p:nvSpPr>
          <p:cNvPr id="29" name="TextBox 28">
            <a:extLst>
              <a:ext uri="{FF2B5EF4-FFF2-40B4-BE49-F238E27FC236}">
                <a16:creationId xmlns:a16="http://schemas.microsoft.com/office/drawing/2014/main" id="{F6E52F09-E694-4775-C2F8-6DE53882CEC4}"/>
              </a:ext>
            </a:extLst>
          </p:cNvPr>
          <p:cNvSpPr txBox="1"/>
          <p:nvPr/>
        </p:nvSpPr>
        <p:spPr>
          <a:xfrm>
            <a:off x="1737061" y="1958431"/>
            <a:ext cx="5669879" cy="338554"/>
          </a:xfrm>
          <a:prstGeom prst="rect">
            <a:avLst/>
          </a:prstGeom>
          <a:noFill/>
        </p:spPr>
        <p:txBody>
          <a:bodyPr wrap="square" rtlCol="0">
            <a:spAutoFit/>
          </a:bodyPr>
          <a:lstStyle/>
          <a:p>
            <a:pPr algn="ctr"/>
            <a:r>
              <a:rPr lang="en-CA" sz="1600" b="1">
                <a:latin typeface="Aptos" panose="020B0004020202020204" pitchFamily="34" charset="0"/>
              </a:rPr>
              <a:t>TASK</a:t>
            </a:r>
          </a:p>
        </p:txBody>
      </p:sp>
      <p:sp>
        <p:nvSpPr>
          <p:cNvPr id="30" name="TextBox 29">
            <a:extLst>
              <a:ext uri="{FF2B5EF4-FFF2-40B4-BE49-F238E27FC236}">
                <a16:creationId xmlns:a16="http://schemas.microsoft.com/office/drawing/2014/main" id="{E0D07F6A-A24D-9194-480A-301121A8B79C}"/>
              </a:ext>
            </a:extLst>
          </p:cNvPr>
          <p:cNvSpPr txBox="1"/>
          <p:nvPr/>
        </p:nvSpPr>
        <p:spPr>
          <a:xfrm>
            <a:off x="1737060" y="2926622"/>
            <a:ext cx="5669879" cy="338554"/>
          </a:xfrm>
          <a:prstGeom prst="rect">
            <a:avLst/>
          </a:prstGeom>
          <a:noFill/>
        </p:spPr>
        <p:txBody>
          <a:bodyPr wrap="square" rtlCol="0">
            <a:spAutoFit/>
          </a:bodyPr>
          <a:lstStyle/>
          <a:p>
            <a:pPr algn="ctr"/>
            <a:r>
              <a:rPr lang="en-CA" sz="1600" b="1">
                <a:latin typeface="Aptos" panose="020B0004020202020204" pitchFamily="34" charset="0"/>
              </a:rPr>
              <a:t>ACTION</a:t>
            </a:r>
          </a:p>
        </p:txBody>
      </p:sp>
      <p:sp>
        <p:nvSpPr>
          <p:cNvPr id="31" name="TextBox 30">
            <a:extLst>
              <a:ext uri="{FF2B5EF4-FFF2-40B4-BE49-F238E27FC236}">
                <a16:creationId xmlns:a16="http://schemas.microsoft.com/office/drawing/2014/main" id="{107E5FD7-7838-54FE-5BFD-032F4C443892}"/>
              </a:ext>
            </a:extLst>
          </p:cNvPr>
          <p:cNvSpPr txBox="1"/>
          <p:nvPr/>
        </p:nvSpPr>
        <p:spPr>
          <a:xfrm>
            <a:off x="1737059" y="3910043"/>
            <a:ext cx="5669879" cy="338554"/>
          </a:xfrm>
          <a:prstGeom prst="rect">
            <a:avLst/>
          </a:prstGeom>
          <a:noFill/>
        </p:spPr>
        <p:txBody>
          <a:bodyPr wrap="square" rtlCol="0">
            <a:spAutoFit/>
          </a:bodyPr>
          <a:lstStyle/>
          <a:p>
            <a:pPr algn="ctr"/>
            <a:r>
              <a:rPr lang="en-CA" sz="1600" b="1">
                <a:latin typeface="Aptos" panose="020B0004020202020204" pitchFamily="34" charset="0"/>
              </a:rPr>
              <a:t>RESULT</a:t>
            </a:r>
          </a:p>
        </p:txBody>
      </p:sp>
      <p:sp>
        <p:nvSpPr>
          <p:cNvPr id="32" name="TextBox 31">
            <a:extLst>
              <a:ext uri="{FF2B5EF4-FFF2-40B4-BE49-F238E27FC236}">
                <a16:creationId xmlns:a16="http://schemas.microsoft.com/office/drawing/2014/main" id="{DD732BD4-8FF8-192E-5C73-F450B5314A06}"/>
              </a:ext>
            </a:extLst>
          </p:cNvPr>
          <p:cNvSpPr txBox="1"/>
          <p:nvPr/>
        </p:nvSpPr>
        <p:spPr>
          <a:xfrm>
            <a:off x="1737059" y="1378161"/>
            <a:ext cx="2634931" cy="430887"/>
          </a:xfrm>
          <a:prstGeom prst="rect">
            <a:avLst/>
          </a:prstGeom>
          <a:noFill/>
        </p:spPr>
        <p:txBody>
          <a:bodyPr wrap="square" rtlCol="0">
            <a:spAutoFit/>
          </a:bodyPr>
          <a:lstStyle/>
          <a:p>
            <a:pPr lvl="0"/>
            <a:r>
              <a:rPr lang="en-US" sz="1100">
                <a:latin typeface="Aptos" panose="020B0004020202020204" pitchFamily="34" charset="0"/>
              </a:rPr>
              <a:t>Describe the situation or the problem that was addressed by the program.</a:t>
            </a:r>
          </a:p>
        </p:txBody>
      </p:sp>
      <p:sp>
        <p:nvSpPr>
          <p:cNvPr id="33" name="TextBox 32">
            <a:extLst>
              <a:ext uri="{FF2B5EF4-FFF2-40B4-BE49-F238E27FC236}">
                <a16:creationId xmlns:a16="http://schemas.microsoft.com/office/drawing/2014/main" id="{695F24C5-859D-7617-DBF6-A365261EDC65}"/>
              </a:ext>
            </a:extLst>
          </p:cNvPr>
          <p:cNvSpPr txBox="1"/>
          <p:nvPr/>
        </p:nvSpPr>
        <p:spPr>
          <a:xfrm>
            <a:off x="1737058" y="2311216"/>
            <a:ext cx="2634931" cy="430887"/>
          </a:xfrm>
          <a:prstGeom prst="rect">
            <a:avLst/>
          </a:prstGeom>
          <a:noFill/>
        </p:spPr>
        <p:txBody>
          <a:bodyPr wrap="square" rtlCol="0">
            <a:spAutoFit/>
          </a:bodyPr>
          <a:lstStyle/>
          <a:p>
            <a:pPr lvl="0"/>
            <a:r>
              <a:rPr lang="en-US" sz="1100">
                <a:latin typeface="Aptos" panose="020B0004020202020204" pitchFamily="34" charset="0"/>
              </a:rPr>
              <a:t>Describe the goal that the program set out to achieve. </a:t>
            </a:r>
          </a:p>
        </p:txBody>
      </p:sp>
      <p:sp>
        <p:nvSpPr>
          <p:cNvPr id="34" name="TextBox 33">
            <a:extLst>
              <a:ext uri="{FF2B5EF4-FFF2-40B4-BE49-F238E27FC236}">
                <a16:creationId xmlns:a16="http://schemas.microsoft.com/office/drawing/2014/main" id="{2BA8ECF4-B5A5-3E7F-6BE8-118C090FA88D}"/>
              </a:ext>
            </a:extLst>
          </p:cNvPr>
          <p:cNvSpPr txBox="1"/>
          <p:nvPr/>
        </p:nvSpPr>
        <p:spPr>
          <a:xfrm>
            <a:off x="1737057" y="3197500"/>
            <a:ext cx="2634931" cy="600164"/>
          </a:xfrm>
          <a:prstGeom prst="rect">
            <a:avLst/>
          </a:prstGeom>
          <a:noFill/>
        </p:spPr>
        <p:txBody>
          <a:bodyPr wrap="square" rtlCol="0">
            <a:spAutoFit/>
          </a:bodyPr>
          <a:lstStyle/>
          <a:p>
            <a:pPr lvl="0"/>
            <a:r>
              <a:rPr lang="en-US" sz="1100">
                <a:latin typeface="Aptos" panose="020B0004020202020204" pitchFamily="34" charset="0"/>
              </a:rPr>
              <a:t>Describe the specific actions that were taken to achieve the intended goal of the program. </a:t>
            </a:r>
          </a:p>
        </p:txBody>
      </p:sp>
      <p:sp>
        <p:nvSpPr>
          <p:cNvPr id="35" name="TextBox 34">
            <a:extLst>
              <a:ext uri="{FF2B5EF4-FFF2-40B4-BE49-F238E27FC236}">
                <a16:creationId xmlns:a16="http://schemas.microsoft.com/office/drawing/2014/main" id="{6C7BCD91-FFA7-4001-76B1-EB18A4D6DFE6}"/>
              </a:ext>
            </a:extLst>
          </p:cNvPr>
          <p:cNvSpPr txBox="1"/>
          <p:nvPr/>
        </p:nvSpPr>
        <p:spPr>
          <a:xfrm>
            <a:off x="1737052" y="4262173"/>
            <a:ext cx="2634931" cy="430887"/>
          </a:xfrm>
          <a:prstGeom prst="rect">
            <a:avLst/>
          </a:prstGeom>
          <a:noFill/>
        </p:spPr>
        <p:txBody>
          <a:bodyPr wrap="square" rtlCol="0">
            <a:spAutoFit/>
          </a:bodyPr>
          <a:lstStyle/>
          <a:p>
            <a:pPr lvl="0"/>
            <a:r>
              <a:rPr lang="en-US" sz="1100">
                <a:latin typeface="Aptos" panose="020B0004020202020204" pitchFamily="34" charset="0"/>
              </a:rPr>
              <a:t>Explain the positive change that resulted from the action. </a:t>
            </a:r>
          </a:p>
        </p:txBody>
      </p:sp>
      <p:sp>
        <p:nvSpPr>
          <p:cNvPr id="36" name="TextBox 35">
            <a:extLst>
              <a:ext uri="{FF2B5EF4-FFF2-40B4-BE49-F238E27FC236}">
                <a16:creationId xmlns:a16="http://schemas.microsoft.com/office/drawing/2014/main" id="{8D6A01B5-16BB-F0FC-BEF5-498137F91222}"/>
              </a:ext>
            </a:extLst>
          </p:cNvPr>
          <p:cNvSpPr txBox="1"/>
          <p:nvPr/>
        </p:nvSpPr>
        <p:spPr>
          <a:xfrm>
            <a:off x="4263694" y="1378161"/>
            <a:ext cx="3034955" cy="430887"/>
          </a:xfrm>
          <a:prstGeom prst="rect">
            <a:avLst/>
          </a:prstGeom>
          <a:noFill/>
        </p:spPr>
        <p:txBody>
          <a:bodyPr wrap="square" rtlCol="0">
            <a:spAutoFit/>
          </a:bodyPr>
          <a:lstStyle/>
          <a:p>
            <a:pPr lvl="0"/>
            <a:r>
              <a:rPr lang="en-US" sz="1100" i="1" dirty="0">
                <a:latin typeface="Aptos" panose="020B0004020202020204" pitchFamily="34" charset="0"/>
              </a:rPr>
              <a:t>E.g., our municipality receives a lot of snow in the winter that causes problems for seniors</a:t>
            </a:r>
          </a:p>
        </p:txBody>
      </p:sp>
      <p:sp>
        <p:nvSpPr>
          <p:cNvPr id="37" name="TextBox 36">
            <a:extLst>
              <a:ext uri="{FF2B5EF4-FFF2-40B4-BE49-F238E27FC236}">
                <a16:creationId xmlns:a16="http://schemas.microsoft.com/office/drawing/2014/main" id="{4E06A5A9-BC6B-429E-854D-D88831F2734D}"/>
              </a:ext>
            </a:extLst>
          </p:cNvPr>
          <p:cNvSpPr txBox="1"/>
          <p:nvPr/>
        </p:nvSpPr>
        <p:spPr>
          <a:xfrm>
            <a:off x="4263694" y="2311216"/>
            <a:ext cx="3143252" cy="430887"/>
          </a:xfrm>
          <a:prstGeom prst="rect">
            <a:avLst/>
          </a:prstGeom>
          <a:noFill/>
        </p:spPr>
        <p:txBody>
          <a:bodyPr wrap="square" rtlCol="0">
            <a:spAutoFit/>
          </a:bodyPr>
          <a:lstStyle/>
          <a:p>
            <a:pPr lvl="0"/>
            <a:r>
              <a:rPr lang="en-US" sz="1100" i="1">
                <a:latin typeface="Aptos" panose="020B0004020202020204" pitchFamily="34" charset="0"/>
              </a:rPr>
              <a:t>E.g., our snow removal program aimed to help seniors remove snow without hurting themselves</a:t>
            </a:r>
          </a:p>
        </p:txBody>
      </p:sp>
      <p:sp>
        <p:nvSpPr>
          <p:cNvPr id="38" name="TextBox 37">
            <a:extLst>
              <a:ext uri="{FF2B5EF4-FFF2-40B4-BE49-F238E27FC236}">
                <a16:creationId xmlns:a16="http://schemas.microsoft.com/office/drawing/2014/main" id="{F2D45A59-CB75-616C-5B26-9A43354F5767}"/>
              </a:ext>
            </a:extLst>
          </p:cNvPr>
          <p:cNvSpPr txBox="1"/>
          <p:nvPr/>
        </p:nvSpPr>
        <p:spPr>
          <a:xfrm>
            <a:off x="4263694" y="3197500"/>
            <a:ext cx="3143252" cy="430887"/>
          </a:xfrm>
          <a:prstGeom prst="rect">
            <a:avLst/>
          </a:prstGeom>
          <a:noFill/>
        </p:spPr>
        <p:txBody>
          <a:bodyPr wrap="square" rtlCol="0">
            <a:spAutoFit/>
          </a:bodyPr>
          <a:lstStyle/>
          <a:p>
            <a:pPr lvl="0"/>
            <a:r>
              <a:rPr lang="en-US" sz="1100" i="1">
                <a:latin typeface="Aptos" panose="020B0004020202020204" pitchFamily="34" charset="0"/>
              </a:rPr>
              <a:t>E.g., we had volunteers clear the driveways of seniors who lived alone. </a:t>
            </a:r>
          </a:p>
        </p:txBody>
      </p:sp>
      <p:sp>
        <p:nvSpPr>
          <p:cNvPr id="39" name="TextBox 38">
            <a:extLst>
              <a:ext uri="{FF2B5EF4-FFF2-40B4-BE49-F238E27FC236}">
                <a16:creationId xmlns:a16="http://schemas.microsoft.com/office/drawing/2014/main" id="{9A7D91CC-599B-7BCB-74C1-8805381CCB05}"/>
              </a:ext>
            </a:extLst>
          </p:cNvPr>
          <p:cNvSpPr txBox="1"/>
          <p:nvPr/>
        </p:nvSpPr>
        <p:spPr>
          <a:xfrm>
            <a:off x="4263694" y="4262173"/>
            <a:ext cx="3143252" cy="769441"/>
          </a:xfrm>
          <a:prstGeom prst="rect">
            <a:avLst/>
          </a:prstGeom>
          <a:noFill/>
        </p:spPr>
        <p:txBody>
          <a:bodyPr wrap="square" rtlCol="0">
            <a:spAutoFit/>
          </a:bodyPr>
          <a:lstStyle/>
          <a:p>
            <a:pPr lvl="0"/>
            <a:r>
              <a:rPr lang="en-US" sz="1100" i="1">
                <a:latin typeface="Aptos" panose="020B0004020202020204" pitchFamily="34" charset="0"/>
              </a:rPr>
              <a:t>E.g., seniors were able to safely leave their home in the winter and engage in community activities, building new relationships</a:t>
            </a:r>
          </a:p>
          <a:p>
            <a:pPr lvl="0"/>
            <a:endParaRPr lang="en-US" sz="1100" i="1">
              <a:latin typeface="Aptos" panose="020B0004020202020204" pitchFamily="34" charset="0"/>
            </a:endParaRPr>
          </a:p>
        </p:txBody>
      </p:sp>
      <p:grpSp>
        <p:nvGrpSpPr>
          <p:cNvPr id="4" name="Group 3">
            <a:extLst>
              <a:ext uri="{FF2B5EF4-FFF2-40B4-BE49-F238E27FC236}">
                <a16:creationId xmlns:a16="http://schemas.microsoft.com/office/drawing/2014/main" id="{B09D3008-378C-99BB-C29F-F1141BA66611}"/>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5" name="Oval 4">
              <a:extLst>
                <a:ext uri="{FF2B5EF4-FFF2-40B4-BE49-F238E27FC236}">
                  <a16:creationId xmlns:a16="http://schemas.microsoft.com/office/drawing/2014/main" id="{694A89BD-421F-3D44-3E58-DE0AD96BF4C0}"/>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Graphic 5" descr="Folder Search with solid fill">
              <a:extLst>
                <a:ext uri="{FF2B5EF4-FFF2-40B4-BE49-F238E27FC236}">
                  <a16:creationId xmlns:a16="http://schemas.microsoft.com/office/drawing/2014/main" id="{D095F87C-5D22-DDDC-E64F-D7881EEC5D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8" name="TextBox 7">
            <a:extLst>
              <a:ext uri="{FF2B5EF4-FFF2-40B4-BE49-F238E27FC236}">
                <a16:creationId xmlns:a16="http://schemas.microsoft.com/office/drawing/2014/main" id="{42C6EE11-95F2-2E3A-6F57-837B1CDB6DB3}"/>
              </a:ext>
            </a:extLst>
          </p:cNvPr>
          <p:cNvSpPr txBox="1"/>
          <p:nvPr/>
        </p:nvSpPr>
        <p:spPr>
          <a:xfrm>
            <a:off x="7779091" y="128906"/>
            <a:ext cx="2729818" cy="553998"/>
          </a:xfrm>
          <a:prstGeom prst="rect">
            <a:avLst/>
          </a:prstGeom>
          <a:noFill/>
        </p:spPr>
        <p:txBody>
          <a:bodyPr wrap="square" rtlCol="0">
            <a:spAutoFit/>
          </a:bodyPr>
          <a:lstStyle/>
          <a:p>
            <a:r>
              <a:rPr lang="en-CA" sz="1050" b="1" dirty="0">
                <a:solidFill>
                  <a:schemeClr val="tx2">
                    <a:lumMod val="10000"/>
                  </a:schemeClr>
                </a:solidFill>
                <a:latin typeface="Aptos"/>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30</a:t>
            </a:r>
          </a:p>
        </p:txBody>
      </p:sp>
    </p:spTree>
    <p:extLst>
      <p:ext uri="{BB962C8B-B14F-4D97-AF65-F5344CB8AC3E}">
        <p14:creationId xmlns:p14="http://schemas.microsoft.com/office/powerpoint/2010/main" val="19545938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201C9-2A58-E9E4-5D3A-6742CB9BE191}"/>
              </a:ext>
              <a:ext uri="{C183D7F6-B498-43B3-948B-1728B52AA6E4}">
                <adec:decorative xmlns:adec="http://schemas.microsoft.com/office/drawing/2017/decorative" val="1"/>
              </a:ext>
            </a:extLst>
          </p:cNvPr>
          <p:cNvSpPr/>
          <p:nvPr/>
        </p:nvSpPr>
        <p:spPr>
          <a:xfrm>
            <a:off x="7126941" y="3988180"/>
            <a:ext cx="2017059" cy="1106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4F876D59-24C6-FC8B-C7ED-9B3315148DD1}"/>
              </a:ext>
              <a:ext uri="{C183D7F6-B498-43B3-948B-1728B52AA6E4}">
                <adec:decorative xmlns:adec="http://schemas.microsoft.com/office/drawing/2017/decorative" val="1"/>
              </a:ext>
            </a:extLst>
          </p:cNvPr>
          <p:cNvSpPr/>
          <p:nvPr/>
        </p:nvSpPr>
        <p:spPr>
          <a:xfrm>
            <a:off x="4712109" y="1464332"/>
            <a:ext cx="4095750" cy="295476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200" b="1" i="0" u="none" strike="noStrike" kern="0" cap="none" spc="0" normalizeH="0" baseline="0" noProof="0" dirty="0">
                <a:ln>
                  <a:noFill/>
                </a:ln>
                <a:solidFill>
                  <a:srgbClr val="007F9D"/>
                </a:solidFill>
                <a:effectLst/>
                <a:uLnTx/>
                <a:uFillTx/>
                <a:latin typeface="Aptos" panose="020B0004020202020204" pitchFamily="34" charset="0"/>
                <a:cs typeface="Arial"/>
                <a:sym typeface="Arial"/>
              </a:rPr>
              <a:t>DO NOT</a:t>
            </a:r>
          </a:p>
          <a:p>
            <a:pPr marL="180975" marR="0" lvl="1" indent="-180975" algn="l" defTabSz="914400" rtl="0" eaLnBrk="1" fontAlgn="auto" latinLnBrk="0" hangingPunct="1">
              <a:lnSpc>
                <a:spcPct val="100000"/>
              </a:lnSpc>
              <a:spcBef>
                <a:spcPts val="40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Be vague and use buzzwords when describing the impact.</a:t>
            </a:r>
            <a:endParaRPr kumimoji="0" lang="en-US" sz="5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180975" marR="0" lvl="1" indent="-180975" algn="l" defTabSz="914400" rtl="0" eaLnBrk="1" fontAlgn="auto" latinLnBrk="0" hangingPunct="1">
              <a:lnSpc>
                <a:spcPct val="100000"/>
              </a:lnSpc>
              <a:spcBef>
                <a:spcPts val="40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Reshare the same program data that were already reported elsewhere without giving additional context.</a:t>
            </a:r>
            <a:endParaRPr kumimoji="0" lang="en-US" sz="5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180975" marR="0" lvl="1" indent="-180975" algn="l" defTabSz="914400" rtl="0" eaLnBrk="1" fontAlgn="auto" latinLnBrk="0" hangingPunct="1">
              <a:lnSpc>
                <a:spcPct val="100000"/>
              </a:lnSpc>
              <a:spcBef>
                <a:spcPts val="40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List the activities completed without talking about outcomes and impact.</a:t>
            </a:r>
            <a:endParaRPr kumimoji="0" lang="en-US" sz="5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180975" marR="0" lvl="1" indent="-180975" algn="l" defTabSz="914400" rtl="0" eaLnBrk="1" fontAlgn="auto" latinLnBrk="0" hangingPunct="1">
              <a:lnSpc>
                <a:spcPct val="100000"/>
              </a:lnSpc>
              <a:spcBef>
                <a:spcPts val="40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Focus on program details (e.g., number of sessions, location, date) unless it will help you talk about the impact.</a:t>
            </a:r>
            <a:endParaRPr kumimoji="0" lang="en-CA"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Rectangle 2">
            <a:extLst>
              <a:ext uri="{FF2B5EF4-FFF2-40B4-BE49-F238E27FC236}">
                <a16:creationId xmlns:a16="http://schemas.microsoft.com/office/drawing/2014/main" id="{44AB95C1-54DB-540D-CF0C-AB44057215D5}"/>
              </a:ext>
              <a:ext uri="{C183D7F6-B498-43B3-948B-1728B52AA6E4}">
                <adec:decorative xmlns:adec="http://schemas.microsoft.com/office/drawing/2017/decorative" val="1"/>
              </a:ext>
            </a:extLst>
          </p:cNvPr>
          <p:cNvSpPr/>
          <p:nvPr/>
        </p:nvSpPr>
        <p:spPr>
          <a:xfrm>
            <a:off x="382108" y="1464333"/>
            <a:ext cx="4095750" cy="295476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200" b="1" i="0" u="none" strike="noStrike" kern="0" cap="none" spc="0" normalizeH="0" baseline="0" noProof="0" dirty="0">
                <a:ln>
                  <a:noFill/>
                </a:ln>
                <a:solidFill>
                  <a:srgbClr val="007F9D"/>
                </a:solidFill>
                <a:effectLst/>
                <a:uLnTx/>
                <a:uFillTx/>
                <a:latin typeface="Aptos" panose="020B0004020202020204" pitchFamily="34" charset="0"/>
                <a:cs typeface="Arial"/>
                <a:sym typeface="Arial"/>
              </a:rPr>
              <a:t>DO</a:t>
            </a:r>
          </a:p>
          <a:p>
            <a:pPr marL="266700" marR="0" lvl="0" indent="-180975" algn="l" defTabSz="914400" rtl="0" eaLnBrk="1" fontAlgn="auto" latinLnBrk="0" hangingPunct="1">
              <a:lnSpc>
                <a:spcPct val="100000"/>
              </a:lnSpc>
              <a:spcBef>
                <a:spcPts val="40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Be specific and use clear examples. </a:t>
            </a:r>
            <a:endParaRPr kumimoji="0" lang="en-US" sz="5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266700" marR="0" lvl="0" indent="-180975" algn="l" defTabSz="914400" rtl="0" eaLnBrk="1" fontAlgn="auto" latinLnBrk="0" hangingPunct="1">
              <a:lnSpc>
                <a:spcPct val="100000"/>
              </a:lnSpc>
              <a:spcBef>
                <a:spcPts val="40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Share a real anonymous story of an individual or family who has benefitted from FCSS programming.</a:t>
            </a:r>
            <a:endParaRPr kumimoji="0" lang="en-US" sz="5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266700" marR="0" lvl="0" indent="-180975" algn="l" defTabSz="914400" rtl="0" eaLnBrk="1" fontAlgn="auto" latinLnBrk="0" hangingPunct="1">
              <a:lnSpc>
                <a:spcPct val="100000"/>
              </a:lnSpc>
              <a:spcBef>
                <a:spcPts val="40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Focus on outcomes of the program instead of activities completed. </a:t>
            </a:r>
            <a:endParaRPr kumimoji="0" lang="en-US" sz="5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266700" marR="0" lvl="0" indent="-180975" algn="l" defTabSz="914400" rtl="0" eaLnBrk="1" fontAlgn="auto" latinLnBrk="0" hangingPunct="1">
              <a:lnSpc>
                <a:spcPct val="100000"/>
              </a:lnSpc>
              <a:spcBef>
                <a:spcPts val="40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Align the narrative to the program goals.</a:t>
            </a:r>
            <a:endParaRPr kumimoji="0" lang="en-US" sz="5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266700" marR="0" lvl="0" indent="-180975" algn="l" defTabSz="914400" rtl="0" eaLnBrk="1" fontAlgn="auto" latinLnBrk="0" hangingPunct="1">
              <a:lnSpc>
                <a:spcPct val="100000"/>
              </a:lnSpc>
              <a:spcBef>
                <a:spcPts val="40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Align the narrative to a prevention priority that best aligns.</a:t>
            </a:r>
          </a:p>
        </p:txBody>
      </p:sp>
      <p:pic>
        <p:nvPicPr>
          <p:cNvPr id="11" name="Graphic 10" descr="Thumbs up sign outline">
            <a:extLst>
              <a:ext uri="{FF2B5EF4-FFF2-40B4-BE49-F238E27FC236}">
                <a16:creationId xmlns:a16="http://schemas.microsoft.com/office/drawing/2014/main" id="{94169E87-6ACC-3962-CC37-F54E34C096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8862" y="1469140"/>
            <a:ext cx="623391" cy="623391"/>
          </a:xfrm>
          <a:prstGeom prst="rect">
            <a:avLst/>
          </a:prstGeom>
        </p:spPr>
      </p:pic>
      <p:pic>
        <p:nvPicPr>
          <p:cNvPr id="16" name="Graphic 15" descr="Thumbs up sign outline">
            <a:extLst>
              <a:ext uri="{FF2B5EF4-FFF2-40B4-BE49-F238E27FC236}">
                <a16:creationId xmlns:a16="http://schemas.microsoft.com/office/drawing/2014/main" id="{4EC0D313-8BB0-DD1E-CF32-46C7F075A6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8059238" y="1487506"/>
            <a:ext cx="600671" cy="600671"/>
          </a:xfrm>
          <a:prstGeom prst="rect">
            <a:avLst/>
          </a:prstGeom>
        </p:spPr>
      </p:pic>
      <p:sp>
        <p:nvSpPr>
          <p:cNvPr id="2" name="Title 1">
            <a:extLst>
              <a:ext uri="{FF2B5EF4-FFF2-40B4-BE49-F238E27FC236}">
                <a16:creationId xmlns:a16="http://schemas.microsoft.com/office/drawing/2014/main" id="{9CEFC69F-C9C4-A504-69FF-888E1CE0A48A}"/>
              </a:ext>
            </a:extLst>
          </p:cNvPr>
          <p:cNvSpPr txBox="1">
            <a:spLocks noGrp="1"/>
          </p:cNvSpPr>
          <p:nvPr>
            <p:ph type="title" idx="4294967295"/>
          </p:nvPr>
        </p:nvSpPr>
        <p:spPr>
          <a:xfrm>
            <a:off x="275953" y="506812"/>
            <a:ext cx="84171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Impact Narratives – Do and Do Not</a:t>
            </a:r>
          </a:p>
        </p:txBody>
      </p:sp>
      <p:grpSp>
        <p:nvGrpSpPr>
          <p:cNvPr id="4" name="Group 3">
            <a:extLst>
              <a:ext uri="{FF2B5EF4-FFF2-40B4-BE49-F238E27FC236}">
                <a16:creationId xmlns:a16="http://schemas.microsoft.com/office/drawing/2014/main" id="{2BF40467-1B49-A081-B8EC-895B6B5F8826}"/>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5" name="Oval 4">
              <a:extLst>
                <a:ext uri="{FF2B5EF4-FFF2-40B4-BE49-F238E27FC236}">
                  <a16:creationId xmlns:a16="http://schemas.microsoft.com/office/drawing/2014/main" id="{FE19DC41-B508-BE5D-DBA1-75764F355045}"/>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Graphic 5" descr="Folder Search with solid fill">
              <a:extLst>
                <a:ext uri="{FF2B5EF4-FFF2-40B4-BE49-F238E27FC236}">
                  <a16:creationId xmlns:a16="http://schemas.microsoft.com/office/drawing/2014/main" id="{049F8F35-CED2-1DB7-40E2-0E8685A561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9345" y="114722"/>
              <a:ext cx="418882" cy="418882"/>
            </a:xfrm>
            <a:prstGeom prst="rect">
              <a:avLst/>
            </a:prstGeom>
          </p:spPr>
        </p:pic>
      </p:grpSp>
      <p:sp>
        <p:nvSpPr>
          <p:cNvPr id="8" name="TextBox 7">
            <a:extLst>
              <a:ext uri="{FF2B5EF4-FFF2-40B4-BE49-F238E27FC236}">
                <a16:creationId xmlns:a16="http://schemas.microsoft.com/office/drawing/2014/main" id="{15FF6C22-49D4-D8EC-170D-007B4DE7E402}"/>
              </a:ext>
            </a:extLst>
          </p:cNvPr>
          <p:cNvSpPr txBox="1"/>
          <p:nvPr/>
        </p:nvSpPr>
        <p:spPr>
          <a:xfrm>
            <a:off x="7779091" y="128906"/>
            <a:ext cx="2729818" cy="553998"/>
          </a:xfrm>
          <a:prstGeom prst="rect">
            <a:avLst/>
          </a:prstGeom>
          <a:noFill/>
        </p:spPr>
        <p:txBody>
          <a:bodyPr wrap="square" rtlCol="0">
            <a:spAutoFit/>
          </a:bodyPr>
          <a:lstStyle/>
          <a:p>
            <a:r>
              <a:rPr lang="en-CA" sz="1050" b="1" dirty="0">
                <a:solidFill>
                  <a:schemeClr val="tx2">
                    <a:lumMod val="10000"/>
                  </a:schemeClr>
                </a:solidFill>
                <a:latin typeface="Aptos"/>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30</a:t>
            </a:r>
          </a:p>
        </p:txBody>
      </p:sp>
    </p:spTree>
    <p:extLst>
      <p:ext uri="{BB962C8B-B14F-4D97-AF65-F5344CB8AC3E}">
        <p14:creationId xmlns:p14="http://schemas.microsoft.com/office/powerpoint/2010/main" val="37413291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1CB1B-DFB7-9DF5-C806-64A3825DCEC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D7E9BF6-1F41-9B96-8ACE-17134C0AFEBB}"/>
              </a:ext>
              <a:ext uri="{C183D7F6-B498-43B3-948B-1728B52AA6E4}">
                <adec:decorative xmlns:adec="http://schemas.microsoft.com/office/drawing/2017/decorative" val="1"/>
              </a:ext>
            </a:extLst>
          </p:cNvPr>
          <p:cNvSpPr/>
          <p:nvPr/>
        </p:nvSpPr>
        <p:spPr>
          <a:xfrm>
            <a:off x="7126941" y="3988180"/>
            <a:ext cx="2017059" cy="1106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B695BEEE-347A-3C55-7813-E28B260D85D6}"/>
              </a:ext>
            </a:extLst>
          </p:cNvPr>
          <p:cNvSpPr>
            <a:spLocks noGrp="1"/>
          </p:cNvSpPr>
          <p:nvPr>
            <p:ph type="title"/>
          </p:nvPr>
        </p:nvSpPr>
        <p:spPr>
          <a:xfrm>
            <a:off x="332185" y="143100"/>
            <a:ext cx="5755730" cy="513000"/>
          </a:xfrm>
        </p:spPr>
        <p:txBody>
          <a:bodyPr spcFirstLastPara="1" vert="horz" wrap="square" lIns="0" tIns="0" rIns="0" bIns="0" rtlCol="0" anchor="ctr" anchorCtr="0">
            <a:normAutofit/>
          </a:bodyPr>
          <a:lstStyle/>
          <a:p>
            <a:pPr>
              <a:lnSpc>
                <a:spcPct val="80000"/>
              </a:lnSpc>
            </a:pPr>
            <a:r>
              <a:rPr lang="en-US" dirty="0">
                <a:solidFill>
                  <a:srgbClr val="000000"/>
                </a:solidFill>
                <a:latin typeface="Aptos" panose="020B0004020202020204" pitchFamily="34" charset="0"/>
              </a:rPr>
              <a:t>Impact Narratives – Example</a:t>
            </a:r>
          </a:p>
        </p:txBody>
      </p:sp>
      <p:sp>
        <p:nvSpPr>
          <p:cNvPr id="3" name="Content Placeholder 2">
            <a:extLst>
              <a:ext uri="{FF2B5EF4-FFF2-40B4-BE49-F238E27FC236}">
                <a16:creationId xmlns:a16="http://schemas.microsoft.com/office/drawing/2014/main" id="{46D51B96-38D8-0AC4-56EA-9E97C7AC40C9}"/>
              </a:ext>
            </a:extLst>
          </p:cNvPr>
          <p:cNvSpPr>
            <a:spLocks noGrp="1"/>
          </p:cNvSpPr>
          <p:nvPr>
            <p:ph idx="1"/>
          </p:nvPr>
        </p:nvSpPr>
        <p:spPr>
          <a:xfrm>
            <a:off x="332184" y="654843"/>
            <a:ext cx="2785667" cy="4104086"/>
          </a:xfrm>
          <a:ln w="19050">
            <a:solidFill>
              <a:srgbClr val="007F9D"/>
            </a:solidFill>
          </a:ln>
        </p:spPr>
        <p:txBody>
          <a:bodyPr spcFirstLastPara="1" wrap="square" lIns="137160" tIns="137160" rIns="137160" bIns="137160" anchor="ctr" anchorCtr="0">
            <a:noAutofit/>
          </a:bodyPr>
          <a:lstStyle/>
          <a:p>
            <a:pPr marL="0" indent="0">
              <a:buNone/>
            </a:pPr>
            <a:r>
              <a:rPr lang="en-US" b="1">
                <a:solidFill>
                  <a:schemeClr val="tx1"/>
                </a:solidFill>
                <a:latin typeface="Aptos" panose="020B0004020202020204" pitchFamily="34" charset="0"/>
              </a:rPr>
              <a:t>Program: </a:t>
            </a:r>
            <a:r>
              <a:rPr lang="en-US">
                <a:solidFill>
                  <a:schemeClr val="tx1"/>
                </a:solidFill>
                <a:latin typeface="Aptos" panose="020B0004020202020204" pitchFamily="34" charset="0"/>
              </a:rPr>
              <a:t>Community tax clinic</a:t>
            </a:r>
          </a:p>
          <a:p>
            <a:pPr marL="0" indent="0">
              <a:buNone/>
            </a:pPr>
            <a:r>
              <a:rPr lang="en-US" b="1">
                <a:solidFill>
                  <a:schemeClr val="tx1"/>
                </a:solidFill>
                <a:latin typeface="Aptos" panose="020B0004020202020204" pitchFamily="34" charset="0"/>
              </a:rPr>
              <a:t>Target Participants: </a:t>
            </a:r>
            <a:r>
              <a:rPr lang="en-US">
                <a:solidFill>
                  <a:schemeClr val="tx1"/>
                </a:solidFill>
                <a:latin typeface="Aptos" panose="020B0004020202020204" pitchFamily="34" charset="0"/>
              </a:rPr>
              <a:t>Anyone who needs help with their taxes – low-income and seniors.</a:t>
            </a:r>
          </a:p>
          <a:p>
            <a:pPr marL="0" indent="0">
              <a:buNone/>
            </a:pPr>
            <a:r>
              <a:rPr lang="en-US" b="1">
                <a:solidFill>
                  <a:schemeClr val="tx1"/>
                </a:solidFill>
                <a:latin typeface="Aptos" panose="020B0004020202020204" pitchFamily="34" charset="0"/>
              </a:rPr>
              <a:t>Programming Goal: </a:t>
            </a:r>
            <a:r>
              <a:rPr lang="en-US">
                <a:solidFill>
                  <a:schemeClr val="tx1"/>
                </a:solidFill>
                <a:latin typeface="Aptos" panose="020B0004020202020204" pitchFamily="34" charset="0"/>
              </a:rPr>
              <a:t>To provide tax assistance to people who otherwise struggle to complete their taxes and are therefore unable to apply for other benefits. </a:t>
            </a:r>
          </a:p>
        </p:txBody>
      </p:sp>
      <p:sp>
        <p:nvSpPr>
          <p:cNvPr id="5" name="Content Placeholder 2">
            <a:extLst>
              <a:ext uri="{FF2B5EF4-FFF2-40B4-BE49-F238E27FC236}">
                <a16:creationId xmlns:a16="http://schemas.microsoft.com/office/drawing/2014/main" id="{FD38998B-B4C8-6699-D052-45858AB3A641}"/>
              </a:ext>
            </a:extLst>
          </p:cNvPr>
          <p:cNvSpPr txBox="1">
            <a:spLocks/>
          </p:cNvSpPr>
          <p:nvPr/>
        </p:nvSpPr>
        <p:spPr>
          <a:xfrm>
            <a:off x="3448050" y="654845"/>
            <a:ext cx="5363766" cy="4104084"/>
          </a:xfrm>
          <a:prstGeom prst="roundRect">
            <a:avLst>
              <a:gd name="adj" fmla="val 11906"/>
            </a:avLst>
          </a:prstGeom>
          <a:ln w="19050">
            <a:solidFill>
              <a:srgbClr val="007F9D"/>
            </a:solidFill>
          </a:ln>
        </p:spPr>
        <p:txBody>
          <a:bodyPr vert="horz" lIns="137160" tIns="137160" rIns="137160" bIns="137160" rtlCol="0" anchor="ctr" anchorCtr="0">
            <a:noAutofit/>
          </a:bodyPr>
          <a:lstStyle>
            <a:lvl1pPr marL="228600" indent="-365760" algn="l" defTabSz="914400" rtl="0" eaLnBrk="1" latinLnBrk="0" hangingPunct="1">
              <a:lnSpc>
                <a:spcPct val="150000"/>
              </a:lnSpc>
              <a:spcBef>
                <a:spcPts val="10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1pPr>
            <a:lvl2pPr marL="685800" indent="-365760" algn="l" defTabSz="914400" rtl="0" eaLnBrk="1" latinLnBrk="0" hangingPunct="1">
              <a:lnSpc>
                <a:spcPct val="150000"/>
              </a:lnSpc>
              <a:spcBef>
                <a:spcPts val="5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2pPr>
            <a:lvl3pPr marL="1143000" indent="-365760" algn="l" defTabSz="914400" rtl="0" eaLnBrk="1" latinLnBrk="0" hangingPunct="1">
              <a:lnSpc>
                <a:spcPct val="150000"/>
              </a:lnSpc>
              <a:spcBef>
                <a:spcPts val="5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3pPr>
            <a:lvl4pPr marL="1600200" indent="-365760" algn="l" defTabSz="914400" rtl="0" eaLnBrk="1" latinLnBrk="0" hangingPunct="1">
              <a:lnSpc>
                <a:spcPct val="150000"/>
              </a:lnSpc>
              <a:spcBef>
                <a:spcPts val="5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4pPr>
            <a:lvl5pPr marL="2057400" indent="-365760" algn="l" defTabSz="914400" rtl="0" eaLnBrk="1" latinLnBrk="0" hangingPunct="1">
              <a:lnSpc>
                <a:spcPct val="150000"/>
              </a:lnSpc>
              <a:spcBef>
                <a:spcPts val="500"/>
              </a:spcBef>
              <a:buClr>
                <a:schemeClr val="accent3">
                  <a:lumMod val="60000"/>
                  <a:lumOff val="40000"/>
                </a:schemeClr>
              </a:buClr>
              <a:buFont typeface="Arial" panose="020B0604020202020204" pitchFamily="34" charset="0"/>
              <a:buChar char="•"/>
              <a:defRPr sz="1800" kern="1200" cap="none" spc="0" baseline="0">
                <a:solidFill>
                  <a:schemeClr val="accent3">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dirty="0">
                <a:solidFill>
                  <a:srgbClr val="000000"/>
                </a:solidFill>
              </a:rPr>
              <a:t>This year, our community tax clinic served </a:t>
            </a:r>
            <a:r>
              <a:rPr lang="en-US" sz="1350" dirty="0">
                <a:solidFill>
                  <a:srgbClr val="000000"/>
                </a:solidFill>
                <a:highlight>
                  <a:srgbClr val="FFD6D1"/>
                </a:highlight>
              </a:rPr>
              <a:t>a low-income senior who had not received tax benefits and refunds </a:t>
            </a:r>
            <a:r>
              <a:rPr lang="en-US" sz="1350" dirty="0">
                <a:solidFill>
                  <a:srgbClr val="000000"/>
                </a:solidFill>
              </a:rPr>
              <a:t>for the past 3 years because she had not completed her taxes. </a:t>
            </a:r>
            <a:r>
              <a:rPr lang="en-US" sz="1350" dirty="0">
                <a:solidFill>
                  <a:srgbClr val="000000"/>
                </a:solidFill>
                <a:highlight>
                  <a:srgbClr val="A8DFEA"/>
                </a:highlight>
              </a:rPr>
              <a:t>After filing taxes through the community tax clinic</a:t>
            </a:r>
            <a:r>
              <a:rPr lang="en-US" sz="1350" dirty="0">
                <a:solidFill>
                  <a:srgbClr val="000000"/>
                </a:solidFill>
              </a:rPr>
              <a:t>, she was able to receive the benefits she was entitled to. The tax clinic helped her feel </a:t>
            </a:r>
            <a:r>
              <a:rPr lang="en-US" sz="1350" dirty="0">
                <a:solidFill>
                  <a:srgbClr val="000000"/>
                </a:solidFill>
                <a:highlight>
                  <a:srgbClr val="FED16D"/>
                </a:highlight>
              </a:rPr>
              <a:t>connected to the community, reduced her financial anxiety, and enabled her to make positive lifestyle changes</a:t>
            </a:r>
            <a:r>
              <a:rPr lang="en-US" sz="1350" dirty="0">
                <a:solidFill>
                  <a:srgbClr val="000000"/>
                </a:solidFill>
              </a:rPr>
              <a:t>. </a:t>
            </a:r>
            <a:r>
              <a:rPr lang="en-CA" sz="1350" dirty="0">
                <a:solidFill>
                  <a:srgbClr val="000000"/>
                </a:solidFill>
              </a:rPr>
              <a:t>Her story shows that our community tax clinic </a:t>
            </a:r>
            <a:r>
              <a:rPr lang="en-US" sz="1350" dirty="0">
                <a:solidFill>
                  <a:srgbClr val="000000"/>
                </a:solidFill>
                <a:highlight>
                  <a:srgbClr val="FEAA61"/>
                </a:highlight>
              </a:rPr>
              <a:t>enhances access to social supports </a:t>
            </a:r>
            <a:r>
              <a:rPr lang="en-US" sz="1350" dirty="0">
                <a:solidFill>
                  <a:srgbClr val="000000"/>
                </a:solidFill>
              </a:rPr>
              <a:t>- in a way that contributes to </a:t>
            </a:r>
            <a:r>
              <a:rPr lang="en-CA" sz="1350" dirty="0">
                <a:solidFill>
                  <a:srgbClr val="000000"/>
                </a:solidFill>
              </a:rPr>
              <a:t>aging well in community.</a:t>
            </a:r>
            <a:endParaRPr lang="en-US" sz="1350" dirty="0">
              <a:solidFill>
                <a:srgbClr val="000000"/>
              </a:solidFill>
            </a:endParaRPr>
          </a:p>
        </p:txBody>
      </p:sp>
      <p:sp>
        <p:nvSpPr>
          <p:cNvPr id="6" name="Arrow: Right 5">
            <a:extLst>
              <a:ext uri="{FF2B5EF4-FFF2-40B4-BE49-F238E27FC236}">
                <a16:creationId xmlns:a16="http://schemas.microsoft.com/office/drawing/2014/main" id="{279ECC2D-DA43-2D5A-C054-12C1C281E84D}"/>
              </a:ext>
            </a:extLst>
          </p:cNvPr>
          <p:cNvSpPr/>
          <p:nvPr/>
        </p:nvSpPr>
        <p:spPr>
          <a:xfrm rot="1637235">
            <a:off x="2854326" y="1964871"/>
            <a:ext cx="857250" cy="371250"/>
          </a:xfrm>
          <a:prstGeom prst="righ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latin typeface="Aptos" panose="020B0004020202020204" pitchFamily="34" charset="0"/>
              </a:rPr>
              <a:t>ACTION</a:t>
            </a:r>
            <a:endParaRPr lang="en-CA" sz="900" b="1" dirty="0">
              <a:latin typeface="Aptos" panose="020B0004020202020204" pitchFamily="34" charset="0"/>
            </a:endParaRPr>
          </a:p>
        </p:txBody>
      </p:sp>
      <p:sp>
        <p:nvSpPr>
          <p:cNvPr id="7" name="Arrow: Right 6">
            <a:extLst>
              <a:ext uri="{FF2B5EF4-FFF2-40B4-BE49-F238E27FC236}">
                <a16:creationId xmlns:a16="http://schemas.microsoft.com/office/drawing/2014/main" id="{36F60D3F-0EF2-A183-A0FA-DEBAF930EE19}"/>
              </a:ext>
            </a:extLst>
          </p:cNvPr>
          <p:cNvSpPr/>
          <p:nvPr/>
        </p:nvSpPr>
        <p:spPr>
          <a:xfrm rot="1637235">
            <a:off x="2854325" y="1380170"/>
            <a:ext cx="857250" cy="371250"/>
          </a:xfrm>
          <a:prstGeom prst="righ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latin typeface="Aptos" panose="020B0004020202020204" pitchFamily="34" charset="0"/>
              </a:rPr>
              <a:t>SITUATION</a:t>
            </a:r>
            <a:endParaRPr lang="en-CA" sz="800" b="1" dirty="0">
              <a:latin typeface="Aptos" panose="020B0004020202020204" pitchFamily="34" charset="0"/>
            </a:endParaRPr>
          </a:p>
        </p:txBody>
      </p:sp>
      <p:sp>
        <p:nvSpPr>
          <p:cNvPr id="8" name="Arrow: Right 7">
            <a:extLst>
              <a:ext uri="{FF2B5EF4-FFF2-40B4-BE49-F238E27FC236}">
                <a16:creationId xmlns:a16="http://schemas.microsoft.com/office/drawing/2014/main" id="{E82435EA-1606-C7E4-9F4B-792B338C8B0B}"/>
              </a:ext>
            </a:extLst>
          </p:cNvPr>
          <p:cNvSpPr/>
          <p:nvPr/>
        </p:nvSpPr>
        <p:spPr>
          <a:xfrm rot="1637235">
            <a:off x="2854325" y="3582848"/>
            <a:ext cx="857250" cy="371250"/>
          </a:xfrm>
          <a:prstGeom prst="righ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latin typeface="Aptos" panose="020B0004020202020204" pitchFamily="34" charset="0"/>
              </a:rPr>
              <a:t>TASK</a:t>
            </a:r>
            <a:endParaRPr lang="en-CA" sz="900" b="1" dirty="0">
              <a:latin typeface="Aptos" panose="020B0004020202020204" pitchFamily="34" charset="0"/>
            </a:endParaRPr>
          </a:p>
        </p:txBody>
      </p:sp>
      <p:sp>
        <p:nvSpPr>
          <p:cNvPr id="9" name="Arrow: Right 8">
            <a:extLst>
              <a:ext uri="{FF2B5EF4-FFF2-40B4-BE49-F238E27FC236}">
                <a16:creationId xmlns:a16="http://schemas.microsoft.com/office/drawing/2014/main" id="{CDCFCC6D-02C5-FAD8-5822-2AD8ED9C9DAF}"/>
              </a:ext>
            </a:extLst>
          </p:cNvPr>
          <p:cNvSpPr/>
          <p:nvPr/>
        </p:nvSpPr>
        <p:spPr>
          <a:xfrm rot="1637235">
            <a:off x="2856158" y="2651337"/>
            <a:ext cx="857250" cy="371250"/>
          </a:xfrm>
          <a:prstGeom prst="righ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latin typeface="Aptos" panose="020B0004020202020204" pitchFamily="34" charset="0"/>
              </a:rPr>
              <a:t>RESULT</a:t>
            </a:r>
            <a:endParaRPr lang="en-CA" sz="900" b="1" dirty="0">
              <a:latin typeface="Aptos" panose="020B0004020202020204" pitchFamily="34" charset="0"/>
            </a:endParaRPr>
          </a:p>
        </p:txBody>
      </p:sp>
      <p:grpSp>
        <p:nvGrpSpPr>
          <p:cNvPr id="4" name="Group 3">
            <a:extLst>
              <a:ext uri="{FF2B5EF4-FFF2-40B4-BE49-F238E27FC236}">
                <a16:creationId xmlns:a16="http://schemas.microsoft.com/office/drawing/2014/main" id="{CF244070-7B8C-0E87-B7EE-3962CB52A24E}"/>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11" name="Oval 10">
              <a:extLst>
                <a:ext uri="{FF2B5EF4-FFF2-40B4-BE49-F238E27FC236}">
                  <a16:creationId xmlns:a16="http://schemas.microsoft.com/office/drawing/2014/main" id="{2F720EA3-EE7C-52F6-4F12-BEFC6A6B0093}"/>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Graphic 11" descr="Folder Search with solid fill">
              <a:extLst>
                <a:ext uri="{FF2B5EF4-FFF2-40B4-BE49-F238E27FC236}">
                  <a16:creationId xmlns:a16="http://schemas.microsoft.com/office/drawing/2014/main" id="{EA8DBDC1-134B-3EEF-8289-320E88AF06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13" name="TextBox 12">
            <a:extLst>
              <a:ext uri="{FF2B5EF4-FFF2-40B4-BE49-F238E27FC236}">
                <a16:creationId xmlns:a16="http://schemas.microsoft.com/office/drawing/2014/main" id="{9FEA73BD-CEE6-D07D-FF2F-F123EC372C57}"/>
              </a:ext>
            </a:extLst>
          </p:cNvPr>
          <p:cNvSpPr txBox="1"/>
          <p:nvPr/>
        </p:nvSpPr>
        <p:spPr>
          <a:xfrm>
            <a:off x="7779091" y="128906"/>
            <a:ext cx="2729818" cy="553998"/>
          </a:xfrm>
          <a:prstGeom prst="rect">
            <a:avLst/>
          </a:prstGeom>
          <a:noFill/>
        </p:spPr>
        <p:txBody>
          <a:bodyPr wrap="square" rtlCol="0">
            <a:spAutoFit/>
          </a:bodyPr>
          <a:lstStyle/>
          <a:p>
            <a:r>
              <a:rPr lang="en-CA" sz="1050" b="1" dirty="0">
                <a:solidFill>
                  <a:schemeClr val="tx2">
                    <a:lumMod val="10000"/>
                  </a:schemeClr>
                </a:solidFill>
                <a:latin typeface="Aptos"/>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30</a:t>
            </a:r>
          </a:p>
        </p:txBody>
      </p:sp>
    </p:spTree>
    <p:extLst>
      <p:ext uri="{BB962C8B-B14F-4D97-AF65-F5344CB8AC3E}">
        <p14:creationId xmlns:p14="http://schemas.microsoft.com/office/powerpoint/2010/main" val="7986129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57A32-F099-083C-0F06-716917106F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A9BB1-53A0-4213-A701-4D010F690FA7}"/>
              </a:ext>
            </a:extLst>
          </p:cNvPr>
          <p:cNvSpPr>
            <a:spLocks noGrp="1"/>
          </p:cNvSpPr>
          <p:nvPr>
            <p:ph type="ctrTitle"/>
          </p:nvPr>
        </p:nvSpPr>
        <p:spPr/>
        <p:txBody>
          <a:bodyPr/>
          <a:lstStyle/>
          <a:p>
            <a:r>
              <a:rPr lang="en-CA" sz="8000" b="1" dirty="0">
                <a:latin typeface="Aptos" panose="020B0004020202020204" pitchFamily="34" charset="0"/>
              </a:rPr>
              <a:t>Module 10</a:t>
            </a:r>
          </a:p>
        </p:txBody>
      </p:sp>
      <p:sp>
        <p:nvSpPr>
          <p:cNvPr id="3" name="Subtitle 2">
            <a:extLst>
              <a:ext uri="{FF2B5EF4-FFF2-40B4-BE49-F238E27FC236}">
                <a16:creationId xmlns:a16="http://schemas.microsoft.com/office/drawing/2014/main" id="{B223FB82-C645-5244-C568-0AC57EB42F8F}"/>
              </a:ext>
            </a:extLst>
          </p:cNvPr>
          <p:cNvSpPr>
            <a:spLocks noGrp="1"/>
          </p:cNvSpPr>
          <p:nvPr>
            <p:ph type="subTitle" idx="1"/>
          </p:nvPr>
        </p:nvSpPr>
        <p:spPr/>
        <p:txBody>
          <a:bodyPr/>
          <a:lstStyle/>
          <a:p>
            <a:pPr marL="0" indent="0"/>
            <a:r>
              <a:rPr lang="en-CA" sz="4400" dirty="0">
                <a:latin typeface="Aptos" panose="020B0004020202020204" pitchFamily="34" charset="0"/>
              </a:rPr>
              <a:t>Conclusions &amp; Next Steps</a:t>
            </a:r>
          </a:p>
        </p:txBody>
      </p:sp>
    </p:spTree>
    <p:extLst>
      <p:ext uri="{BB962C8B-B14F-4D97-AF65-F5344CB8AC3E}">
        <p14:creationId xmlns:p14="http://schemas.microsoft.com/office/powerpoint/2010/main" val="28057285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C51D3A-7889-D6B6-4B78-F7BACA6F658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94</a:t>
            </a:fld>
            <a:endParaRPr lang="en-US"/>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18271" y="100022"/>
            <a:ext cx="9223113"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a:ea typeface="Arial"/>
                <a:cs typeface="Arial"/>
                <a:sym typeface="Arial"/>
              </a:rPr>
              <a:t>3 Output Based KPMs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800" b="0" i="0" u="none" strike="noStrike" kern="0" cap="none" spc="0" normalizeH="0" baseline="0" noProof="0" dirty="0">
                <a:ln>
                  <a:noFill/>
                </a:ln>
                <a:solidFill>
                  <a:srgbClr val="000000"/>
                </a:solidFill>
                <a:effectLst/>
                <a:uLnTx/>
                <a:uFillTx/>
                <a:latin typeface="Aptos"/>
                <a:ea typeface="Arial"/>
                <a:cs typeface="Arial"/>
                <a:sym typeface="Arial"/>
              </a:rPr>
              <a:t>Key Details </a:t>
            </a:r>
          </a:p>
        </p:txBody>
      </p:sp>
      <p:graphicFrame>
        <p:nvGraphicFramePr>
          <p:cNvPr id="3" name="Table 2">
            <a:extLst>
              <a:ext uri="{FF2B5EF4-FFF2-40B4-BE49-F238E27FC236}">
                <a16:creationId xmlns:a16="http://schemas.microsoft.com/office/drawing/2014/main" id="{F671644B-8C7D-D179-E9CF-9A4FFF729006}"/>
              </a:ext>
            </a:extLst>
          </p:cNvPr>
          <p:cNvGraphicFramePr>
            <a:graphicFrameLocks noGrp="1"/>
          </p:cNvGraphicFramePr>
          <p:nvPr>
            <p:extLst>
              <p:ext uri="{D42A27DB-BD31-4B8C-83A1-F6EECF244321}">
                <p14:modId xmlns:p14="http://schemas.microsoft.com/office/powerpoint/2010/main" val="2659734581"/>
              </p:ext>
            </p:extLst>
          </p:nvPr>
        </p:nvGraphicFramePr>
        <p:xfrm>
          <a:off x="323850" y="1260259"/>
          <a:ext cx="8496300" cy="3237187"/>
        </p:xfrm>
        <a:graphic>
          <a:graphicData uri="http://schemas.openxmlformats.org/drawingml/2006/table">
            <a:tbl>
              <a:tblPr firstRow="1" bandRow="1">
                <a:tableStyleId>{7E9639D4-E3E2-4D34-9284-5A2195B3D0D7}</a:tableStyleId>
              </a:tblPr>
              <a:tblGrid>
                <a:gridCol w="735900">
                  <a:extLst>
                    <a:ext uri="{9D8B030D-6E8A-4147-A177-3AD203B41FA5}">
                      <a16:colId xmlns:a16="http://schemas.microsoft.com/office/drawing/2014/main" val="2908485667"/>
                    </a:ext>
                  </a:extLst>
                </a:gridCol>
                <a:gridCol w="4721229">
                  <a:extLst>
                    <a:ext uri="{9D8B030D-6E8A-4147-A177-3AD203B41FA5}">
                      <a16:colId xmlns:a16="http://schemas.microsoft.com/office/drawing/2014/main" val="204581976"/>
                    </a:ext>
                  </a:extLst>
                </a:gridCol>
                <a:gridCol w="3039171">
                  <a:extLst>
                    <a:ext uri="{9D8B030D-6E8A-4147-A177-3AD203B41FA5}">
                      <a16:colId xmlns:a16="http://schemas.microsoft.com/office/drawing/2014/main" val="2343920873"/>
                    </a:ext>
                  </a:extLst>
                </a:gridCol>
              </a:tblGrid>
              <a:tr h="402547">
                <a:tc>
                  <a:txBody>
                    <a:bodyPr/>
                    <a:lstStyle/>
                    <a:p>
                      <a:endParaRPr lang="en-CA" sz="1400" dirty="0">
                        <a:latin typeface="Aptos" panose="020B0004020202020204" pitchFamily="34" charset="0"/>
                      </a:endParaRPr>
                    </a:p>
                  </a:txBody>
                  <a:tcPr anchor="ctr"/>
                </a:tc>
                <a:tc>
                  <a:txBody>
                    <a:bodyPr/>
                    <a:lstStyle/>
                    <a:p>
                      <a:r>
                        <a:rPr lang="en-CA" sz="1400">
                          <a:latin typeface="Aptos"/>
                        </a:rPr>
                        <a:t>Key Performance Measure</a:t>
                      </a:r>
                    </a:p>
                  </a:txBody>
                  <a:tcPr anchor="ctr"/>
                </a:tc>
                <a:tc>
                  <a:txBody>
                    <a:bodyPr/>
                    <a:lstStyle/>
                    <a:p>
                      <a:r>
                        <a:rPr lang="en-CA" sz="1400">
                          <a:latin typeface="Aptos"/>
                        </a:rPr>
                        <a:t>How it is Measured</a:t>
                      </a:r>
                    </a:p>
                  </a:txBody>
                  <a:tcPr anchor="ctr"/>
                </a:tc>
                <a:extLst>
                  <a:ext uri="{0D108BD9-81ED-4DB2-BD59-A6C34878D82A}">
                    <a16:rowId xmlns:a16="http://schemas.microsoft.com/office/drawing/2014/main" val="35627551"/>
                  </a:ext>
                </a:extLst>
              </a:tr>
              <a:tr h="347364">
                <a:tc>
                  <a:txBody>
                    <a:bodyPr/>
                    <a:lstStyle/>
                    <a:p>
                      <a:endParaRPr lang="en-CA" sz="1400">
                        <a:latin typeface="Aptos" panose="020B00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strike="noStrike" dirty="0">
                          <a:solidFill>
                            <a:schemeClr val="tx1"/>
                          </a:solidFill>
                          <a:latin typeface="Aptos"/>
                          <a:ea typeface="Batang"/>
                        </a:rPr>
                        <a:t>Number of programs </a:t>
                      </a:r>
                      <a:r>
                        <a:rPr lang="en-US" sz="1400" strike="noStrike" dirty="0">
                          <a:solidFill>
                            <a:schemeClr val="tx1"/>
                          </a:solidFill>
                          <a:latin typeface="Aptos"/>
                          <a:ea typeface="Batang"/>
                        </a:rPr>
                        <a:t>funded through local FCSS programs by delivery type (direct or indirect), population group, priority and strategy</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strike="noStrike" dirty="0">
                          <a:solidFill>
                            <a:schemeClr val="tx1"/>
                          </a:solidFill>
                          <a:latin typeface="Aptos"/>
                          <a:ea typeface="Batang"/>
                        </a:rPr>
                        <a:t>Reporting of program category, type, population group, provincial prevention priority, and prevention strategy of each program</a:t>
                      </a:r>
                    </a:p>
                  </a:txBody>
                  <a:tcPr anchor="ctr"/>
                </a:tc>
                <a:extLst>
                  <a:ext uri="{0D108BD9-81ED-4DB2-BD59-A6C34878D82A}">
                    <a16:rowId xmlns:a16="http://schemas.microsoft.com/office/drawing/2014/main" val="3431761539"/>
                  </a:ext>
                </a:extLst>
              </a:tr>
              <a:tr h="0">
                <a:tc>
                  <a:txBody>
                    <a:bodyPr/>
                    <a:lstStyle/>
                    <a:p>
                      <a:endParaRPr lang="en-CA" sz="1400">
                        <a:latin typeface="Aptos" panose="020B00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strike="noStrike" dirty="0">
                          <a:solidFill>
                            <a:schemeClr val="tx1"/>
                          </a:solidFill>
                          <a:latin typeface="Aptos"/>
                          <a:ea typeface="Batang"/>
                        </a:rPr>
                        <a:t>Amount and percentage of funding </a:t>
                      </a:r>
                      <a:r>
                        <a:rPr lang="en-US" sz="1400" strike="noStrike" dirty="0">
                          <a:solidFill>
                            <a:schemeClr val="tx1"/>
                          </a:solidFill>
                          <a:latin typeface="Aptos"/>
                          <a:ea typeface="Batang"/>
                        </a:rPr>
                        <a:t>used by local FCSS programs by delivery type (direct or indirect), population group, priority and strategy</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strike="noStrike" dirty="0">
                          <a:solidFill>
                            <a:schemeClr val="tx1"/>
                          </a:solidFill>
                          <a:latin typeface="Aptos"/>
                          <a:ea typeface="Batang"/>
                        </a:rPr>
                        <a:t>Funding associated with program category, delivery type, population group, provincial prevention priority, and prevention strategy of each program</a:t>
                      </a:r>
                    </a:p>
                  </a:txBody>
                  <a:tcPr anchor="ctr"/>
                </a:tc>
                <a:extLst>
                  <a:ext uri="{0D108BD9-81ED-4DB2-BD59-A6C34878D82A}">
                    <a16:rowId xmlns:a16="http://schemas.microsoft.com/office/drawing/2014/main" val="2459454289"/>
                  </a:ext>
                </a:extLst>
              </a:tr>
              <a:tr h="314906">
                <a:tc>
                  <a:txBody>
                    <a:bodyPr/>
                    <a:lstStyle/>
                    <a:p>
                      <a:endParaRPr lang="en-CA" sz="1400">
                        <a:latin typeface="Aptos" panose="020B00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strike="noStrike">
                          <a:solidFill>
                            <a:schemeClr val="tx1"/>
                          </a:solidFill>
                          <a:latin typeface="Aptos"/>
                          <a:ea typeface="Batang"/>
                        </a:rPr>
                        <a:t>Number and percentage of local FCSS programs that have completed a </a:t>
                      </a:r>
                      <a:r>
                        <a:rPr lang="en-US" sz="1400" b="1" strike="noStrike">
                          <a:solidFill>
                            <a:schemeClr val="tx1"/>
                          </a:solidFill>
                          <a:latin typeface="Aptos"/>
                          <a:ea typeface="Batang"/>
                        </a:rPr>
                        <a:t>community needs assessment </a:t>
                      </a:r>
                      <a:r>
                        <a:rPr lang="en-US" sz="1400" strike="noStrike">
                          <a:solidFill>
                            <a:schemeClr val="tx1"/>
                          </a:solidFill>
                          <a:latin typeface="Aptos"/>
                          <a:ea typeface="Batang"/>
                        </a:rPr>
                        <a:t>to inform their services</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strike="noStrike" dirty="0">
                          <a:solidFill>
                            <a:schemeClr val="tx1"/>
                          </a:solidFill>
                          <a:latin typeface="Aptos"/>
                          <a:ea typeface="Batang"/>
                        </a:rPr>
                        <a:t>Completion of needs assessment</a:t>
                      </a:r>
                    </a:p>
                    <a:p>
                      <a:endParaRPr lang="en-CA" sz="1400" strike="noStrike" dirty="0">
                        <a:solidFill>
                          <a:schemeClr val="tx1"/>
                        </a:solidFill>
                        <a:latin typeface="Aptos" panose="020B0004020202020204" pitchFamily="34" charset="0"/>
                      </a:endParaRPr>
                    </a:p>
                  </a:txBody>
                  <a:tcPr anchor="ctr"/>
                </a:tc>
                <a:extLst>
                  <a:ext uri="{0D108BD9-81ED-4DB2-BD59-A6C34878D82A}">
                    <a16:rowId xmlns:a16="http://schemas.microsoft.com/office/drawing/2014/main" val="571699094"/>
                  </a:ext>
                </a:extLst>
              </a:tr>
            </a:tbl>
          </a:graphicData>
        </a:graphic>
      </p:graphicFrame>
      <p:pic>
        <p:nvPicPr>
          <p:cNvPr id="11" name="Graphic 10" descr="Money with solid fill">
            <a:extLst>
              <a:ext uri="{FF2B5EF4-FFF2-40B4-BE49-F238E27FC236}">
                <a16:creationId xmlns:a16="http://schemas.microsoft.com/office/drawing/2014/main" id="{C54F0741-C91B-CB2E-A0CF-96805ADA07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486" y="2814344"/>
            <a:ext cx="522629" cy="522629"/>
          </a:xfrm>
          <a:prstGeom prst="rect">
            <a:avLst/>
          </a:prstGeom>
        </p:spPr>
      </p:pic>
      <p:pic>
        <p:nvPicPr>
          <p:cNvPr id="14" name="Graphic 13" descr="Document with solid fill">
            <a:extLst>
              <a:ext uri="{FF2B5EF4-FFF2-40B4-BE49-F238E27FC236}">
                <a16:creationId xmlns:a16="http://schemas.microsoft.com/office/drawing/2014/main" id="{F476404F-5901-D858-A47B-5FC06BE9D7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486" y="3868236"/>
            <a:ext cx="522629" cy="522629"/>
          </a:xfrm>
          <a:prstGeom prst="rect">
            <a:avLst/>
          </a:prstGeom>
        </p:spPr>
      </p:pic>
      <p:grpSp>
        <p:nvGrpSpPr>
          <p:cNvPr id="10" name="Group 9">
            <a:extLst>
              <a:ext uri="{FF2B5EF4-FFF2-40B4-BE49-F238E27FC236}">
                <a16:creationId xmlns:a16="http://schemas.microsoft.com/office/drawing/2014/main" id="{FE71E424-9FA0-71B4-5296-9905B3A18FC3}"/>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12" name="Oval 11">
              <a:extLst>
                <a:ext uri="{FF2B5EF4-FFF2-40B4-BE49-F238E27FC236}">
                  <a16:creationId xmlns:a16="http://schemas.microsoft.com/office/drawing/2014/main" id="{5670556A-F674-E0D4-A093-950D07B64BA1}"/>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Graphic 12" descr="Folder Search with solid fill">
              <a:extLst>
                <a:ext uri="{FF2B5EF4-FFF2-40B4-BE49-F238E27FC236}">
                  <a16:creationId xmlns:a16="http://schemas.microsoft.com/office/drawing/2014/main" id="{F06D2482-5F36-C5CE-8CDE-007E0C4343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9345" y="114722"/>
              <a:ext cx="418882" cy="418882"/>
            </a:xfrm>
            <a:prstGeom prst="rect">
              <a:avLst/>
            </a:prstGeom>
          </p:spPr>
        </p:pic>
      </p:grpSp>
      <p:sp>
        <p:nvSpPr>
          <p:cNvPr id="15" name="TextBox 14">
            <a:extLst>
              <a:ext uri="{FF2B5EF4-FFF2-40B4-BE49-F238E27FC236}">
                <a16:creationId xmlns:a16="http://schemas.microsoft.com/office/drawing/2014/main" id="{BCC7DC23-4F46-B418-E764-9264672AC745}"/>
              </a:ext>
            </a:extLst>
          </p:cNvPr>
          <p:cNvSpPr txBox="1"/>
          <p:nvPr/>
        </p:nvSpPr>
        <p:spPr>
          <a:xfrm>
            <a:off x="7779091" y="128906"/>
            <a:ext cx="2729818" cy="553998"/>
          </a:xfrm>
          <a:prstGeom prst="rect">
            <a:avLst/>
          </a:prstGeom>
          <a:noFill/>
        </p:spPr>
        <p:txBody>
          <a:bodyPr wrap="square" rtlCol="0">
            <a:spAutoFit/>
          </a:bodyPr>
          <a:lstStyle/>
          <a:p>
            <a:r>
              <a:rPr lang="en-CA" sz="1050" b="1" dirty="0">
                <a:solidFill>
                  <a:schemeClr val="tx2">
                    <a:lumMod val="10000"/>
                  </a:schemeClr>
                </a:solidFill>
                <a:latin typeface="Aptos"/>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25 - 26</a:t>
            </a:r>
          </a:p>
        </p:txBody>
      </p:sp>
      <p:pic>
        <p:nvPicPr>
          <p:cNvPr id="5" name="Graphic 4" descr="Flowchart with solid fill">
            <a:extLst>
              <a:ext uri="{FF2B5EF4-FFF2-40B4-BE49-F238E27FC236}">
                <a16:creationId xmlns:a16="http://schemas.microsoft.com/office/drawing/2014/main" id="{FD88F121-596A-3F63-7DAB-E5037BCBCE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323850" y="1731604"/>
            <a:ext cx="718515" cy="718515"/>
          </a:xfrm>
          <a:prstGeom prst="rect">
            <a:avLst/>
          </a:prstGeom>
        </p:spPr>
      </p:pic>
    </p:spTree>
    <p:extLst>
      <p:ext uri="{BB962C8B-B14F-4D97-AF65-F5344CB8AC3E}">
        <p14:creationId xmlns:p14="http://schemas.microsoft.com/office/powerpoint/2010/main" val="11701293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671644B-8C7D-D179-E9CF-9A4FFF729006}"/>
              </a:ext>
            </a:extLst>
          </p:cNvPr>
          <p:cNvGraphicFramePr>
            <a:graphicFrameLocks noGrp="1"/>
          </p:cNvGraphicFramePr>
          <p:nvPr>
            <p:extLst>
              <p:ext uri="{D42A27DB-BD31-4B8C-83A1-F6EECF244321}">
                <p14:modId xmlns:p14="http://schemas.microsoft.com/office/powerpoint/2010/main" val="3851288221"/>
              </p:ext>
            </p:extLst>
          </p:nvPr>
        </p:nvGraphicFramePr>
        <p:xfrm>
          <a:off x="361950" y="1228802"/>
          <a:ext cx="8420100" cy="3465118"/>
        </p:xfrm>
        <a:graphic>
          <a:graphicData uri="http://schemas.openxmlformats.org/drawingml/2006/table">
            <a:tbl>
              <a:tblPr firstRow="1" bandRow="1">
                <a:tableStyleId>{7E9639D4-E3E2-4D34-9284-5A2195B3D0D7}</a:tableStyleId>
              </a:tblPr>
              <a:tblGrid>
                <a:gridCol w="729300">
                  <a:extLst>
                    <a:ext uri="{9D8B030D-6E8A-4147-A177-3AD203B41FA5}">
                      <a16:colId xmlns:a16="http://schemas.microsoft.com/office/drawing/2014/main" val="2908485667"/>
                    </a:ext>
                  </a:extLst>
                </a:gridCol>
                <a:gridCol w="4678886">
                  <a:extLst>
                    <a:ext uri="{9D8B030D-6E8A-4147-A177-3AD203B41FA5}">
                      <a16:colId xmlns:a16="http://schemas.microsoft.com/office/drawing/2014/main" val="204581976"/>
                    </a:ext>
                  </a:extLst>
                </a:gridCol>
                <a:gridCol w="3011914">
                  <a:extLst>
                    <a:ext uri="{9D8B030D-6E8A-4147-A177-3AD203B41FA5}">
                      <a16:colId xmlns:a16="http://schemas.microsoft.com/office/drawing/2014/main" val="2343920873"/>
                    </a:ext>
                  </a:extLst>
                </a:gridCol>
              </a:tblGrid>
              <a:tr h="423827">
                <a:tc>
                  <a:txBody>
                    <a:bodyPr/>
                    <a:lstStyle/>
                    <a:p>
                      <a:endParaRPr lang="en-CA" sz="1400">
                        <a:latin typeface="Aptos" panose="020B0004020202020204" pitchFamily="34" charset="0"/>
                      </a:endParaRPr>
                    </a:p>
                  </a:txBody>
                  <a:tcPr anchor="ctr"/>
                </a:tc>
                <a:tc>
                  <a:txBody>
                    <a:bodyPr/>
                    <a:lstStyle/>
                    <a:p>
                      <a:r>
                        <a:rPr lang="en-CA" sz="1400">
                          <a:latin typeface="Aptos" panose="020B0004020202020204" pitchFamily="34" charset="0"/>
                        </a:rPr>
                        <a:t>Key Performance Measure</a:t>
                      </a:r>
                    </a:p>
                  </a:txBody>
                  <a:tcPr anchor="ctr"/>
                </a:tc>
                <a:tc>
                  <a:txBody>
                    <a:bodyPr/>
                    <a:lstStyle/>
                    <a:p>
                      <a:r>
                        <a:rPr lang="en-CA" sz="1400" dirty="0">
                          <a:latin typeface="Aptos" panose="020B0004020202020204" pitchFamily="34" charset="0"/>
                        </a:rPr>
                        <a:t>How it is Measured</a:t>
                      </a:r>
                    </a:p>
                  </a:txBody>
                  <a:tcPr anchor="ctr"/>
                </a:tc>
                <a:extLst>
                  <a:ext uri="{0D108BD9-81ED-4DB2-BD59-A6C34878D82A}">
                    <a16:rowId xmlns:a16="http://schemas.microsoft.com/office/drawing/2014/main" val="35627551"/>
                  </a:ext>
                </a:extLst>
              </a:tr>
              <a:tr h="545551">
                <a:tc>
                  <a:txBody>
                    <a:bodyPr/>
                    <a:lstStyle/>
                    <a:p>
                      <a:endParaRPr lang="en-CA" sz="1400">
                        <a:latin typeface="Aptos" panose="020B00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a:solidFill>
                            <a:schemeClr val="tx1"/>
                          </a:solidFill>
                          <a:latin typeface="Aptos" panose="020B0004020202020204" pitchFamily="34" charset="0"/>
                          <a:ea typeface="Batang" panose="02030600000101010101" pitchFamily="18" charset="-127"/>
                        </a:rPr>
                        <a:t>Number of times </a:t>
                      </a:r>
                      <a:r>
                        <a:rPr lang="en-US" sz="1400" b="1">
                          <a:solidFill>
                            <a:schemeClr val="tx1"/>
                          </a:solidFill>
                          <a:latin typeface="Aptos" panose="020B0004020202020204" pitchFamily="34" charset="0"/>
                          <a:ea typeface="Batang" panose="02030600000101010101" pitchFamily="18" charset="-127"/>
                        </a:rPr>
                        <a:t>Albertans participated </a:t>
                      </a:r>
                      <a:r>
                        <a:rPr lang="en-US" sz="1400" b="0">
                          <a:solidFill>
                            <a:schemeClr val="tx1"/>
                          </a:solidFill>
                          <a:latin typeface="Aptos" panose="020B0004020202020204" pitchFamily="34" charset="0"/>
                          <a:ea typeface="Batang" panose="02030600000101010101" pitchFamily="18" charset="-127"/>
                        </a:rPr>
                        <a:t>in local FCSS programming </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strike="noStrike" dirty="0">
                          <a:solidFill>
                            <a:schemeClr val="tx1"/>
                          </a:solidFill>
                          <a:latin typeface="Aptos" panose="020B0004020202020204" pitchFamily="34" charset="0"/>
                          <a:ea typeface="Batang" panose="02030600000101010101" pitchFamily="18" charset="-127"/>
                        </a:rPr>
                        <a:t>Count of participant interactions (programs) or attendees (events)</a:t>
                      </a:r>
                    </a:p>
                    <a:p>
                      <a:endParaRPr lang="en-CA" sz="1400" b="0" dirty="0">
                        <a:solidFill>
                          <a:schemeClr val="tx1"/>
                        </a:solidFill>
                        <a:latin typeface="Aptos" panose="020B0004020202020204" pitchFamily="34" charset="0"/>
                      </a:endParaRPr>
                    </a:p>
                  </a:txBody>
                  <a:tcPr anchor="ctr"/>
                </a:tc>
                <a:extLst>
                  <a:ext uri="{0D108BD9-81ED-4DB2-BD59-A6C34878D82A}">
                    <a16:rowId xmlns:a16="http://schemas.microsoft.com/office/drawing/2014/main" val="3431761539"/>
                  </a:ext>
                </a:extLst>
              </a:tr>
              <a:tr h="545551">
                <a:tc>
                  <a:txBody>
                    <a:bodyPr/>
                    <a:lstStyle/>
                    <a:p>
                      <a:endParaRPr lang="en-CA" sz="1400">
                        <a:latin typeface="Aptos" panose="020B00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chemeClr val="tx1"/>
                          </a:solidFill>
                          <a:latin typeface="Aptos" panose="020B0004020202020204" pitchFamily="34" charset="0"/>
                          <a:ea typeface="Batang" panose="02030600000101010101" pitchFamily="18" charset="-127"/>
                        </a:rPr>
                        <a:t>Number of </a:t>
                      </a:r>
                      <a:r>
                        <a:rPr lang="en-US" sz="1400" b="1" dirty="0">
                          <a:solidFill>
                            <a:schemeClr val="tx1"/>
                          </a:solidFill>
                          <a:latin typeface="Aptos" panose="020B0004020202020204" pitchFamily="34" charset="0"/>
                          <a:ea typeface="Batang" panose="02030600000101010101" pitchFamily="18" charset="-127"/>
                        </a:rPr>
                        <a:t>referral services </a:t>
                      </a:r>
                      <a:r>
                        <a:rPr lang="en-US" sz="1400" b="0" dirty="0">
                          <a:solidFill>
                            <a:schemeClr val="tx1"/>
                          </a:solidFill>
                          <a:latin typeface="Aptos" panose="020B0004020202020204" pitchFamily="34" charset="0"/>
                          <a:ea typeface="Batang" panose="02030600000101010101" pitchFamily="18" charset="-127"/>
                        </a:rPr>
                        <a:t>provided by local FCSS programs</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a:solidFill>
                            <a:schemeClr val="tx1"/>
                          </a:solidFill>
                          <a:latin typeface="Aptos" panose="020B0004020202020204" pitchFamily="34" charset="0"/>
                          <a:ea typeface="Batang" panose="02030600000101010101" pitchFamily="18" charset="-127"/>
                        </a:rPr>
                        <a:t>Count of referral interactions (if applicable)</a:t>
                      </a:r>
                    </a:p>
                  </a:txBody>
                  <a:tcPr anchor="ctr"/>
                </a:tc>
                <a:extLst>
                  <a:ext uri="{0D108BD9-81ED-4DB2-BD59-A6C34878D82A}">
                    <a16:rowId xmlns:a16="http://schemas.microsoft.com/office/drawing/2014/main" val="2459454289"/>
                  </a:ext>
                </a:extLst>
              </a:tr>
              <a:tr h="666219">
                <a:tc>
                  <a:txBody>
                    <a:bodyPr/>
                    <a:lstStyle/>
                    <a:p>
                      <a:endParaRPr lang="en-CA" sz="1400">
                        <a:latin typeface="Aptos" panose="020B00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a:solidFill>
                            <a:schemeClr val="tx1"/>
                          </a:solidFill>
                          <a:latin typeface="Aptos" panose="020B0004020202020204" pitchFamily="34" charset="0"/>
                          <a:ea typeface="Batang" panose="02030600000101010101" pitchFamily="18" charset="-127"/>
                        </a:rPr>
                        <a:t>Number of </a:t>
                      </a:r>
                      <a:r>
                        <a:rPr lang="en-US" sz="1400" b="1">
                          <a:solidFill>
                            <a:schemeClr val="tx1"/>
                          </a:solidFill>
                          <a:latin typeface="Aptos" panose="020B0004020202020204" pitchFamily="34" charset="0"/>
                          <a:ea typeface="Batang" panose="02030600000101010101" pitchFamily="18" charset="-127"/>
                        </a:rPr>
                        <a:t>community partnerships </a:t>
                      </a:r>
                      <a:r>
                        <a:rPr lang="en-US" sz="1400" b="0">
                          <a:solidFill>
                            <a:schemeClr val="tx1"/>
                          </a:solidFill>
                          <a:latin typeface="Aptos" panose="020B0004020202020204" pitchFamily="34" charset="0"/>
                          <a:ea typeface="Batang" panose="02030600000101010101" pitchFamily="18" charset="-127"/>
                        </a:rPr>
                        <a:t>local FCSS programs have with other local FCSS programs, agencies and/or programs </a:t>
                      </a:r>
                    </a:p>
                  </a:txBody>
                  <a:tcPr anchor="ctr"/>
                </a:tc>
                <a:tc>
                  <a:txBody>
                    <a:bodyPr/>
                    <a:lstStyle/>
                    <a:p>
                      <a:r>
                        <a:rPr lang="en-CA" sz="1400" b="0" dirty="0">
                          <a:solidFill>
                            <a:schemeClr val="tx1"/>
                          </a:solidFill>
                          <a:latin typeface="Aptos" panose="020B0004020202020204" pitchFamily="34" charset="0"/>
                        </a:rPr>
                        <a:t>Count of partnerships </a:t>
                      </a:r>
                    </a:p>
                  </a:txBody>
                  <a:tcPr anchor="ctr"/>
                </a:tc>
                <a:extLst>
                  <a:ext uri="{0D108BD9-81ED-4DB2-BD59-A6C34878D82A}">
                    <a16:rowId xmlns:a16="http://schemas.microsoft.com/office/drawing/2014/main" val="571699094"/>
                  </a:ext>
                </a:extLst>
              </a:tr>
              <a:tr h="487149">
                <a:tc>
                  <a:txBody>
                    <a:bodyPr/>
                    <a:lstStyle/>
                    <a:p>
                      <a:endParaRPr lang="en-CA" sz="1400">
                        <a:latin typeface="Aptos" panose="020B00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a:solidFill>
                            <a:schemeClr val="tx1"/>
                          </a:solidFill>
                          <a:latin typeface="Aptos" panose="020B0004020202020204" pitchFamily="34" charset="0"/>
                          <a:ea typeface="Batang" panose="02030600000101010101" pitchFamily="18" charset="-127"/>
                        </a:rPr>
                        <a:t>Number of </a:t>
                      </a:r>
                      <a:r>
                        <a:rPr lang="en-US" sz="1400" b="1">
                          <a:solidFill>
                            <a:schemeClr val="tx1"/>
                          </a:solidFill>
                          <a:latin typeface="Aptos" panose="020B0004020202020204" pitchFamily="34" charset="0"/>
                          <a:ea typeface="Batang" panose="02030600000101010101" pitchFamily="18" charset="-127"/>
                        </a:rPr>
                        <a:t>volunteers</a:t>
                      </a:r>
                      <a:r>
                        <a:rPr lang="en-US" sz="1400" b="0">
                          <a:solidFill>
                            <a:schemeClr val="tx1"/>
                          </a:solidFill>
                          <a:latin typeface="Aptos" panose="020B0004020202020204" pitchFamily="34" charset="0"/>
                          <a:ea typeface="Batang" panose="02030600000101010101" pitchFamily="18" charset="-127"/>
                        </a:rPr>
                        <a:t> who supported FCSS programs </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dirty="0">
                          <a:solidFill>
                            <a:schemeClr val="tx1"/>
                          </a:solidFill>
                          <a:latin typeface="Aptos" panose="020B0004020202020204" pitchFamily="34" charset="0"/>
                          <a:ea typeface="Batang" panose="02030600000101010101" pitchFamily="18" charset="-127"/>
                        </a:rPr>
                        <a:t>Count of unique volunteers</a:t>
                      </a:r>
                    </a:p>
                  </a:txBody>
                  <a:tcPr anchor="ctr"/>
                </a:tc>
                <a:extLst>
                  <a:ext uri="{0D108BD9-81ED-4DB2-BD59-A6C34878D82A}">
                    <a16:rowId xmlns:a16="http://schemas.microsoft.com/office/drawing/2014/main" val="3975467976"/>
                  </a:ext>
                </a:extLst>
              </a:tr>
              <a:tr h="545551">
                <a:tc>
                  <a:txBody>
                    <a:bodyPr/>
                    <a:lstStyle/>
                    <a:p>
                      <a:endParaRPr lang="en-CA" sz="1400">
                        <a:latin typeface="Aptos" panose="020B0004020202020204" pitchFamily="34" charset="0"/>
                      </a:endParaRPr>
                    </a:p>
                  </a:txBody>
                  <a:tcPr anchor="ctr"/>
                </a:tc>
                <a:tc>
                  <a:txBody>
                    <a:bodyPr/>
                    <a:lstStyle/>
                    <a:p>
                      <a:r>
                        <a:rPr lang="en-CA" sz="1400" b="0">
                          <a:solidFill>
                            <a:schemeClr val="tx1"/>
                          </a:solidFill>
                          <a:latin typeface="Aptos" panose="020B0004020202020204" pitchFamily="34" charset="0"/>
                        </a:rPr>
                        <a:t>Number of </a:t>
                      </a:r>
                      <a:r>
                        <a:rPr lang="en-CA" sz="1400" b="1">
                          <a:solidFill>
                            <a:schemeClr val="tx1"/>
                          </a:solidFill>
                          <a:latin typeface="Aptos" panose="020B0004020202020204" pitchFamily="34" charset="0"/>
                        </a:rPr>
                        <a:t>volunteer hours </a:t>
                      </a:r>
                      <a:r>
                        <a:rPr lang="en-CA" sz="1400" b="0">
                          <a:solidFill>
                            <a:schemeClr val="tx1"/>
                          </a:solidFill>
                          <a:latin typeface="Aptos" panose="020B0004020202020204" pitchFamily="34" charset="0"/>
                        </a:rPr>
                        <a:t>reported by local FCSS programs </a:t>
                      </a:r>
                    </a:p>
                  </a:txBody>
                  <a:tcPr anchor="ctr"/>
                </a:tc>
                <a:tc>
                  <a:txBody>
                    <a:bodyPr/>
                    <a:lstStyle/>
                    <a:p>
                      <a:r>
                        <a:rPr lang="en-CA" sz="1400" b="0" dirty="0">
                          <a:solidFill>
                            <a:schemeClr val="tx1"/>
                          </a:solidFill>
                          <a:latin typeface="Aptos" panose="020B0004020202020204" pitchFamily="34" charset="0"/>
                        </a:rPr>
                        <a:t>Count of volunteer hours </a:t>
                      </a:r>
                    </a:p>
                  </a:txBody>
                  <a:tcPr anchor="ctr"/>
                </a:tc>
                <a:extLst>
                  <a:ext uri="{0D108BD9-81ED-4DB2-BD59-A6C34878D82A}">
                    <a16:rowId xmlns:a16="http://schemas.microsoft.com/office/drawing/2014/main" val="4036410545"/>
                  </a:ext>
                </a:extLst>
              </a:tr>
            </a:tbl>
          </a:graphicData>
        </a:graphic>
      </p:graphicFrame>
      <p:sp>
        <p:nvSpPr>
          <p:cNvPr id="4" name="Slide Number Placeholder 3">
            <a:extLst>
              <a:ext uri="{FF2B5EF4-FFF2-40B4-BE49-F238E27FC236}">
                <a16:creationId xmlns:a16="http://schemas.microsoft.com/office/drawing/2014/main" id="{39C51D3A-7889-D6B6-4B78-F7BACA6F658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95</a:t>
            </a:fld>
            <a:endParaRPr lang="en-US"/>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18271" y="100022"/>
            <a:ext cx="9223113"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a:ea typeface="Arial"/>
                <a:cs typeface="Arial"/>
                <a:sym typeface="Arial"/>
              </a:rPr>
              <a:t>5 Count Based KPMs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800" b="0" i="0" u="none" strike="noStrike" kern="0" cap="none" spc="0" normalizeH="0" baseline="0" noProof="0" dirty="0">
                <a:ln>
                  <a:noFill/>
                </a:ln>
                <a:solidFill>
                  <a:srgbClr val="000000"/>
                </a:solidFill>
                <a:effectLst/>
                <a:uLnTx/>
                <a:uFillTx/>
                <a:latin typeface="Aptos"/>
                <a:ea typeface="Arial"/>
                <a:cs typeface="Arial"/>
                <a:sym typeface="Arial"/>
              </a:rPr>
              <a:t>Key Details </a:t>
            </a:r>
            <a:endParaRPr kumimoji="0" lang="en-CA" sz="28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endParaRPr>
          </a:p>
        </p:txBody>
      </p:sp>
      <p:grpSp>
        <p:nvGrpSpPr>
          <p:cNvPr id="13" name="Group 12">
            <a:extLst>
              <a:ext uri="{FF2B5EF4-FFF2-40B4-BE49-F238E27FC236}">
                <a16:creationId xmlns:a16="http://schemas.microsoft.com/office/drawing/2014/main" id="{C5CF9563-1AAF-76B4-1075-1DF21588BE7A}"/>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14" name="Oval 13">
              <a:extLst>
                <a:ext uri="{FF2B5EF4-FFF2-40B4-BE49-F238E27FC236}">
                  <a16:creationId xmlns:a16="http://schemas.microsoft.com/office/drawing/2014/main" id="{02DF6206-E1D5-62B0-AE1C-947F41BDDA4D}"/>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Graphic 14" descr="Folder Search with solid fill">
              <a:extLst>
                <a:ext uri="{FF2B5EF4-FFF2-40B4-BE49-F238E27FC236}">
                  <a16:creationId xmlns:a16="http://schemas.microsoft.com/office/drawing/2014/main" id="{0E7D92E9-CC85-2DEF-5B37-6C44BB4557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16" name="TextBox 15">
            <a:extLst>
              <a:ext uri="{FF2B5EF4-FFF2-40B4-BE49-F238E27FC236}">
                <a16:creationId xmlns:a16="http://schemas.microsoft.com/office/drawing/2014/main" id="{EAECE34E-5697-C343-73C6-F89FFE46221B}"/>
              </a:ext>
            </a:extLst>
          </p:cNvPr>
          <p:cNvSpPr txBox="1"/>
          <p:nvPr/>
        </p:nvSpPr>
        <p:spPr>
          <a:xfrm>
            <a:off x="7779091" y="128906"/>
            <a:ext cx="2729818" cy="553998"/>
          </a:xfrm>
          <a:prstGeom prst="rect">
            <a:avLst/>
          </a:prstGeom>
          <a:noFill/>
        </p:spPr>
        <p:txBody>
          <a:bodyPr wrap="square" rtlCol="0">
            <a:spAutoFit/>
          </a:bodyPr>
          <a:lstStyle/>
          <a:p>
            <a:r>
              <a:rPr lang="en-CA" sz="1050" b="1" dirty="0">
                <a:solidFill>
                  <a:schemeClr val="tx2">
                    <a:lumMod val="10000"/>
                  </a:schemeClr>
                </a:solidFill>
                <a:latin typeface="Aptos"/>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25 - 26</a:t>
            </a:r>
          </a:p>
        </p:txBody>
      </p:sp>
      <p:pic>
        <p:nvPicPr>
          <p:cNvPr id="6" name="Graphic 5" descr="Social network with solid fill">
            <a:extLst>
              <a:ext uri="{FF2B5EF4-FFF2-40B4-BE49-F238E27FC236}">
                <a16:creationId xmlns:a16="http://schemas.microsoft.com/office/drawing/2014/main" id="{3D69B7DC-B3DD-E420-73D1-D1D2E8C25A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975" y="1704356"/>
            <a:ext cx="607381" cy="607381"/>
          </a:xfrm>
          <a:prstGeom prst="rect">
            <a:avLst/>
          </a:prstGeom>
        </p:spPr>
      </p:pic>
      <p:grpSp>
        <p:nvGrpSpPr>
          <p:cNvPr id="8" name="Group 7">
            <a:extLst>
              <a:ext uri="{FF2B5EF4-FFF2-40B4-BE49-F238E27FC236}">
                <a16:creationId xmlns:a16="http://schemas.microsoft.com/office/drawing/2014/main" id="{84FFB89F-FC54-E01D-8E4A-88C6D44A3CE7}"/>
              </a:ext>
              <a:ext uri="{C183D7F6-B498-43B3-948B-1728B52AA6E4}">
                <adec:decorative xmlns:adec="http://schemas.microsoft.com/office/drawing/2017/decorative" val="1"/>
              </a:ext>
            </a:extLst>
          </p:cNvPr>
          <p:cNvGrpSpPr/>
          <p:nvPr/>
        </p:nvGrpSpPr>
        <p:grpSpPr>
          <a:xfrm>
            <a:off x="442332" y="2381018"/>
            <a:ext cx="576567" cy="517466"/>
            <a:chOff x="3467100" y="2840700"/>
            <a:chExt cx="711960" cy="638981"/>
          </a:xfrm>
        </p:grpSpPr>
        <p:pic>
          <p:nvPicPr>
            <p:cNvPr id="11" name="Graphic 10" descr="Call center outline">
              <a:extLst>
                <a:ext uri="{FF2B5EF4-FFF2-40B4-BE49-F238E27FC236}">
                  <a16:creationId xmlns:a16="http://schemas.microsoft.com/office/drawing/2014/main" id="{3492140E-ED67-297D-FE3E-FD24CB1424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43325" y="2964525"/>
              <a:ext cx="435735" cy="435735"/>
            </a:xfrm>
            <a:prstGeom prst="rect">
              <a:avLst/>
            </a:prstGeom>
          </p:spPr>
        </p:pic>
        <p:pic>
          <p:nvPicPr>
            <p:cNvPr id="18" name="Graphic 17" descr="Call center outline">
              <a:extLst>
                <a:ext uri="{FF2B5EF4-FFF2-40B4-BE49-F238E27FC236}">
                  <a16:creationId xmlns:a16="http://schemas.microsoft.com/office/drawing/2014/main" id="{640CE5B0-6138-9FEA-EE66-EA227E92E2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67100" y="2840700"/>
              <a:ext cx="435735" cy="435735"/>
            </a:xfrm>
            <a:prstGeom prst="rect">
              <a:avLst/>
            </a:prstGeom>
          </p:spPr>
        </p:pic>
        <p:pic>
          <p:nvPicPr>
            <p:cNvPr id="19" name="Graphic 18" descr="Arrow: Rotate left with solid fill">
              <a:extLst>
                <a:ext uri="{FF2B5EF4-FFF2-40B4-BE49-F238E27FC236}">
                  <a16:creationId xmlns:a16="http://schemas.microsoft.com/office/drawing/2014/main" id="{5981927D-FD28-FEF9-6D3A-5D76EDEFF6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flipH="1">
              <a:off x="3590893" y="3209759"/>
              <a:ext cx="378009" cy="269922"/>
            </a:xfrm>
            <a:prstGeom prst="rect">
              <a:avLst/>
            </a:prstGeom>
          </p:spPr>
        </p:pic>
      </p:grpSp>
      <p:pic>
        <p:nvPicPr>
          <p:cNvPr id="23" name="Graphic 22" descr="Handshake with solid fill">
            <a:extLst>
              <a:ext uri="{FF2B5EF4-FFF2-40B4-BE49-F238E27FC236}">
                <a16:creationId xmlns:a16="http://schemas.microsoft.com/office/drawing/2014/main" id="{73D89CF3-752D-F26A-0655-98ED65128D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7227" y="3026255"/>
            <a:ext cx="607382" cy="607382"/>
          </a:xfrm>
          <a:prstGeom prst="rect">
            <a:avLst/>
          </a:prstGeom>
        </p:spPr>
      </p:pic>
      <p:pic>
        <p:nvPicPr>
          <p:cNvPr id="25" name="Graphic 24" descr="Stopwatch 75% with solid fill">
            <a:extLst>
              <a:ext uri="{FF2B5EF4-FFF2-40B4-BE49-F238E27FC236}">
                <a16:creationId xmlns:a16="http://schemas.microsoft.com/office/drawing/2014/main" id="{F1170535-CFE5-DEE6-5F3A-1D0E8FEF6BF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7717" y="4162738"/>
            <a:ext cx="531182" cy="531182"/>
          </a:xfrm>
          <a:prstGeom prst="rect">
            <a:avLst/>
          </a:prstGeom>
        </p:spPr>
      </p:pic>
      <p:pic>
        <p:nvPicPr>
          <p:cNvPr id="2" name="Graphic 1" descr="Hero Female outline">
            <a:extLst>
              <a:ext uri="{FF2B5EF4-FFF2-40B4-BE49-F238E27FC236}">
                <a16:creationId xmlns:a16="http://schemas.microsoft.com/office/drawing/2014/main" id="{88B61F65-A6EE-E3E9-60E9-8DDF68F20EE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6332" y="3702918"/>
            <a:ext cx="419278" cy="419278"/>
          </a:xfrm>
          <a:prstGeom prst="rect">
            <a:avLst/>
          </a:prstGeom>
        </p:spPr>
      </p:pic>
    </p:spTree>
    <p:extLst>
      <p:ext uri="{BB962C8B-B14F-4D97-AF65-F5344CB8AC3E}">
        <p14:creationId xmlns:p14="http://schemas.microsoft.com/office/powerpoint/2010/main" val="21652653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C51D3A-7889-D6B6-4B78-F7BACA6F658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96</a:t>
            </a:fld>
            <a:endParaRPr lang="en-US"/>
          </a:p>
        </p:txBody>
      </p:sp>
      <p:sp>
        <p:nvSpPr>
          <p:cNvPr id="9" name="Title 8">
            <a:extLst>
              <a:ext uri="{FF2B5EF4-FFF2-40B4-BE49-F238E27FC236}">
                <a16:creationId xmlns:a16="http://schemas.microsoft.com/office/drawing/2014/main" id="{853327A8-F293-9016-69F1-49FA5D3A52C9}"/>
              </a:ext>
            </a:extLst>
          </p:cNvPr>
          <p:cNvSpPr txBox="1">
            <a:spLocks noGrp="1"/>
          </p:cNvSpPr>
          <p:nvPr>
            <p:ph type="title" idx="4294967295"/>
          </p:nvPr>
        </p:nvSpPr>
        <p:spPr>
          <a:xfrm>
            <a:off x="237321" y="496390"/>
            <a:ext cx="9223113"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a:ea typeface="Arial"/>
                <a:cs typeface="Arial"/>
                <a:sym typeface="Arial"/>
              </a:rPr>
              <a:t>3 Survey Based KPMs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800" b="0" i="0" u="none" strike="noStrike" kern="0" cap="none" spc="0" normalizeH="0" baseline="0" noProof="0" dirty="0">
                <a:ln>
                  <a:noFill/>
                </a:ln>
                <a:solidFill>
                  <a:srgbClr val="000000"/>
                </a:solidFill>
                <a:effectLst/>
                <a:uLnTx/>
                <a:uFillTx/>
                <a:latin typeface="Aptos"/>
                <a:ea typeface="Arial"/>
                <a:cs typeface="Arial"/>
                <a:sym typeface="Arial"/>
              </a:rPr>
              <a:t>Key Details </a:t>
            </a:r>
          </a:p>
        </p:txBody>
      </p:sp>
      <p:graphicFrame>
        <p:nvGraphicFramePr>
          <p:cNvPr id="3" name="Table 2">
            <a:extLst>
              <a:ext uri="{FF2B5EF4-FFF2-40B4-BE49-F238E27FC236}">
                <a16:creationId xmlns:a16="http://schemas.microsoft.com/office/drawing/2014/main" id="{70017B5A-84A2-5373-2E26-66F31C642B5B}"/>
              </a:ext>
            </a:extLst>
          </p:cNvPr>
          <p:cNvGraphicFramePr>
            <a:graphicFrameLocks noGrp="1"/>
          </p:cNvGraphicFramePr>
          <p:nvPr>
            <p:extLst>
              <p:ext uri="{D42A27DB-BD31-4B8C-83A1-F6EECF244321}">
                <p14:modId xmlns:p14="http://schemas.microsoft.com/office/powerpoint/2010/main" val="2135207948"/>
              </p:ext>
            </p:extLst>
          </p:nvPr>
        </p:nvGraphicFramePr>
        <p:xfrm>
          <a:off x="323850" y="1669439"/>
          <a:ext cx="8496300" cy="2321536"/>
        </p:xfrm>
        <a:graphic>
          <a:graphicData uri="http://schemas.openxmlformats.org/drawingml/2006/table">
            <a:tbl>
              <a:tblPr firstRow="1" bandRow="1">
                <a:tableStyleId>{7E9639D4-E3E2-4D34-9284-5A2195B3D0D7}</a:tableStyleId>
              </a:tblPr>
              <a:tblGrid>
                <a:gridCol w="735900">
                  <a:extLst>
                    <a:ext uri="{9D8B030D-6E8A-4147-A177-3AD203B41FA5}">
                      <a16:colId xmlns:a16="http://schemas.microsoft.com/office/drawing/2014/main" val="2908485667"/>
                    </a:ext>
                  </a:extLst>
                </a:gridCol>
                <a:gridCol w="4721229">
                  <a:extLst>
                    <a:ext uri="{9D8B030D-6E8A-4147-A177-3AD203B41FA5}">
                      <a16:colId xmlns:a16="http://schemas.microsoft.com/office/drawing/2014/main" val="204581976"/>
                    </a:ext>
                  </a:extLst>
                </a:gridCol>
                <a:gridCol w="3039171">
                  <a:extLst>
                    <a:ext uri="{9D8B030D-6E8A-4147-A177-3AD203B41FA5}">
                      <a16:colId xmlns:a16="http://schemas.microsoft.com/office/drawing/2014/main" val="2343920873"/>
                    </a:ext>
                  </a:extLst>
                </a:gridCol>
              </a:tblGrid>
              <a:tr h="402547">
                <a:tc>
                  <a:txBody>
                    <a:bodyPr/>
                    <a:lstStyle/>
                    <a:p>
                      <a:endParaRPr lang="en-CA" dirty="0">
                        <a:latin typeface="Aptos" panose="020B0004020202020204" pitchFamily="34" charset="0"/>
                      </a:endParaRPr>
                    </a:p>
                  </a:txBody>
                  <a:tcPr anchor="ctr"/>
                </a:tc>
                <a:tc>
                  <a:txBody>
                    <a:bodyPr/>
                    <a:lstStyle/>
                    <a:p>
                      <a:r>
                        <a:rPr lang="en-CA">
                          <a:latin typeface="Aptos" panose="020B0004020202020204" pitchFamily="34" charset="0"/>
                        </a:rPr>
                        <a:t>Key Performance Measure</a:t>
                      </a:r>
                    </a:p>
                  </a:txBody>
                  <a:tcPr anchor="ctr"/>
                </a:tc>
                <a:tc>
                  <a:txBody>
                    <a:bodyPr/>
                    <a:lstStyle/>
                    <a:p>
                      <a:r>
                        <a:rPr lang="en-CA" dirty="0">
                          <a:latin typeface="Aptos" panose="020B0004020202020204" pitchFamily="34" charset="0"/>
                        </a:rPr>
                        <a:t>How it is Measured</a:t>
                      </a:r>
                    </a:p>
                  </a:txBody>
                  <a:tcPr anchor="ctr"/>
                </a:tc>
                <a:extLst>
                  <a:ext uri="{0D108BD9-81ED-4DB2-BD59-A6C34878D82A}">
                    <a16:rowId xmlns:a16="http://schemas.microsoft.com/office/drawing/2014/main" val="35627551"/>
                  </a:ext>
                </a:extLst>
              </a:tr>
              <a:tr h="794065">
                <a:tc>
                  <a:txBody>
                    <a:bodyPr/>
                    <a:lstStyle/>
                    <a:p>
                      <a:endParaRPr lang="en-CA">
                        <a:latin typeface="Aptos" panose="020B0004020202020204" pitchFamily="34" charset="0"/>
                      </a:endParaRPr>
                    </a:p>
                  </a:txBody>
                  <a:tcPr anchor="ctr"/>
                </a:tc>
                <a:tc>
                  <a:txBody>
                    <a:bodyPr/>
                    <a:lstStyle/>
                    <a:p>
                      <a:r>
                        <a:rPr lang="en-CA" dirty="0">
                          <a:latin typeface="Aptos" panose="020B0004020202020204" pitchFamily="34" charset="0"/>
                        </a:rPr>
                        <a:t>Percentage of participants who reported </a:t>
                      </a:r>
                      <a:r>
                        <a:rPr lang="en-CA" b="1" dirty="0">
                          <a:latin typeface="Aptos" panose="020B0004020202020204" pitchFamily="34" charset="0"/>
                        </a:rPr>
                        <a:t>positive change </a:t>
                      </a:r>
                      <a:r>
                        <a:rPr lang="en-CA" dirty="0">
                          <a:latin typeface="Aptos" panose="020B0004020202020204" pitchFamily="34" charset="0"/>
                        </a:rPr>
                        <a:t>on measures associated with prevention strategies after participating in local FCSS programming </a:t>
                      </a:r>
                    </a:p>
                  </a:txBody>
                  <a:tcPr anchor="ctr"/>
                </a:tc>
                <a:tc>
                  <a:txBody>
                    <a:bodyPr/>
                    <a:lstStyle/>
                    <a:p>
                      <a:r>
                        <a:rPr lang="en-CA">
                          <a:latin typeface="Aptos" panose="020B0004020202020204" pitchFamily="34" charset="0"/>
                        </a:rPr>
                        <a:t>Positive change, from survey data</a:t>
                      </a:r>
                    </a:p>
                  </a:txBody>
                  <a:tcPr anchor="ctr"/>
                </a:tc>
                <a:extLst>
                  <a:ext uri="{0D108BD9-81ED-4DB2-BD59-A6C34878D82A}">
                    <a16:rowId xmlns:a16="http://schemas.microsoft.com/office/drawing/2014/main" val="3431761539"/>
                  </a:ext>
                </a:extLst>
              </a:tr>
              <a:tr h="562462">
                <a:tc>
                  <a:txBody>
                    <a:bodyPr/>
                    <a:lstStyle/>
                    <a:p>
                      <a:endParaRPr lang="en-CA">
                        <a:latin typeface="Aptos" panose="020B0004020202020204" pitchFamily="34" charset="0"/>
                      </a:endParaRPr>
                    </a:p>
                  </a:txBody>
                  <a:tcPr anchor="ctr"/>
                </a:tc>
                <a:tc>
                  <a:txBody>
                    <a:bodyPr/>
                    <a:lstStyle/>
                    <a:p>
                      <a:r>
                        <a:rPr lang="en-CA">
                          <a:latin typeface="Aptos" panose="020B0004020202020204" pitchFamily="34" charset="0"/>
                        </a:rPr>
                        <a:t>Percentage of FCSS participants who expressed </a:t>
                      </a:r>
                      <a:r>
                        <a:rPr lang="en-CA" b="1">
                          <a:latin typeface="Aptos" panose="020B0004020202020204" pitchFamily="34" charset="0"/>
                        </a:rPr>
                        <a:t>satisfaction</a:t>
                      </a:r>
                      <a:r>
                        <a:rPr lang="en-CA">
                          <a:latin typeface="Aptos" panose="020B0004020202020204" pitchFamily="34" charset="0"/>
                        </a:rPr>
                        <a:t> with FCSS programs/services </a:t>
                      </a:r>
                    </a:p>
                  </a:txBody>
                  <a:tcPr anchor="ctr"/>
                </a:tc>
                <a:tc>
                  <a:txBody>
                    <a:bodyPr/>
                    <a:lstStyle/>
                    <a:p>
                      <a:r>
                        <a:rPr lang="en-CA">
                          <a:latin typeface="Aptos" panose="020B0004020202020204" pitchFamily="34" charset="0"/>
                        </a:rPr>
                        <a:t>Survey question about satisfaction </a:t>
                      </a:r>
                    </a:p>
                  </a:txBody>
                  <a:tcPr anchor="ctr"/>
                </a:tc>
                <a:extLst>
                  <a:ext uri="{0D108BD9-81ED-4DB2-BD59-A6C34878D82A}">
                    <a16:rowId xmlns:a16="http://schemas.microsoft.com/office/drawing/2014/main" val="2459454289"/>
                  </a:ext>
                </a:extLst>
              </a:tr>
              <a:tr h="562462">
                <a:tc>
                  <a:txBody>
                    <a:bodyPr/>
                    <a:lstStyle/>
                    <a:p>
                      <a:endParaRPr lang="en-CA">
                        <a:latin typeface="Aptos" panose="020B0004020202020204" pitchFamily="34" charset="0"/>
                      </a:endParaRPr>
                    </a:p>
                  </a:txBody>
                  <a:tcPr anchor="ctr"/>
                </a:tc>
                <a:tc>
                  <a:txBody>
                    <a:bodyPr/>
                    <a:lstStyle/>
                    <a:p>
                      <a:r>
                        <a:rPr lang="en-CA">
                          <a:latin typeface="Aptos" panose="020B0004020202020204" pitchFamily="34" charset="0"/>
                        </a:rPr>
                        <a:t>Percentage of FCSS participants who report that FCSS programs/services were </a:t>
                      </a:r>
                      <a:r>
                        <a:rPr lang="en-CA" b="1">
                          <a:latin typeface="Aptos" panose="020B0004020202020204" pitchFamily="34" charset="0"/>
                        </a:rPr>
                        <a:t>easy to access</a:t>
                      </a:r>
                    </a:p>
                  </a:txBody>
                  <a:tcPr anchor="ctr"/>
                </a:tc>
                <a:tc>
                  <a:txBody>
                    <a:bodyPr/>
                    <a:lstStyle/>
                    <a:p>
                      <a:r>
                        <a:rPr lang="en-CA" dirty="0">
                          <a:latin typeface="Aptos" panose="020B0004020202020204" pitchFamily="34" charset="0"/>
                        </a:rPr>
                        <a:t>Survey question about ease of access </a:t>
                      </a:r>
                    </a:p>
                  </a:txBody>
                  <a:tcPr anchor="ctr"/>
                </a:tc>
                <a:extLst>
                  <a:ext uri="{0D108BD9-81ED-4DB2-BD59-A6C34878D82A}">
                    <a16:rowId xmlns:a16="http://schemas.microsoft.com/office/drawing/2014/main" val="571699094"/>
                  </a:ext>
                </a:extLst>
              </a:tr>
            </a:tbl>
          </a:graphicData>
        </a:graphic>
      </p:graphicFrame>
      <p:grpSp>
        <p:nvGrpSpPr>
          <p:cNvPr id="2" name="Group 1">
            <a:extLst>
              <a:ext uri="{FF2B5EF4-FFF2-40B4-BE49-F238E27FC236}">
                <a16:creationId xmlns:a16="http://schemas.microsoft.com/office/drawing/2014/main" id="{4592D49A-D46D-35AD-2300-B435E9CFB672}"/>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12" name="Oval 11">
              <a:extLst>
                <a:ext uri="{FF2B5EF4-FFF2-40B4-BE49-F238E27FC236}">
                  <a16:creationId xmlns:a16="http://schemas.microsoft.com/office/drawing/2014/main" id="{A9B12797-5825-8DB6-179C-FFD9D0F3167F}"/>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Graphic 12" descr="Folder Search with solid fill">
              <a:extLst>
                <a:ext uri="{FF2B5EF4-FFF2-40B4-BE49-F238E27FC236}">
                  <a16:creationId xmlns:a16="http://schemas.microsoft.com/office/drawing/2014/main" id="{A17AE6CE-69E8-132B-5EF6-35CEA43472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15" name="TextBox 14">
            <a:extLst>
              <a:ext uri="{FF2B5EF4-FFF2-40B4-BE49-F238E27FC236}">
                <a16:creationId xmlns:a16="http://schemas.microsoft.com/office/drawing/2014/main" id="{B5553DD9-BDDC-E2FD-11B6-7FE12A528862}"/>
              </a:ext>
            </a:extLst>
          </p:cNvPr>
          <p:cNvSpPr txBox="1"/>
          <p:nvPr/>
        </p:nvSpPr>
        <p:spPr>
          <a:xfrm>
            <a:off x="7779091" y="128906"/>
            <a:ext cx="2729818" cy="553998"/>
          </a:xfrm>
          <a:prstGeom prst="rect">
            <a:avLst/>
          </a:prstGeom>
          <a:noFill/>
        </p:spPr>
        <p:txBody>
          <a:bodyPr wrap="square" rtlCol="0">
            <a:spAutoFit/>
          </a:bodyPr>
          <a:lstStyle/>
          <a:p>
            <a:r>
              <a:rPr lang="en-CA" sz="1050" b="1" dirty="0">
                <a:solidFill>
                  <a:schemeClr val="tx2">
                    <a:lumMod val="10000"/>
                  </a:schemeClr>
                </a:solidFill>
                <a:latin typeface="Aptos"/>
              </a:rPr>
              <a:t>More Information</a:t>
            </a:r>
          </a:p>
          <a:p>
            <a:r>
              <a:rPr lang="en-CA" sz="1050" dirty="0">
                <a:latin typeface="Aptos" panose="020B0004020202020204" pitchFamily="34" charset="0"/>
              </a:rPr>
              <a:t>Training Package </a:t>
            </a:r>
          </a:p>
          <a:p>
            <a:r>
              <a:rPr lang="en-CA" sz="900" dirty="0">
                <a:latin typeface="Aptos" panose="020B0004020202020204" pitchFamily="34" charset="0"/>
              </a:rPr>
              <a:t>Page 25 - 26</a:t>
            </a:r>
          </a:p>
        </p:txBody>
      </p:sp>
      <p:pic>
        <p:nvPicPr>
          <p:cNvPr id="5" name="Graphic 4" descr="Door Open with solid fill">
            <a:extLst>
              <a:ext uri="{FF2B5EF4-FFF2-40B4-BE49-F238E27FC236}">
                <a16:creationId xmlns:a16="http://schemas.microsoft.com/office/drawing/2014/main" id="{D5615FD5-9C80-310F-3434-6A798308C9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0923" y="3451644"/>
            <a:ext cx="504646" cy="536995"/>
          </a:xfrm>
          <a:prstGeom prst="rect">
            <a:avLst/>
          </a:prstGeom>
        </p:spPr>
      </p:pic>
      <p:pic>
        <p:nvPicPr>
          <p:cNvPr id="7" name="Graphic 6" descr="Right Brain with solid fill">
            <a:extLst>
              <a:ext uri="{FF2B5EF4-FFF2-40B4-BE49-F238E27FC236}">
                <a16:creationId xmlns:a16="http://schemas.microsoft.com/office/drawing/2014/main" id="{74FC688C-DDB8-55FD-94B7-33C386DEF8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0923" y="2214239"/>
            <a:ext cx="496390" cy="496390"/>
          </a:xfrm>
          <a:prstGeom prst="rect">
            <a:avLst/>
          </a:prstGeom>
        </p:spPr>
      </p:pic>
      <p:pic>
        <p:nvPicPr>
          <p:cNvPr id="10" name="Graphic 9" descr="Rating with solid fill">
            <a:extLst>
              <a:ext uri="{FF2B5EF4-FFF2-40B4-BE49-F238E27FC236}">
                <a16:creationId xmlns:a16="http://schemas.microsoft.com/office/drawing/2014/main" id="{A9ED22F3-7F42-0EA3-38F6-F267D7E974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923" y="2904604"/>
            <a:ext cx="496390" cy="496390"/>
          </a:xfrm>
          <a:prstGeom prst="rect">
            <a:avLst/>
          </a:prstGeom>
        </p:spPr>
      </p:pic>
    </p:spTree>
    <p:extLst>
      <p:ext uri="{BB962C8B-B14F-4D97-AF65-F5344CB8AC3E}">
        <p14:creationId xmlns:p14="http://schemas.microsoft.com/office/powerpoint/2010/main" val="41299962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02596-6AF7-1303-CAE3-531AB413702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8456EE-6143-A990-25FF-44C70E8B9BB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97</a:t>
            </a:fld>
            <a:endParaRPr lang="en-US"/>
          </a:p>
        </p:txBody>
      </p:sp>
      <p:sp>
        <p:nvSpPr>
          <p:cNvPr id="9" name="Title 8">
            <a:extLst>
              <a:ext uri="{FF2B5EF4-FFF2-40B4-BE49-F238E27FC236}">
                <a16:creationId xmlns:a16="http://schemas.microsoft.com/office/drawing/2014/main" id="{A60FC11B-4F00-3C54-3A9B-9BDC8763AD7F}"/>
              </a:ext>
            </a:extLst>
          </p:cNvPr>
          <p:cNvSpPr txBox="1">
            <a:spLocks noGrp="1"/>
          </p:cNvSpPr>
          <p:nvPr>
            <p:ph type="title" idx="4294967295"/>
          </p:nvPr>
        </p:nvSpPr>
        <p:spPr>
          <a:xfrm>
            <a:off x="264609" y="354880"/>
            <a:ext cx="9223113"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600" b="1" i="0" u="none" strike="noStrike" kern="0" cap="none" spc="0" normalizeH="0" baseline="0" noProof="0" dirty="0">
                <a:ln>
                  <a:noFill/>
                </a:ln>
                <a:solidFill>
                  <a:srgbClr val="000000"/>
                </a:solidFill>
                <a:effectLst/>
                <a:uLnTx/>
                <a:uFillTx/>
                <a:latin typeface="Aptos"/>
                <a:ea typeface="Arial"/>
                <a:cs typeface="Arial"/>
                <a:sym typeface="Arial"/>
              </a:rPr>
              <a:t>2 Provincially Tracked KPMs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8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Key Details </a:t>
            </a:r>
          </a:p>
        </p:txBody>
      </p:sp>
      <p:grpSp>
        <p:nvGrpSpPr>
          <p:cNvPr id="10" name="Group 9">
            <a:extLst>
              <a:ext uri="{FF2B5EF4-FFF2-40B4-BE49-F238E27FC236}">
                <a16:creationId xmlns:a16="http://schemas.microsoft.com/office/drawing/2014/main" id="{6E3B1B17-81A3-418B-84EA-B550D1E3489C}"/>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12" name="Oval 11">
              <a:extLst>
                <a:ext uri="{FF2B5EF4-FFF2-40B4-BE49-F238E27FC236}">
                  <a16:creationId xmlns:a16="http://schemas.microsoft.com/office/drawing/2014/main" id="{9071775D-667C-0845-43E3-FAC30AA882C6}"/>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Graphic 12" descr="Folder Search with solid fill">
              <a:extLst>
                <a:ext uri="{FF2B5EF4-FFF2-40B4-BE49-F238E27FC236}">
                  <a16:creationId xmlns:a16="http://schemas.microsoft.com/office/drawing/2014/main" id="{68175B49-E1F2-FABC-AA3F-407C8AB4C2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15" name="TextBox 14">
            <a:extLst>
              <a:ext uri="{FF2B5EF4-FFF2-40B4-BE49-F238E27FC236}">
                <a16:creationId xmlns:a16="http://schemas.microsoft.com/office/drawing/2014/main" id="{078355F7-AE3B-FE7C-7C55-06821E77E7BA}"/>
              </a:ext>
            </a:extLst>
          </p:cNvPr>
          <p:cNvSpPr txBox="1"/>
          <p:nvPr/>
        </p:nvSpPr>
        <p:spPr>
          <a:xfrm>
            <a:off x="7779091" y="128906"/>
            <a:ext cx="2729818" cy="553998"/>
          </a:xfrm>
          <a:prstGeom prst="rect">
            <a:avLst/>
          </a:prstGeom>
          <a:noFill/>
        </p:spPr>
        <p:txBody>
          <a:bodyPr wrap="square" lIns="91440" tIns="45720" rIns="91440" bIns="45720" rtlCol="0" anchor="t">
            <a:spAutoFit/>
          </a:bodyPr>
          <a:lstStyle/>
          <a:p>
            <a:r>
              <a:rPr lang="en-CA" sz="1050" b="1" dirty="0">
                <a:solidFill>
                  <a:schemeClr val="tx2">
                    <a:lumMod val="10000"/>
                  </a:schemeClr>
                </a:solidFill>
                <a:latin typeface="Aptos"/>
              </a:rPr>
              <a:t>More Information</a:t>
            </a:r>
          </a:p>
          <a:p>
            <a:r>
              <a:rPr lang="en-CA" sz="1050" dirty="0">
                <a:latin typeface="Aptos"/>
              </a:rPr>
              <a:t>Training Package </a:t>
            </a:r>
          </a:p>
          <a:p>
            <a:r>
              <a:rPr lang="en-CA" sz="900" dirty="0">
                <a:latin typeface="Aptos"/>
              </a:rPr>
              <a:t>Page 26</a:t>
            </a:r>
            <a:endParaRPr lang="en-CA" sz="900" dirty="0">
              <a:latin typeface="Aptos" panose="020B0004020202020204" pitchFamily="34" charset="0"/>
            </a:endParaRPr>
          </a:p>
        </p:txBody>
      </p:sp>
      <p:pic>
        <p:nvPicPr>
          <p:cNvPr id="5" name="Graphic 8" descr="Calculator with solid fill">
            <a:extLst>
              <a:ext uri="{FF2B5EF4-FFF2-40B4-BE49-F238E27FC236}">
                <a16:creationId xmlns:a16="http://schemas.microsoft.com/office/drawing/2014/main" id="{B1E2543A-1656-0FF5-E189-0DEA180601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173" y="2485403"/>
            <a:ext cx="547602" cy="578563"/>
          </a:xfrm>
          <a:prstGeom prst="rect">
            <a:avLst/>
          </a:prstGeom>
        </p:spPr>
      </p:pic>
      <p:pic>
        <p:nvPicPr>
          <p:cNvPr id="6" name="Graphic 6" descr="Direction with solid fill">
            <a:extLst>
              <a:ext uri="{FF2B5EF4-FFF2-40B4-BE49-F238E27FC236}">
                <a16:creationId xmlns:a16="http://schemas.microsoft.com/office/drawing/2014/main" id="{79BAD96B-3C7C-6D05-7708-BC059AE092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8580" y="3216319"/>
            <a:ext cx="496259" cy="594857"/>
          </a:xfrm>
          <a:prstGeom prst="rect">
            <a:avLst/>
          </a:prstGeom>
        </p:spPr>
      </p:pic>
      <p:graphicFrame>
        <p:nvGraphicFramePr>
          <p:cNvPr id="16" name="Table 15">
            <a:extLst>
              <a:ext uri="{FF2B5EF4-FFF2-40B4-BE49-F238E27FC236}">
                <a16:creationId xmlns:a16="http://schemas.microsoft.com/office/drawing/2014/main" id="{CC3270C9-2476-F685-124F-4EF3E216EDFD}"/>
              </a:ext>
            </a:extLst>
          </p:cNvPr>
          <p:cNvGraphicFramePr>
            <a:graphicFrameLocks noGrp="1"/>
          </p:cNvGraphicFramePr>
          <p:nvPr>
            <p:extLst>
              <p:ext uri="{D42A27DB-BD31-4B8C-83A1-F6EECF244321}">
                <p14:modId xmlns:p14="http://schemas.microsoft.com/office/powerpoint/2010/main" val="1062546077"/>
              </p:ext>
            </p:extLst>
          </p:nvPr>
        </p:nvGraphicFramePr>
        <p:xfrm>
          <a:off x="596985" y="1751975"/>
          <a:ext cx="7950030" cy="2060303"/>
        </p:xfrm>
        <a:graphic>
          <a:graphicData uri="http://schemas.openxmlformats.org/drawingml/2006/table">
            <a:tbl>
              <a:tblPr firstRow="1" bandRow="1">
                <a:tableStyleId>{7AA7EA6D-40B6-4C90-AFF3-E704C5AEC82E}</a:tableStyleId>
              </a:tblPr>
              <a:tblGrid>
                <a:gridCol w="1171106">
                  <a:extLst>
                    <a:ext uri="{9D8B030D-6E8A-4147-A177-3AD203B41FA5}">
                      <a16:colId xmlns:a16="http://schemas.microsoft.com/office/drawing/2014/main" val="3324046554"/>
                    </a:ext>
                  </a:extLst>
                </a:gridCol>
                <a:gridCol w="4200942">
                  <a:extLst>
                    <a:ext uri="{9D8B030D-6E8A-4147-A177-3AD203B41FA5}">
                      <a16:colId xmlns:a16="http://schemas.microsoft.com/office/drawing/2014/main" val="3668304141"/>
                    </a:ext>
                  </a:extLst>
                </a:gridCol>
                <a:gridCol w="2577982">
                  <a:extLst>
                    <a:ext uri="{9D8B030D-6E8A-4147-A177-3AD203B41FA5}">
                      <a16:colId xmlns:a16="http://schemas.microsoft.com/office/drawing/2014/main" val="1909977132"/>
                    </a:ext>
                  </a:extLst>
                </a:gridCol>
              </a:tblGrid>
              <a:tr h="652643">
                <a:tc>
                  <a:txBody>
                    <a:bodyPr/>
                    <a:lstStyle/>
                    <a:p>
                      <a:pPr fontAlgn="auto">
                        <a:lnSpc>
                          <a:spcPts val="1650"/>
                        </a:lnSpc>
                        <a:buNone/>
                      </a:pPr>
                      <a:endParaRPr lang="en-CA" sz="1400" b="1" dirty="0">
                        <a:solidFill>
                          <a:srgbClr val="000000"/>
                        </a:solidFill>
                        <a:effectLst/>
                        <a:latin typeface="Aptos"/>
                      </a:endParaRPr>
                    </a:p>
                  </a:txBody>
                  <a:tcPr anchor="ctr">
                    <a:lnL w="10154"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solidFill>
                      <a:schemeClr val="bg1">
                        <a:lumMod val="75000"/>
                      </a:schemeClr>
                    </a:solidFill>
                  </a:tcPr>
                </a:tc>
                <a:tc>
                  <a:txBody>
                    <a:bodyPr/>
                    <a:lstStyle/>
                    <a:p>
                      <a:pPr fontAlgn="base">
                        <a:lnSpc>
                          <a:spcPts val="1650"/>
                        </a:lnSpc>
                        <a:buNone/>
                      </a:pPr>
                      <a:r>
                        <a:rPr lang="en-CA" sz="1400" b="1" dirty="0">
                          <a:solidFill>
                            <a:srgbClr val="000000"/>
                          </a:solidFill>
                          <a:effectLst/>
                          <a:latin typeface="Aptos"/>
                        </a:rPr>
                        <a:t>Key Performance Measure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solidFill>
                      <a:schemeClr val="bg1">
                        <a:lumMod val="75000"/>
                      </a:schemeClr>
                    </a:solidFill>
                  </a:tcPr>
                </a:tc>
                <a:tc>
                  <a:txBody>
                    <a:bodyPr/>
                    <a:lstStyle/>
                    <a:p>
                      <a:pPr fontAlgn="base">
                        <a:lnSpc>
                          <a:spcPts val="1650"/>
                        </a:lnSpc>
                        <a:buNone/>
                      </a:pPr>
                      <a:r>
                        <a:rPr lang="en-CA" sz="1400" b="1" dirty="0">
                          <a:solidFill>
                            <a:srgbClr val="000000"/>
                          </a:solidFill>
                          <a:effectLst/>
                          <a:latin typeface="Aptos"/>
                        </a:rPr>
                        <a:t>How it is Measured</a:t>
                      </a:r>
                    </a:p>
                  </a:txBody>
                  <a:tcPr anchor="ctr">
                    <a:lnL w="12700" cap="flat" cmpd="sng" algn="ctr">
                      <a:solidFill>
                        <a:srgbClr val="FFFFFF"/>
                      </a:solidFill>
                      <a:prstDash val="solid"/>
                      <a:round/>
                      <a:headEnd type="none" w="med" len="med"/>
                      <a:tailEnd type="none" w="med" len="med"/>
                    </a:lnL>
                    <a:lnR w="10154" cap="flat" cmpd="sng" algn="ctr">
                      <a:solidFill>
                        <a:srgbClr val="000000"/>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169862756"/>
                  </a:ext>
                </a:extLst>
              </a:tr>
              <a:tr h="703830">
                <a:tc>
                  <a:txBody>
                    <a:bodyPr/>
                    <a:lstStyle/>
                    <a:p>
                      <a:pPr fontAlgn="auto">
                        <a:lnSpc>
                          <a:spcPts val="1650"/>
                        </a:lnSpc>
                        <a:buNone/>
                      </a:pPr>
                      <a:endParaRPr lang="en-CA" sz="1400" dirty="0">
                        <a:solidFill>
                          <a:srgbClr val="000000"/>
                        </a:solidFill>
                        <a:effectLst/>
                        <a:latin typeface="Aptos" panose="020B0004020202020204" pitchFamily="34" charset="0"/>
                      </a:endParaRPr>
                    </a:p>
                  </a:txBody>
                  <a:tcPr anchor="ctr">
                    <a:lnL w="10154"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noFill/>
                  </a:tcPr>
                </a:tc>
                <a:tc>
                  <a:txBody>
                    <a:bodyPr/>
                    <a:lstStyle/>
                    <a:p>
                      <a:pPr fontAlgn="base">
                        <a:lnSpc>
                          <a:spcPts val="1350"/>
                        </a:lnSpc>
                        <a:buNone/>
                      </a:pPr>
                      <a:r>
                        <a:rPr lang="en-US" sz="1400">
                          <a:solidFill>
                            <a:srgbClr val="000000"/>
                          </a:solidFill>
                          <a:effectLst/>
                          <a:latin typeface="Aptos"/>
                        </a:rPr>
                        <a:t>Total </a:t>
                      </a:r>
                      <a:r>
                        <a:rPr lang="en-US" sz="1400" b="1">
                          <a:solidFill>
                            <a:srgbClr val="000000"/>
                          </a:solidFill>
                          <a:effectLst/>
                          <a:latin typeface="Aptos"/>
                        </a:rPr>
                        <a:t>economic contribution</a:t>
                      </a:r>
                      <a:r>
                        <a:rPr lang="en-US" sz="1400">
                          <a:solidFill>
                            <a:srgbClr val="000000"/>
                          </a:solidFill>
                          <a:effectLst/>
                          <a:latin typeface="Aptos"/>
                        </a:rPr>
                        <a:t> of volunteers (in dollars)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noFill/>
                  </a:tcPr>
                </a:tc>
                <a:tc>
                  <a:txBody>
                    <a:bodyPr/>
                    <a:lstStyle/>
                    <a:p>
                      <a:pPr fontAlgn="base">
                        <a:lnSpc>
                          <a:spcPts val="1350"/>
                        </a:lnSpc>
                        <a:buNone/>
                      </a:pPr>
                      <a:r>
                        <a:rPr lang="en-US" sz="1400">
                          <a:solidFill>
                            <a:srgbClr val="000000"/>
                          </a:solidFill>
                          <a:effectLst/>
                          <a:latin typeface="Aptos"/>
                        </a:rPr>
                        <a:t>Calculated by Province </a:t>
                      </a:r>
                    </a:p>
                  </a:txBody>
                  <a:tcPr anchor="ctr">
                    <a:lnL w="12700" cap="flat" cmpd="sng" algn="ctr">
                      <a:solidFill>
                        <a:srgbClr val="FFFFFF"/>
                      </a:solidFill>
                      <a:prstDash val="solid"/>
                      <a:round/>
                      <a:headEnd type="none" w="med" len="med"/>
                      <a:tailEnd type="none" w="med" len="med"/>
                    </a:lnL>
                    <a:lnR w="10154" cap="flat" cmpd="sng" algn="ctr">
                      <a:solidFill>
                        <a:srgbClr val="000000"/>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2140112"/>
                  </a:ext>
                </a:extLst>
              </a:tr>
              <a:tr h="703830">
                <a:tc>
                  <a:txBody>
                    <a:bodyPr/>
                    <a:lstStyle/>
                    <a:p>
                      <a:pPr fontAlgn="auto">
                        <a:lnSpc>
                          <a:spcPts val="1650"/>
                        </a:lnSpc>
                        <a:buNone/>
                      </a:pPr>
                      <a:endParaRPr lang="en-CA" sz="1400">
                        <a:solidFill>
                          <a:srgbClr val="000000"/>
                        </a:solidFill>
                        <a:effectLst/>
                        <a:latin typeface="Aptos" panose="020B0004020202020204" pitchFamily="34" charset="0"/>
                      </a:endParaRPr>
                    </a:p>
                  </a:txBody>
                  <a:tcPr anchor="ctr">
                    <a:lnL w="10154"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noFill/>
                  </a:tcPr>
                </a:tc>
                <a:tc>
                  <a:txBody>
                    <a:bodyPr/>
                    <a:lstStyle/>
                    <a:p>
                      <a:pPr fontAlgn="base">
                        <a:lnSpc>
                          <a:spcPts val="1350"/>
                        </a:lnSpc>
                        <a:buNone/>
                      </a:pPr>
                      <a:r>
                        <a:rPr lang="en-US" sz="1400" b="1">
                          <a:solidFill>
                            <a:srgbClr val="000000"/>
                          </a:solidFill>
                          <a:effectLst/>
                          <a:latin typeface="Aptos"/>
                        </a:rPr>
                        <a:t>Provincial-level indicators</a:t>
                      </a:r>
                      <a:r>
                        <a:rPr lang="en-US" sz="1400">
                          <a:solidFill>
                            <a:srgbClr val="000000"/>
                          </a:solidFill>
                          <a:effectLst/>
                          <a:latin typeface="Aptos"/>
                        </a:rPr>
                        <a:t> related to provincial prevention priorities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noFill/>
                  </a:tcPr>
                </a:tc>
                <a:tc>
                  <a:txBody>
                    <a:bodyPr/>
                    <a:lstStyle/>
                    <a:p>
                      <a:pPr fontAlgn="base">
                        <a:lnSpc>
                          <a:spcPts val="1350"/>
                        </a:lnSpc>
                        <a:buNone/>
                      </a:pPr>
                      <a:r>
                        <a:rPr lang="en-US" sz="1400" dirty="0">
                          <a:solidFill>
                            <a:srgbClr val="000000"/>
                          </a:solidFill>
                          <a:effectLst/>
                          <a:latin typeface="Aptos"/>
                        </a:rPr>
                        <a:t>Compiled by Province </a:t>
                      </a:r>
                    </a:p>
                  </a:txBody>
                  <a:tcPr anchor="ctr">
                    <a:lnL w="12700" cap="flat" cmpd="sng" algn="ctr">
                      <a:solidFill>
                        <a:srgbClr val="FFFFFF"/>
                      </a:solidFill>
                      <a:prstDash val="solid"/>
                      <a:round/>
                      <a:headEnd type="none" w="med" len="med"/>
                      <a:tailEnd type="none" w="med" len="med"/>
                    </a:lnL>
                    <a:lnR w="10154" cap="flat" cmpd="sng" algn="ctr">
                      <a:solidFill>
                        <a:srgbClr val="000000"/>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5446896"/>
                  </a:ext>
                </a:extLst>
              </a:tr>
            </a:tbl>
          </a:graphicData>
        </a:graphic>
      </p:graphicFrame>
    </p:spTree>
    <p:extLst>
      <p:ext uri="{BB962C8B-B14F-4D97-AF65-F5344CB8AC3E}">
        <p14:creationId xmlns:p14="http://schemas.microsoft.com/office/powerpoint/2010/main" val="916642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F506-3113-7D6D-F42A-E911596ABB3F}"/>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D0BCFE77-AB16-A2CD-6F61-D80F3BF8FA38}"/>
              </a:ext>
              <a:ext uri="{C183D7F6-B498-43B3-948B-1728B52AA6E4}">
                <adec:decorative xmlns:adec="http://schemas.microsoft.com/office/drawing/2017/decorative" val="1"/>
              </a:ext>
            </a:extLst>
          </p:cNvPr>
          <p:cNvSpPr/>
          <p:nvPr/>
        </p:nvSpPr>
        <p:spPr>
          <a:xfrm>
            <a:off x="6996222" y="4284921"/>
            <a:ext cx="2126512" cy="8140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0" name="Group 19">
            <a:extLst>
              <a:ext uri="{FF2B5EF4-FFF2-40B4-BE49-F238E27FC236}">
                <a16:creationId xmlns:a16="http://schemas.microsoft.com/office/drawing/2014/main" id="{B730C624-D5ED-05C4-CE89-A6E2E7A93536}"/>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21" name="Oval 20">
              <a:extLst>
                <a:ext uri="{FF2B5EF4-FFF2-40B4-BE49-F238E27FC236}">
                  <a16:creationId xmlns:a16="http://schemas.microsoft.com/office/drawing/2014/main" id="{05D2359E-7712-8237-C387-E244A360E312}"/>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2" name="Graphic 21" descr="Folder Search with solid fill">
              <a:extLst>
                <a:ext uri="{FF2B5EF4-FFF2-40B4-BE49-F238E27FC236}">
                  <a16:creationId xmlns:a16="http://schemas.microsoft.com/office/drawing/2014/main" id="{F4602BCB-C728-7C02-CC51-224A5A4B19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24" name="TextBox 23">
            <a:extLst>
              <a:ext uri="{FF2B5EF4-FFF2-40B4-BE49-F238E27FC236}">
                <a16:creationId xmlns:a16="http://schemas.microsoft.com/office/drawing/2014/main" id="{3C20B98B-91AB-CB07-C92C-940B951C91BC}"/>
              </a:ext>
            </a:extLst>
          </p:cNvPr>
          <p:cNvSpPr txBox="1"/>
          <p:nvPr/>
        </p:nvSpPr>
        <p:spPr>
          <a:xfrm>
            <a:off x="7779091" y="128906"/>
            <a:ext cx="2729818" cy="553998"/>
          </a:xfrm>
          <a:prstGeom prst="rect">
            <a:avLst/>
          </a:prstGeom>
          <a:noFill/>
        </p:spPr>
        <p:txBody>
          <a:bodyPr wrap="square" lIns="91440" tIns="45720" rIns="91440" bIns="45720" rtlCol="0" anchor="t">
            <a:spAutoFit/>
          </a:bodyPr>
          <a:lstStyle/>
          <a:p>
            <a:r>
              <a:rPr lang="en-CA" sz="1050" b="1" dirty="0">
                <a:solidFill>
                  <a:schemeClr val="tx2">
                    <a:lumMod val="10000"/>
                  </a:schemeClr>
                </a:solidFill>
                <a:latin typeface="Aptos"/>
              </a:rPr>
              <a:t>More Information</a:t>
            </a:r>
          </a:p>
          <a:p>
            <a:r>
              <a:rPr lang="en-CA" sz="1050" dirty="0">
                <a:latin typeface="Aptos"/>
              </a:rPr>
              <a:t>Training Package </a:t>
            </a:r>
          </a:p>
          <a:p>
            <a:r>
              <a:rPr lang="en-CA" sz="900" dirty="0">
                <a:latin typeface="Aptos"/>
              </a:rPr>
              <a:t>Page 29</a:t>
            </a:r>
            <a:endParaRPr lang="en-CA" sz="900" dirty="0">
              <a:latin typeface="Aptos" panose="020B0004020202020204" pitchFamily="34" charset="0"/>
            </a:endParaRPr>
          </a:p>
        </p:txBody>
      </p:sp>
      <p:sp>
        <p:nvSpPr>
          <p:cNvPr id="8" name="Title 7">
            <a:extLst>
              <a:ext uri="{FF2B5EF4-FFF2-40B4-BE49-F238E27FC236}">
                <a16:creationId xmlns:a16="http://schemas.microsoft.com/office/drawing/2014/main" id="{479E095A-832F-9398-3308-CA3765BBAB38}"/>
              </a:ext>
            </a:extLst>
          </p:cNvPr>
          <p:cNvSpPr txBox="1">
            <a:spLocks noGrp="1"/>
          </p:cNvSpPr>
          <p:nvPr>
            <p:ph type="title" idx="4294967295"/>
          </p:nvPr>
        </p:nvSpPr>
        <p:spPr>
          <a:xfrm rot="16200000">
            <a:off x="-1832589" y="2010822"/>
            <a:ext cx="4841052"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40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Reporting Structure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0" i="0" u="none" strike="noStrike" kern="0" cap="none" spc="0" normalizeH="0" baseline="0" noProof="0" dirty="0">
                <a:ln>
                  <a:noFill/>
                </a:ln>
                <a:effectLst/>
                <a:uLnTx/>
                <a:uFillTx/>
                <a:latin typeface="Aptos" panose="020B0004020202020204" pitchFamily="34" charset="0"/>
                <a:ea typeface="Arial"/>
                <a:cs typeface="Arial"/>
                <a:sym typeface="Arial"/>
              </a:rPr>
              <a:t>Key Details  - Overview</a:t>
            </a:r>
          </a:p>
        </p:txBody>
      </p:sp>
      <p:graphicFrame>
        <p:nvGraphicFramePr>
          <p:cNvPr id="9" name="Table 8">
            <a:extLst>
              <a:ext uri="{FF2B5EF4-FFF2-40B4-BE49-F238E27FC236}">
                <a16:creationId xmlns:a16="http://schemas.microsoft.com/office/drawing/2014/main" id="{0CD039B1-31A0-577A-96D6-DA4FEF0FB8C2}"/>
              </a:ext>
            </a:extLst>
          </p:cNvPr>
          <p:cNvGraphicFramePr>
            <a:graphicFrameLocks noGrp="1"/>
          </p:cNvGraphicFramePr>
          <p:nvPr>
            <p:extLst>
              <p:ext uri="{D42A27DB-BD31-4B8C-83A1-F6EECF244321}">
                <p14:modId xmlns:p14="http://schemas.microsoft.com/office/powerpoint/2010/main" val="1282215126"/>
              </p:ext>
            </p:extLst>
          </p:nvPr>
        </p:nvGraphicFramePr>
        <p:xfrm>
          <a:off x="1377952" y="1251016"/>
          <a:ext cx="6959596" cy="2572867"/>
        </p:xfrm>
        <a:graphic>
          <a:graphicData uri="http://schemas.openxmlformats.org/drawingml/2006/table">
            <a:tbl>
              <a:tblPr firstRow="1" bandRow="1">
                <a:tableStyleId>{D7AC3CCA-C797-4891-BE02-D94E43425B78}</a:tableStyleId>
              </a:tblPr>
              <a:tblGrid>
                <a:gridCol w="4526144">
                  <a:extLst>
                    <a:ext uri="{9D8B030D-6E8A-4147-A177-3AD203B41FA5}">
                      <a16:colId xmlns:a16="http://schemas.microsoft.com/office/drawing/2014/main" val="3858477471"/>
                    </a:ext>
                  </a:extLst>
                </a:gridCol>
                <a:gridCol w="2433452">
                  <a:extLst>
                    <a:ext uri="{9D8B030D-6E8A-4147-A177-3AD203B41FA5}">
                      <a16:colId xmlns:a16="http://schemas.microsoft.com/office/drawing/2014/main" val="2099651865"/>
                    </a:ext>
                  </a:extLst>
                </a:gridCol>
              </a:tblGrid>
              <a:tr h="401131">
                <a:tc gridSpan="2">
                  <a:txBody>
                    <a:bodyPr/>
                    <a:lstStyle/>
                    <a:p>
                      <a:pPr algn="ctr"/>
                      <a:r>
                        <a:rPr lang="en-CA" sz="1200" dirty="0">
                          <a:solidFill>
                            <a:srgbClr val="000000"/>
                          </a:solidFill>
                          <a:latin typeface="+mn-lt"/>
                        </a:rPr>
                        <a:t>Section 1: </a:t>
                      </a:r>
                      <a:r>
                        <a:rPr lang="en-CA" sz="1200" b="0" dirty="0">
                          <a:solidFill>
                            <a:srgbClr val="000000"/>
                          </a:solidFill>
                          <a:latin typeface="+mn-lt"/>
                        </a:rPr>
                        <a:t>Overview</a:t>
                      </a:r>
                      <a:r>
                        <a:rPr lang="en-CA" sz="1200" dirty="0">
                          <a:solidFill>
                            <a:srgbClr val="000000"/>
                          </a:solidFill>
                          <a:latin typeface="+mn-lt"/>
                        </a:rPr>
                        <a:t> </a:t>
                      </a:r>
                      <a:r>
                        <a:rPr lang="en-CA" sz="1200" b="0" dirty="0">
                          <a:solidFill>
                            <a:srgbClr val="000000"/>
                          </a:solidFill>
                          <a:latin typeface="+mn-lt"/>
                        </a:rPr>
                        <a:t>Reporting Table</a:t>
                      </a:r>
                    </a:p>
                  </a:txBody>
                  <a:tcPr anchor="ctr">
                    <a:solidFill>
                      <a:srgbClr val="FED16D"/>
                    </a:solidFill>
                  </a:tcPr>
                </a:tc>
                <a:tc hMerge="1">
                  <a:txBody>
                    <a:bodyPr/>
                    <a:lstStyle/>
                    <a:p>
                      <a:pPr algn="ctr"/>
                      <a:endParaRPr lang="en-CA" sz="900">
                        <a:latin typeface="Aptos" panose="020B0004020202020204" pitchFamily="34" charset="0"/>
                      </a:endParaRPr>
                    </a:p>
                  </a:txBody>
                  <a:tcPr/>
                </a:tc>
                <a:extLst>
                  <a:ext uri="{0D108BD9-81ED-4DB2-BD59-A6C34878D82A}">
                    <a16:rowId xmlns:a16="http://schemas.microsoft.com/office/drawing/2014/main" val="72037926"/>
                  </a:ext>
                </a:extLst>
              </a:tr>
              <a:tr h="342936">
                <a:tc>
                  <a:txBody>
                    <a:bodyPr/>
                    <a:lstStyle/>
                    <a:p>
                      <a:pPr marL="0" indent="0">
                        <a:buFont typeface="Arial" panose="020B0604020202020204" pitchFamily="34" charset="0"/>
                        <a:buNone/>
                      </a:pPr>
                      <a:r>
                        <a:rPr lang="en-CA" sz="1200" b="1" dirty="0">
                          <a:solidFill>
                            <a:srgbClr val="000000"/>
                          </a:solidFill>
                          <a:latin typeface="+mn-lt"/>
                        </a:rPr>
                        <a:t>Reporting Component </a:t>
                      </a:r>
                    </a:p>
                  </a:txBody>
                  <a:tcPr anchor="ctr">
                    <a:solidFill>
                      <a:srgbClr val="FFF0CD"/>
                    </a:solidFill>
                  </a:tcPr>
                </a:tc>
                <a:tc>
                  <a:txBody>
                    <a:bodyPr/>
                    <a:lstStyle/>
                    <a:p>
                      <a:pPr marL="0" indent="0" algn="ctr">
                        <a:buFont typeface="Arial" panose="020B0604020202020204" pitchFamily="34" charset="0"/>
                        <a:buNone/>
                      </a:pPr>
                      <a:r>
                        <a:rPr lang="en-CA" sz="1200" b="1" dirty="0">
                          <a:solidFill>
                            <a:srgbClr val="000000"/>
                          </a:solidFill>
                          <a:latin typeface="+mn-lt"/>
                        </a:rPr>
                        <a:t>Required</a:t>
                      </a:r>
                      <a:endParaRPr lang="en-CA" sz="800" b="1" dirty="0">
                        <a:solidFill>
                          <a:srgbClr val="000000"/>
                        </a:solidFill>
                        <a:latin typeface="+mn-lt"/>
                      </a:endParaRPr>
                    </a:p>
                  </a:txBody>
                  <a:tcPr anchor="ctr">
                    <a:solidFill>
                      <a:srgbClr val="FFF0CD"/>
                    </a:solidFill>
                  </a:tcPr>
                </a:tc>
                <a:extLst>
                  <a:ext uri="{0D108BD9-81ED-4DB2-BD59-A6C34878D82A}">
                    <a16:rowId xmlns:a16="http://schemas.microsoft.com/office/drawing/2014/main" val="602329463"/>
                  </a:ext>
                </a:extLst>
              </a:tr>
              <a:tr h="457200">
                <a:tc>
                  <a:txBody>
                    <a:bodyPr/>
                    <a:lstStyle/>
                    <a:p>
                      <a:pPr marL="0" indent="0">
                        <a:buFont typeface="Arial" panose="020B0604020202020204" pitchFamily="34" charset="0"/>
                        <a:buNone/>
                      </a:pPr>
                      <a:r>
                        <a:rPr lang="en-CA" sz="1200" b="1" dirty="0">
                          <a:solidFill>
                            <a:srgbClr val="000000"/>
                          </a:solidFill>
                          <a:latin typeface="+mn-lt"/>
                        </a:rPr>
                        <a:t>Financial Information </a:t>
                      </a:r>
                    </a:p>
                    <a:p>
                      <a:pPr marL="0" indent="0">
                        <a:buFont typeface="Arial" panose="020B0604020202020204" pitchFamily="34" charset="0"/>
                        <a:buNone/>
                      </a:pPr>
                      <a:r>
                        <a:rPr lang="en-CA" sz="1200" b="0" dirty="0">
                          <a:solidFill>
                            <a:srgbClr val="000000"/>
                          </a:solidFill>
                          <a:latin typeface="+mn-lt"/>
                        </a:rPr>
                        <a:t>(Revenues and Funding)</a:t>
                      </a:r>
                    </a:p>
                  </a:txBody>
                  <a:tcPr anchor="ctr"/>
                </a:tc>
                <a:tc>
                  <a:txBody>
                    <a:bodyPr/>
                    <a:lstStyle/>
                    <a:p>
                      <a:pPr marL="0" indent="0" algn="ctr">
                        <a:buFont typeface="Arial" panose="020B0604020202020204" pitchFamily="34" charset="0"/>
                        <a:buNone/>
                      </a:pPr>
                      <a:r>
                        <a:rPr lang="en-CA" sz="1600" b="1" dirty="0">
                          <a:solidFill>
                            <a:schemeClr val="bg1"/>
                          </a:solidFill>
                          <a:latin typeface="+mn-lt"/>
                        </a:rPr>
                        <a:t>Yes</a:t>
                      </a:r>
                    </a:p>
                  </a:txBody>
                  <a:tcPr anchor="ctr">
                    <a:solidFill>
                      <a:srgbClr val="388600"/>
                    </a:solidFill>
                  </a:tcPr>
                </a:tc>
                <a:extLst>
                  <a:ext uri="{0D108BD9-81ED-4DB2-BD59-A6C34878D82A}">
                    <a16:rowId xmlns:a16="http://schemas.microsoft.com/office/drawing/2014/main" val="326510265"/>
                  </a:ext>
                </a:extLst>
              </a:tr>
              <a:tr h="4572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b="1" dirty="0">
                          <a:solidFill>
                            <a:srgbClr val="000000"/>
                          </a:solidFill>
                          <a:latin typeface="+mn-lt"/>
                        </a:rPr>
                        <a:t>Identification of whether a needs assessment has been conducted </a:t>
                      </a:r>
                      <a:endParaRPr lang="en-CA" sz="1200" b="1" dirty="0">
                        <a:solidFill>
                          <a:srgbClr val="000000"/>
                        </a:solidFill>
                        <a:latin typeface="+mn-lt"/>
                      </a:endParaRPr>
                    </a:p>
                  </a:txBody>
                  <a:tcPr anchor="ctr"/>
                </a:tc>
                <a:tc>
                  <a:txBody>
                    <a:bodyPr/>
                    <a:lstStyle/>
                    <a:p>
                      <a:pPr marL="0" indent="0" algn="ctr">
                        <a:buFont typeface="Arial" panose="020B0604020202020204" pitchFamily="34" charset="0"/>
                        <a:buNone/>
                      </a:pPr>
                      <a:r>
                        <a:rPr lang="en-CA" sz="1600" b="1" dirty="0">
                          <a:solidFill>
                            <a:schemeClr val="bg1"/>
                          </a:solidFill>
                          <a:latin typeface="+mn-lt"/>
                        </a:rPr>
                        <a:t>Yes</a:t>
                      </a:r>
                    </a:p>
                  </a:txBody>
                  <a:tcPr anchor="ctr">
                    <a:solidFill>
                      <a:srgbClr val="388600"/>
                    </a:solidFill>
                  </a:tcPr>
                </a:tc>
                <a:extLst>
                  <a:ext uri="{0D108BD9-81ED-4DB2-BD59-A6C34878D82A}">
                    <a16:rowId xmlns:a16="http://schemas.microsoft.com/office/drawing/2014/main" val="1710078798"/>
                  </a:ext>
                </a:extLst>
              </a:tr>
              <a:tr h="457200">
                <a:tc>
                  <a:txBody>
                    <a:bodyPr/>
                    <a:lstStyle/>
                    <a:p>
                      <a:pPr marL="0" marR="0" lvl="0" indent="0" algn="l" rtl="0" eaLnBrk="1" fontAlgn="auto" latinLnBrk="0" hangingPunct="1">
                        <a:lnSpc>
                          <a:spcPct val="100000"/>
                        </a:lnSpc>
                        <a:spcBef>
                          <a:spcPts val="0"/>
                        </a:spcBef>
                        <a:spcAft>
                          <a:spcPts val="0"/>
                        </a:spcAft>
                        <a:buClr>
                          <a:srgbClr val="000000"/>
                        </a:buClr>
                        <a:buSzTx/>
                        <a:buFont typeface="Arial" panose="020B0604020202020204" pitchFamily="34" charset="0"/>
                        <a:buNone/>
                      </a:pPr>
                      <a:r>
                        <a:rPr lang="en-CA" sz="1200" b="1" dirty="0">
                          <a:solidFill>
                            <a:srgbClr val="000000"/>
                          </a:solidFill>
                          <a:latin typeface="+mn-lt"/>
                        </a:rPr>
                        <a:t>Overview of Number of Community Partnerships</a:t>
                      </a:r>
                    </a:p>
                  </a:txBody>
                  <a:tcPr anchor="ctr"/>
                </a:tc>
                <a:tc>
                  <a:txBody>
                    <a:bodyPr/>
                    <a:lstStyle/>
                    <a:p>
                      <a:pPr marL="0" indent="0" algn="ctr">
                        <a:buFont typeface="Arial" panose="020B0604020202020204" pitchFamily="34" charset="0"/>
                        <a:buNone/>
                      </a:pPr>
                      <a:r>
                        <a:rPr lang="en-CA" sz="1600" b="1" dirty="0">
                          <a:solidFill>
                            <a:schemeClr val="bg1"/>
                          </a:solidFill>
                          <a:latin typeface="+mn-lt"/>
                        </a:rPr>
                        <a:t>Yes</a:t>
                      </a:r>
                    </a:p>
                  </a:txBody>
                  <a:tcPr anchor="ctr">
                    <a:solidFill>
                      <a:srgbClr val="388600"/>
                    </a:solidFill>
                  </a:tcPr>
                </a:tc>
                <a:extLst>
                  <a:ext uri="{0D108BD9-81ED-4DB2-BD59-A6C34878D82A}">
                    <a16:rowId xmlns:a16="http://schemas.microsoft.com/office/drawing/2014/main" val="2797638290"/>
                  </a:ext>
                </a:extLst>
              </a:tr>
              <a:tr h="457200">
                <a:tc>
                  <a:txBody>
                    <a:bodyPr/>
                    <a:lstStyle/>
                    <a:p>
                      <a:pPr marL="0" indent="0">
                        <a:buFont typeface="Arial" panose="020B0604020202020204" pitchFamily="34" charset="0"/>
                        <a:buNone/>
                      </a:pPr>
                      <a:r>
                        <a:rPr lang="en-CA" sz="1200" b="1" dirty="0">
                          <a:solidFill>
                            <a:srgbClr val="000000"/>
                          </a:solidFill>
                          <a:latin typeface="+mn-lt"/>
                        </a:rPr>
                        <a:t>Number of Volunteers AND Volunteer Hours</a:t>
                      </a:r>
                    </a:p>
                  </a:txBody>
                  <a:tcPr anchor="ctr"/>
                </a:tc>
                <a:tc>
                  <a:txBody>
                    <a:bodyPr/>
                    <a:lstStyle/>
                    <a:p>
                      <a:pPr marL="0" indent="0" algn="ctr">
                        <a:buFont typeface="Arial" panose="020B0604020202020204" pitchFamily="34" charset="0"/>
                        <a:buNone/>
                      </a:pPr>
                      <a:r>
                        <a:rPr lang="en-CA" sz="1600" b="1" dirty="0">
                          <a:solidFill>
                            <a:schemeClr val="bg1"/>
                          </a:solidFill>
                          <a:latin typeface="+mn-lt"/>
                        </a:rPr>
                        <a:t>Yes </a:t>
                      </a:r>
                    </a:p>
                  </a:txBody>
                  <a:tcPr anchor="ctr">
                    <a:solidFill>
                      <a:srgbClr val="388600"/>
                    </a:solidFill>
                  </a:tcPr>
                </a:tc>
                <a:extLst>
                  <a:ext uri="{0D108BD9-81ED-4DB2-BD59-A6C34878D82A}">
                    <a16:rowId xmlns:a16="http://schemas.microsoft.com/office/drawing/2014/main" val="4010625776"/>
                  </a:ext>
                </a:extLst>
              </a:tr>
            </a:tbl>
          </a:graphicData>
        </a:graphic>
      </p:graphicFrame>
    </p:spTree>
    <p:extLst>
      <p:ext uri="{BB962C8B-B14F-4D97-AF65-F5344CB8AC3E}">
        <p14:creationId xmlns:p14="http://schemas.microsoft.com/office/powerpoint/2010/main" val="16096535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F43DE-01E6-2AD0-1906-90241A9F79B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2077807-7F83-181E-6EFC-3754D46F1654}"/>
              </a:ext>
              <a:ext uri="{C183D7F6-B498-43B3-948B-1728B52AA6E4}">
                <adec:decorative xmlns:adec="http://schemas.microsoft.com/office/drawing/2017/decorative" val="1"/>
              </a:ext>
            </a:extLst>
          </p:cNvPr>
          <p:cNvSpPr/>
          <p:nvPr/>
        </p:nvSpPr>
        <p:spPr>
          <a:xfrm>
            <a:off x="6996222" y="4284921"/>
            <a:ext cx="2126512" cy="8140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4" name="Rectangle 73">
            <a:extLst>
              <a:ext uri="{FF2B5EF4-FFF2-40B4-BE49-F238E27FC236}">
                <a16:creationId xmlns:a16="http://schemas.microsoft.com/office/drawing/2014/main" id="{2FB7A2E7-7F7B-D885-CFA3-119E0268AA3E}"/>
              </a:ext>
              <a:ext uri="{C183D7F6-B498-43B3-948B-1728B52AA6E4}">
                <adec:decorative xmlns:adec="http://schemas.microsoft.com/office/drawing/2017/decorative" val="1"/>
              </a:ext>
            </a:extLst>
          </p:cNvPr>
          <p:cNvSpPr/>
          <p:nvPr/>
        </p:nvSpPr>
        <p:spPr>
          <a:xfrm>
            <a:off x="40341" y="3992304"/>
            <a:ext cx="2017059" cy="1106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3" name="Title 72">
            <a:extLst>
              <a:ext uri="{FF2B5EF4-FFF2-40B4-BE49-F238E27FC236}">
                <a16:creationId xmlns:a16="http://schemas.microsoft.com/office/drawing/2014/main" id="{C0413943-FB7E-47BC-EF6F-9BCC96B71485}"/>
              </a:ext>
            </a:extLst>
          </p:cNvPr>
          <p:cNvSpPr txBox="1">
            <a:spLocks noGrp="1"/>
          </p:cNvSpPr>
          <p:nvPr>
            <p:ph type="title" idx="4294967295"/>
          </p:nvPr>
        </p:nvSpPr>
        <p:spPr>
          <a:xfrm rot="16200000">
            <a:off x="-1832589" y="2010823"/>
            <a:ext cx="4841052"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4000" b="1"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Reporting Structure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Key Details – Activity Reporting</a:t>
            </a:r>
          </a:p>
        </p:txBody>
      </p:sp>
      <p:grpSp>
        <p:nvGrpSpPr>
          <p:cNvPr id="12" name="Group 11">
            <a:extLst>
              <a:ext uri="{FF2B5EF4-FFF2-40B4-BE49-F238E27FC236}">
                <a16:creationId xmlns:a16="http://schemas.microsoft.com/office/drawing/2014/main" id="{DFF4F5DF-19BC-675F-2A91-A54523EF4ABE}"/>
              </a:ext>
              <a:ext uri="{C183D7F6-B498-43B3-948B-1728B52AA6E4}">
                <adec:decorative xmlns:adec="http://schemas.microsoft.com/office/drawing/2017/decorative" val="1"/>
              </a:ext>
            </a:extLst>
          </p:cNvPr>
          <p:cNvGrpSpPr/>
          <p:nvPr/>
        </p:nvGrpSpPr>
        <p:grpSpPr>
          <a:xfrm>
            <a:off x="7418276" y="173541"/>
            <a:ext cx="358000" cy="358000"/>
            <a:chOff x="5214699" y="70569"/>
            <a:chExt cx="473528" cy="473528"/>
          </a:xfrm>
        </p:grpSpPr>
        <p:sp>
          <p:nvSpPr>
            <p:cNvPr id="13" name="Oval 12">
              <a:extLst>
                <a:ext uri="{FF2B5EF4-FFF2-40B4-BE49-F238E27FC236}">
                  <a16:creationId xmlns:a16="http://schemas.microsoft.com/office/drawing/2014/main" id="{2C547DFC-056B-88B7-53F1-1737BAA67326}"/>
                </a:ext>
              </a:extLst>
            </p:cNvPr>
            <p:cNvSpPr/>
            <p:nvPr/>
          </p:nvSpPr>
          <p:spPr>
            <a:xfrm>
              <a:off x="5214699" y="70569"/>
              <a:ext cx="473528" cy="473528"/>
            </a:xfrm>
            <a:prstGeom prst="ellipse">
              <a:avLst/>
            </a:prstGeom>
            <a:solidFill>
              <a:srgbClr val="F8D16D"/>
            </a:solidFill>
            <a:ln>
              <a:solidFill>
                <a:srgbClr val="F8D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Graphic 13" descr="Folder Search with solid fill">
              <a:extLst>
                <a:ext uri="{FF2B5EF4-FFF2-40B4-BE49-F238E27FC236}">
                  <a16:creationId xmlns:a16="http://schemas.microsoft.com/office/drawing/2014/main" id="{4AE2ABE3-38EF-D6F0-6279-9B0838D58E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345" y="114722"/>
              <a:ext cx="418882" cy="418882"/>
            </a:xfrm>
            <a:prstGeom prst="rect">
              <a:avLst/>
            </a:prstGeom>
          </p:spPr>
        </p:pic>
      </p:grpSp>
      <p:sp>
        <p:nvSpPr>
          <p:cNvPr id="15" name="TextBox 14">
            <a:extLst>
              <a:ext uri="{FF2B5EF4-FFF2-40B4-BE49-F238E27FC236}">
                <a16:creationId xmlns:a16="http://schemas.microsoft.com/office/drawing/2014/main" id="{8BC28142-42CD-9752-6B66-29859BED8FED}"/>
              </a:ext>
            </a:extLst>
          </p:cNvPr>
          <p:cNvSpPr txBox="1"/>
          <p:nvPr/>
        </p:nvSpPr>
        <p:spPr>
          <a:xfrm>
            <a:off x="7779091" y="128906"/>
            <a:ext cx="2729818" cy="553998"/>
          </a:xfrm>
          <a:prstGeom prst="rect">
            <a:avLst/>
          </a:prstGeom>
          <a:noFill/>
        </p:spPr>
        <p:txBody>
          <a:bodyPr wrap="square" lIns="91440" tIns="45720" rIns="91440" bIns="45720" rtlCol="0" anchor="t">
            <a:spAutoFit/>
          </a:bodyPr>
          <a:lstStyle/>
          <a:p>
            <a:r>
              <a:rPr lang="en-CA" sz="1050" b="1" dirty="0">
                <a:solidFill>
                  <a:schemeClr val="tx2">
                    <a:lumMod val="10000"/>
                  </a:schemeClr>
                </a:solidFill>
                <a:latin typeface="Aptos"/>
              </a:rPr>
              <a:t>More Information</a:t>
            </a:r>
          </a:p>
          <a:p>
            <a:r>
              <a:rPr lang="en-CA" sz="1050" dirty="0">
                <a:latin typeface="Aptos"/>
              </a:rPr>
              <a:t>Training Package </a:t>
            </a:r>
          </a:p>
          <a:p>
            <a:r>
              <a:rPr lang="en-CA" sz="900" dirty="0">
                <a:latin typeface="Aptos"/>
              </a:rPr>
              <a:t>Page 29</a:t>
            </a:r>
            <a:endParaRPr lang="en-CA" sz="900" dirty="0">
              <a:latin typeface="Aptos" panose="020B0004020202020204" pitchFamily="34" charset="0"/>
            </a:endParaRPr>
          </a:p>
        </p:txBody>
      </p:sp>
      <p:graphicFrame>
        <p:nvGraphicFramePr>
          <p:cNvPr id="17" name="Table 16">
            <a:extLst>
              <a:ext uri="{FF2B5EF4-FFF2-40B4-BE49-F238E27FC236}">
                <a16:creationId xmlns:a16="http://schemas.microsoft.com/office/drawing/2014/main" id="{D1785A7B-F98C-7EE4-171A-DCAC17C57984}"/>
              </a:ext>
            </a:extLst>
          </p:cNvPr>
          <p:cNvGraphicFramePr>
            <a:graphicFrameLocks noGrp="1"/>
          </p:cNvGraphicFramePr>
          <p:nvPr>
            <p:extLst>
              <p:ext uri="{D42A27DB-BD31-4B8C-83A1-F6EECF244321}">
                <p14:modId xmlns:p14="http://schemas.microsoft.com/office/powerpoint/2010/main" val="3077130207"/>
              </p:ext>
            </p:extLst>
          </p:nvPr>
        </p:nvGraphicFramePr>
        <p:xfrm>
          <a:off x="1481528" y="687519"/>
          <a:ext cx="6180943" cy="4282440"/>
        </p:xfrm>
        <a:graphic>
          <a:graphicData uri="http://schemas.openxmlformats.org/drawingml/2006/table">
            <a:tbl>
              <a:tblPr firstRow="1" bandRow="1">
                <a:tableStyleId>{D7AC3CCA-C797-4891-BE02-D94E43425B78}</a:tableStyleId>
              </a:tblPr>
              <a:tblGrid>
                <a:gridCol w="2082140">
                  <a:extLst>
                    <a:ext uri="{9D8B030D-6E8A-4147-A177-3AD203B41FA5}">
                      <a16:colId xmlns:a16="http://schemas.microsoft.com/office/drawing/2014/main" val="1628393800"/>
                    </a:ext>
                  </a:extLst>
                </a:gridCol>
                <a:gridCol w="940883">
                  <a:extLst>
                    <a:ext uri="{9D8B030D-6E8A-4147-A177-3AD203B41FA5}">
                      <a16:colId xmlns:a16="http://schemas.microsoft.com/office/drawing/2014/main" val="1096612877"/>
                    </a:ext>
                  </a:extLst>
                </a:gridCol>
                <a:gridCol w="993154">
                  <a:extLst>
                    <a:ext uri="{9D8B030D-6E8A-4147-A177-3AD203B41FA5}">
                      <a16:colId xmlns:a16="http://schemas.microsoft.com/office/drawing/2014/main" val="617813946"/>
                    </a:ext>
                  </a:extLst>
                </a:gridCol>
                <a:gridCol w="1062849">
                  <a:extLst>
                    <a:ext uri="{9D8B030D-6E8A-4147-A177-3AD203B41FA5}">
                      <a16:colId xmlns:a16="http://schemas.microsoft.com/office/drawing/2014/main" val="711907259"/>
                    </a:ext>
                  </a:extLst>
                </a:gridCol>
                <a:gridCol w="1101917">
                  <a:extLst>
                    <a:ext uri="{9D8B030D-6E8A-4147-A177-3AD203B41FA5}">
                      <a16:colId xmlns:a16="http://schemas.microsoft.com/office/drawing/2014/main" val="1910573672"/>
                    </a:ext>
                  </a:extLst>
                </a:gridCol>
              </a:tblGrid>
              <a:tr h="250497">
                <a:tc>
                  <a:txBody>
                    <a:bodyPr/>
                    <a:lstStyle/>
                    <a:p>
                      <a:pPr>
                        <a:tabLst>
                          <a:tab pos="1438275" algn="l"/>
                        </a:tabLst>
                      </a:pPr>
                      <a:endParaRPr lang="en-CA" sz="1000" dirty="0">
                        <a:solidFill>
                          <a:srgbClr val="000000"/>
                        </a:solidFill>
                        <a:latin typeface="+mn-lt"/>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gridSpan="4">
                  <a:txBody>
                    <a:bodyPr/>
                    <a:lstStyle/>
                    <a:p>
                      <a:pPr algn="ctr"/>
                      <a:r>
                        <a:rPr lang="en-CA" sz="1400" dirty="0">
                          <a:solidFill>
                            <a:srgbClr val="000000"/>
                          </a:solidFill>
                          <a:latin typeface="+mn-lt"/>
                        </a:rPr>
                        <a:t>Activity Reporting 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CA"/>
                    </a:p>
                  </a:txBody>
                  <a:tcPr>
                    <a:lnL w="12700" cap="flat" cmpd="sng" algn="ctr">
                      <a:solidFill>
                        <a:schemeClr val="tx1"/>
                      </a:solidFill>
                      <a:prstDash val="solid"/>
                      <a:round/>
                      <a:headEnd type="none" w="med" len="med"/>
                      <a:tailEnd type="none" w="med" len="med"/>
                    </a:lnL>
                  </a:tcPr>
                </a:tc>
                <a:tc hMerge="1">
                  <a:txBody>
                    <a:bodyPr/>
                    <a:lstStyle/>
                    <a:p>
                      <a:endParaRPr lang="en-CA"/>
                    </a:p>
                  </a:txBody>
                  <a:tcPr>
                    <a:lnL w="12700" cap="flat" cmpd="sng" algn="ctr">
                      <a:solidFill>
                        <a:schemeClr val="tx1"/>
                      </a:solidFill>
                      <a:prstDash val="solid"/>
                      <a:round/>
                      <a:headEnd type="none" w="med" len="med"/>
                      <a:tailEnd type="none" w="med" len="med"/>
                    </a:lnL>
                  </a:tcPr>
                </a:tc>
                <a:tc hMerge="1">
                  <a:txBody>
                    <a:bodyPr/>
                    <a:lstStyle/>
                    <a:p>
                      <a:pPr algn="ctr"/>
                      <a:endParaRPr lang="en-CA" sz="1400">
                        <a:latin typeface="Aptos" panose="020B00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7069202"/>
                  </a:ext>
                </a:extLst>
              </a:tr>
              <a:tr h="475944">
                <a:tc>
                  <a:txBody>
                    <a:bodyPr/>
                    <a:lstStyle/>
                    <a:p>
                      <a:endParaRPr lang="en-CA" sz="900" dirty="0">
                        <a:solidFill>
                          <a:srgbClr val="000000"/>
                        </a:solidFill>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800" b="1" dirty="0">
                          <a:solidFill>
                            <a:srgbClr val="000000"/>
                          </a:solidFill>
                          <a:latin typeface="+mn-lt"/>
                        </a:rPr>
                        <a:t>Section 2</a:t>
                      </a:r>
                    </a:p>
                    <a:p>
                      <a:pPr algn="ctr"/>
                      <a:r>
                        <a:rPr lang="en-CA" sz="800" b="0" dirty="0">
                          <a:solidFill>
                            <a:srgbClr val="000000"/>
                          </a:solidFill>
                          <a:latin typeface="+mn-lt"/>
                        </a:rPr>
                        <a:t>Programs</a:t>
                      </a:r>
                      <a:r>
                        <a:rPr lang="en-CA" sz="800" b="1" dirty="0">
                          <a:solidFill>
                            <a:srgbClr val="000000"/>
                          </a:solidFill>
                          <a:latin typeface="+mn-lt"/>
                        </a:rPr>
                        <a:t> </a:t>
                      </a:r>
                    </a:p>
                  </a:txBody>
                  <a:tcPr anchor="ctr">
                    <a:lnL w="12700" cap="flat" cmpd="sng" algn="ctr">
                      <a:solidFill>
                        <a:schemeClr val="tx1"/>
                      </a:solidFill>
                      <a:prstDash val="solid"/>
                      <a:round/>
                      <a:headEnd type="none" w="med" len="med"/>
                      <a:tailEnd type="none" w="med" len="med"/>
                    </a:lnL>
                    <a:solidFill>
                      <a:srgbClr val="FAB4AA"/>
                    </a:solidFill>
                  </a:tcPr>
                </a:tc>
                <a:tc>
                  <a:txBody>
                    <a:bodyPr/>
                    <a:lstStyle/>
                    <a:p>
                      <a:pPr algn="ctr"/>
                      <a:r>
                        <a:rPr lang="en-CA" sz="800" b="1" dirty="0">
                          <a:solidFill>
                            <a:srgbClr val="000000"/>
                          </a:solidFill>
                          <a:latin typeface="+mn-lt"/>
                        </a:rPr>
                        <a:t>Section 3</a:t>
                      </a:r>
                    </a:p>
                    <a:p>
                      <a:pPr algn="ctr"/>
                      <a:r>
                        <a:rPr lang="en-CA" sz="800" b="0" dirty="0">
                          <a:solidFill>
                            <a:srgbClr val="000000"/>
                          </a:solidFill>
                          <a:latin typeface="+mn-lt"/>
                        </a:rPr>
                        <a:t>Community Events </a:t>
                      </a:r>
                    </a:p>
                  </a:txBody>
                  <a:tcPr anchor="ctr">
                    <a:solidFill>
                      <a:srgbClr val="30B1C7"/>
                    </a:solidFill>
                  </a:tcPr>
                </a:tc>
                <a:tc>
                  <a:txBody>
                    <a:bodyPr/>
                    <a:lstStyle/>
                    <a:p>
                      <a:pPr algn="ctr"/>
                      <a:r>
                        <a:rPr lang="en-CA" sz="800" b="1" dirty="0">
                          <a:solidFill>
                            <a:srgbClr val="000000"/>
                          </a:solidFill>
                          <a:latin typeface="+mn-lt"/>
                        </a:rPr>
                        <a:t>Section 4</a:t>
                      </a:r>
                    </a:p>
                    <a:p>
                      <a:pPr algn="ctr"/>
                      <a:r>
                        <a:rPr lang="en-CA" sz="800" b="0" dirty="0">
                          <a:solidFill>
                            <a:srgbClr val="000000"/>
                          </a:solidFill>
                          <a:latin typeface="+mn-lt"/>
                        </a:rPr>
                        <a:t>Information and Referrals </a:t>
                      </a:r>
                    </a:p>
                  </a:txBody>
                  <a:tcPr anchor="ctr">
                    <a:solidFill>
                      <a:srgbClr val="F7A961"/>
                    </a:solidFill>
                  </a:tcPr>
                </a:tc>
                <a:tc>
                  <a:txBody>
                    <a:bodyPr/>
                    <a:lstStyle/>
                    <a:p>
                      <a:pPr algn="ctr"/>
                      <a:r>
                        <a:rPr lang="en-CA" sz="800" b="1" dirty="0">
                          <a:solidFill>
                            <a:srgbClr val="000000"/>
                          </a:solidFill>
                          <a:latin typeface="+mn-lt"/>
                        </a:rPr>
                        <a:t>Section 5</a:t>
                      </a:r>
                    </a:p>
                    <a:p>
                      <a:pPr algn="ctr"/>
                      <a:r>
                        <a:rPr lang="en-CA" sz="800" b="0" dirty="0">
                          <a:solidFill>
                            <a:srgbClr val="000000"/>
                          </a:solidFill>
                          <a:latin typeface="+mn-lt"/>
                        </a:rPr>
                        <a:t>Community Development and Capacity Building </a:t>
                      </a:r>
                    </a:p>
                  </a:txBody>
                  <a:tcPr anchor="ctr">
                    <a:solidFill>
                      <a:srgbClr val="58B2E6"/>
                    </a:solidFill>
                  </a:tcPr>
                </a:tc>
                <a:extLst>
                  <a:ext uri="{0D108BD9-81ED-4DB2-BD59-A6C34878D82A}">
                    <a16:rowId xmlns:a16="http://schemas.microsoft.com/office/drawing/2014/main" val="72037926"/>
                  </a:ext>
                </a:extLst>
              </a:tr>
              <a:tr h="175348">
                <a:tc>
                  <a:txBody>
                    <a:bodyPr/>
                    <a:lstStyle/>
                    <a:p>
                      <a:pPr marL="0" indent="0">
                        <a:buFont typeface="Arial" panose="020B0604020202020204" pitchFamily="34" charset="0"/>
                        <a:buNone/>
                      </a:pPr>
                      <a:r>
                        <a:rPr lang="en-CA" sz="800" b="1" dirty="0">
                          <a:solidFill>
                            <a:srgbClr val="000000"/>
                          </a:solidFill>
                          <a:latin typeface="+mn-lt"/>
                        </a:rPr>
                        <a:t>Reporting Component </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6F9"/>
                    </a:solidFill>
                  </a:tcPr>
                </a:tc>
                <a:tc gridSpan="4">
                  <a:txBody>
                    <a:bodyPr/>
                    <a:lstStyle/>
                    <a:p>
                      <a:pPr marL="0" indent="0" algn="ctr">
                        <a:buFont typeface="Arial" panose="020B0604020202020204" pitchFamily="34" charset="0"/>
                        <a:buNone/>
                      </a:pPr>
                      <a:r>
                        <a:rPr lang="en-CA" sz="800" b="1" dirty="0">
                          <a:latin typeface="+mn-lt"/>
                        </a:rPr>
                        <a:t>Required (Yes | No | Optional)</a:t>
                      </a:r>
                    </a:p>
                  </a:txBody>
                  <a:tcPr anchor="ctr">
                    <a:solidFill>
                      <a:srgbClr val="E7F6F9"/>
                    </a:solidFill>
                  </a:tcPr>
                </a:tc>
                <a:tc hMerge="1">
                  <a:txBody>
                    <a:bodyPr/>
                    <a:lstStyle/>
                    <a:p>
                      <a:endParaRPr lang="en-CA"/>
                    </a:p>
                  </a:txBody>
                  <a:tcPr/>
                </a:tc>
                <a:tc hMerge="1">
                  <a:txBody>
                    <a:bodyPr/>
                    <a:lstStyle/>
                    <a:p>
                      <a:endParaRPr lang="en-CA"/>
                    </a:p>
                  </a:txBody>
                  <a:tcPr/>
                </a:tc>
                <a:tc hMerge="1">
                  <a:txBody>
                    <a:bodyPr/>
                    <a:lstStyle/>
                    <a:p>
                      <a:pPr marL="0" indent="0" algn="ctr">
                        <a:buFont typeface="Arial" panose="020B0604020202020204" pitchFamily="34" charset="0"/>
                        <a:buNone/>
                      </a:pPr>
                      <a:endParaRPr lang="en-CA" sz="800" b="1" dirty="0">
                        <a:latin typeface="Aptos" panose="020B0004020202020204" pitchFamily="34" charset="0"/>
                      </a:endParaRPr>
                    </a:p>
                  </a:txBody>
                  <a:tcPr>
                    <a:solidFill>
                      <a:srgbClr val="E7F6F9"/>
                    </a:solidFill>
                  </a:tcPr>
                </a:tc>
                <a:extLst>
                  <a:ext uri="{0D108BD9-81ED-4DB2-BD59-A6C34878D82A}">
                    <a16:rowId xmlns:a16="http://schemas.microsoft.com/office/drawing/2014/main" val="2898846085"/>
                  </a:ext>
                </a:extLst>
              </a:tr>
              <a:tr h="212922">
                <a:tc>
                  <a:txBody>
                    <a:bodyPr/>
                    <a:lstStyle/>
                    <a:p>
                      <a:pPr marL="0" indent="0">
                        <a:buFont typeface="Arial" panose="020B0604020202020204" pitchFamily="34" charset="0"/>
                        <a:buNone/>
                      </a:pPr>
                      <a:r>
                        <a:rPr lang="en-CA" sz="800" b="1" dirty="0">
                          <a:solidFill>
                            <a:srgbClr val="000000"/>
                          </a:solidFill>
                          <a:latin typeface="+mn-lt"/>
                        </a:rPr>
                        <a:t>Descriptive Activity  Name</a:t>
                      </a:r>
                    </a:p>
                  </a:txBody>
                  <a:tcPr anchor="ctr">
                    <a:lnT w="12700" cap="flat" cmpd="sng" algn="ctr">
                      <a:solidFill>
                        <a:schemeClr val="tx1"/>
                      </a:solidFill>
                      <a:prstDash val="solid"/>
                      <a:round/>
                      <a:headEnd type="none" w="med" len="med"/>
                      <a:tailEnd type="none" w="med" len="med"/>
                    </a:lnT>
                  </a:tcPr>
                </a:tc>
                <a:tc>
                  <a:txBody>
                    <a:bodyPr/>
                    <a:lstStyle/>
                    <a:p>
                      <a:pPr marL="0" indent="0" algn="ctr">
                        <a:buFont typeface="Arial" panose="020B0604020202020204" pitchFamily="34" charset="0"/>
                        <a:buNone/>
                      </a:pPr>
                      <a:r>
                        <a:rPr lang="en-CA" sz="1100" b="1" dirty="0">
                          <a:solidFill>
                            <a:srgbClr val="FFFFFF"/>
                          </a:solidFill>
                          <a:latin typeface="+mn-lt"/>
                        </a:rPr>
                        <a:t>Yes</a:t>
                      </a:r>
                    </a:p>
                  </a:txBody>
                  <a:tcPr anchor="ctr">
                    <a:solidFill>
                      <a:srgbClr val="388600"/>
                    </a:solidFill>
                  </a:tcPr>
                </a:tc>
                <a:tc>
                  <a:txBody>
                    <a:bodyPr/>
                    <a:lstStyle/>
                    <a:p>
                      <a:pPr marL="0" indent="0" algn="ctr" defTabSz="685800" rtl="0" eaLnBrk="1" latinLnBrk="0" hangingPunct="1">
                        <a:buFont typeface="Arial" panose="020B0604020202020204" pitchFamily="34" charset="0"/>
                        <a:buNone/>
                      </a:pPr>
                      <a:r>
                        <a:rPr lang="en-CA" sz="1100" b="1" kern="1200" dirty="0">
                          <a:solidFill>
                            <a:srgbClr val="FFFFFF"/>
                          </a:solidFill>
                          <a:latin typeface="+mn-lt"/>
                          <a:ea typeface="+mn-ea"/>
                          <a:cs typeface="+mn-cs"/>
                        </a:rPr>
                        <a:t>Yes</a:t>
                      </a:r>
                    </a:p>
                  </a:txBody>
                  <a:tcPr anchor="ctr">
                    <a:solidFill>
                      <a:srgbClr val="388600"/>
                    </a:solidFill>
                  </a:tcPr>
                </a:tc>
                <a:tc>
                  <a:txBody>
                    <a:bodyPr/>
                    <a:lstStyle/>
                    <a:p>
                      <a:pPr marL="0" indent="0" algn="ctr" defTabSz="685800" rtl="0" eaLnBrk="1" latinLnBrk="0" hangingPunct="1">
                        <a:buFont typeface="Arial" panose="020B0604020202020204" pitchFamily="34" charset="0"/>
                        <a:buNone/>
                      </a:pPr>
                      <a:r>
                        <a:rPr lang="en-CA" sz="1100" b="1" kern="1200" dirty="0">
                          <a:solidFill>
                            <a:srgbClr val="FFFFFF"/>
                          </a:solidFill>
                          <a:latin typeface="+mn-lt"/>
                          <a:ea typeface="+mn-ea"/>
                          <a:cs typeface="+mn-cs"/>
                        </a:rPr>
                        <a:t>Yes</a:t>
                      </a:r>
                    </a:p>
                  </a:txBody>
                  <a:tcPr anchor="ctr">
                    <a:solidFill>
                      <a:srgbClr val="388600"/>
                    </a:solidFill>
                  </a:tcPr>
                </a:tc>
                <a:tc>
                  <a:txBody>
                    <a:bodyPr/>
                    <a:lstStyle/>
                    <a:p>
                      <a:pPr marL="0" indent="0" algn="ctr" defTabSz="685800" rtl="0" eaLnBrk="1" latinLnBrk="0" hangingPunct="1">
                        <a:buFont typeface="Arial" panose="020B0604020202020204" pitchFamily="34" charset="0"/>
                        <a:buNone/>
                      </a:pPr>
                      <a:r>
                        <a:rPr lang="en-CA" sz="1100" b="1" kern="1200" dirty="0">
                          <a:solidFill>
                            <a:srgbClr val="FFFFFF"/>
                          </a:solidFill>
                          <a:latin typeface="+mn-lt"/>
                          <a:ea typeface="+mn-ea"/>
                          <a:cs typeface="+mn-cs"/>
                        </a:rPr>
                        <a:t>Yes</a:t>
                      </a:r>
                    </a:p>
                  </a:txBody>
                  <a:tcPr anchor="ctr">
                    <a:solidFill>
                      <a:srgbClr val="388600"/>
                    </a:solidFill>
                  </a:tcPr>
                </a:tc>
                <a:extLst>
                  <a:ext uri="{0D108BD9-81ED-4DB2-BD59-A6C34878D82A}">
                    <a16:rowId xmlns:a16="http://schemas.microsoft.com/office/drawing/2014/main" val="326510265"/>
                  </a:ext>
                </a:extLst>
              </a:tr>
              <a:tr h="212922">
                <a:tc>
                  <a:txBody>
                    <a:bodyPr/>
                    <a:lstStyle/>
                    <a:p>
                      <a:pPr marL="0" indent="0">
                        <a:buFont typeface="Arial" panose="020B0604020202020204" pitchFamily="34" charset="0"/>
                        <a:buNone/>
                      </a:pPr>
                      <a:r>
                        <a:rPr lang="en-CA" sz="800" b="1" dirty="0">
                          <a:solidFill>
                            <a:srgbClr val="000000"/>
                          </a:solidFill>
                          <a:latin typeface="+mn-lt"/>
                        </a:rPr>
                        <a:t>Service Delivery Type </a:t>
                      </a:r>
                      <a:r>
                        <a:rPr lang="en-CA" sz="700" b="0" dirty="0">
                          <a:solidFill>
                            <a:srgbClr val="000000"/>
                          </a:solidFill>
                          <a:latin typeface="+mn-lt"/>
                        </a:rPr>
                        <a:t>(Direct or Indirect)</a:t>
                      </a:r>
                      <a:endParaRPr lang="en-CA" sz="800" b="0" dirty="0">
                        <a:solidFill>
                          <a:srgbClr val="000000"/>
                        </a:solidFill>
                        <a:latin typeface="+mn-lt"/>
                      </a:endParaRPr>
                    </a:p>
                  </a:txBody>
                  <a:tcPr anchor="ctr"/>
                </a:tc>
                <a:tc>
                  <a:txBody>
                    <a:bodyPr/>
                    <a:lstStyle/>
                    <a:p>
                      <a:pPr marL="0" indent="0" algn="ctr">
                        <a:buFont typeface="Arial" panose="020B0604020202020204" pitchFamily="34" charset="0"/>
                        <a:buNone/>
                      </a:pPr>
                      <a:r>
                        <a:rPr lang="en-CA" sz="1100" b="1" dirty="0">
                          <a:solidFill>
                            <a:srgbClr val="FFFFFF"/>
                          </a:solidFill>
                          <a:latin typeface="+mn-lt"/>
                        </a:rPr>
                        <a:t>Yes</a:t>
                      </a:r>
                    </a:p>
                  </a:txBody>
                  <a:tcPr anchor="ctr">
                    <a:solidFill>
                      <a:srgbClr val="388600"/>
                    </a:solidFill>
                  </a:tcPr>
                </a:tc>
                <a:tc>
                  <a:txBody>
                    <a:bodyPr/>
                    <a:lstStyle/>
                    <a:p>
                      <a:pPr marL="0" indent="0" algn="ctr" defTabSz="685800" rtl="0" eaLnBrk="1" latinLnBrk="0" hangingPunct="1">
                        <a:buFont typeface="Arial" panose="020B0604020202020204" pitchFamily="34" charset="0"/>
                        <a:buNone/>
                      </a:pPr>
                      <a:r>
                        <a:rPr lang="en-CA" sz="1100" b="1" kern="1200" dirty="0">
                          <a:solidFill>
                            <a:srgbClr val="FFFFFF"/>
                          </a:solidFill>
                          <a:latin typeface="+mn-lt"/>
                          <a:ea typeface="+mn-ea"/>
                          <a:cs typeface="+mn-cs"/>
                        </a:rPr>
                        <a:t>Yes</a:t>
                      </a:r>
                    </a:p>
                  </a:txBody>
                  <a:tcPr anchor="ctr">
                    <a:solidFill>
                      <a:srgbClr val="388600"/>
                    </a:solidFill>
                  </a:tcPr>
                </a:tc>
                <a:tc>
                  <a:txBody>
                    <a:bodyPr/>
                    <a:lstStyle/>
                    <a:p>
                      <a:pPr marL="0" indent="0" algn="ctr" defTabSz="685800" rtl="0" eaLnBrk="1" latinLnBrk="0" hangingPunct="1">
                        <a:buFont typeface="Arial" panose="020B0604020202020204" pitchFamily="34" charset="0"/>
                        <a:buNone/>
                      </a:pPr>
                      <a:r>
                        <a:rPr lang="en-CA" sz="1100" b="1" kern="1200" dirty="0">
                          <a:solidFill>
                            <a:srgbClr val="FFFFFF"/>
                          </a:solidFill>
                          <a:latin typeface="+mn-lt"/>
                          <a:ea typeface="+mn-ea"/>
                          <a:cs typeface="+mn-cs"/>
                        </a:rPr>
                        <a:t>Yes</a:t>
                      </a:r>
                    </a:p>
                  </a:txBody>
                  <a:tcPr anchor="ctr">
                    <a:solidFill>
                      <a:srgbClr val="388600"/>
                    </a:solidFill>
                  </a:tcPr>
                </a:tc>
                <a:tc>
                  <a:txBody>
                    <a:bodyPr/>
                    <a:lstStyle/>
                    <a:p>
                      <a:pPr marL="0" indent="0" algn="ctr" defTabSz="685800" rtl="0" eaLnBrk="1" latinLnBrk="0" hangingPunct="1">
                        <a:buFont typeface="Arial" panose="020B0604020202020204" pitchFamily="34" charset="0"/>
                        <a:buNone/>
                      </a:pPr>
                      <a:r>
                        <a:rPr lang="en-CA" sz="1100" b="1" kern="1200" dirty="0">
                          <a:solidFill>
                            <a:srgbClr val="FFFFFF"/>
                          </a:solidFill>
                          <a:latin typeface="+mn-lt"/>
                          <a:ea typeface="+mn-ea"/>
                          <a:cs typeface="+mn-cs"/>
                        </a:rPr>
                        <a:t>Yes</a:t>
                      </a:r>
                    </a:p>
                  </a:txBody>
                  <a:tcPr anchor="ctr">
                    <a:solidFill>
                      <a:srgbClr val="388600"/>
                    </a:solidFill>
                  </a:tcPr>
                </a:tc>
                <a:extLst>
                  <a:ext uri="{0D108BD9-81ED-4DB2-BD59-A6C34878D82A}">
                    <a16:rowId xmlns:a16="http://schemas.microsoft.com/office/drawing/2014/main" val="387259114"/>
                  </a:ext>
                </a:extLst>
              </a:tr>
              <a:tr h="212922">
                <a:tc>
                  <a:txBody>
                    <a:bodyPr/>
                    <a:lstStyle/>
                    <a:p>
                      <a:pPr marL="0" indent="0">
                        <a:buFont typeface="Arial" panose="020B0604020202020204" pitchFamily="34" charset="0"/>
                        <a:buNone/>
                      </a:pPr>
                      <a:r>
                        <a:rPr lang="en-US" sz="800" b="1" dirty="0">
                          <a:solidFill>
                            <a:srgbClr val="000000"/>
                          </a:solidFill>
                          <a:latin typeface="+mn-lt"/>
                        </a:rPr>
                        <a:t>Funding Breakdown per Activity</a:t>
                      </a:r>
                      <a:endParaRPr lang="en-CA" sz="800" b="1" dirty="0">
                        <a:solidFill>
                          <a:srgbClr val="000000"/>
                        </a:solidFill>
                        <a:latin typeface="+mn-lt"/>
                      </a:endParaRPr>
                    </a:p>
                  </a:txBody>
                  <a:tcPr anchor="ctr"/>
                </a:tc>
                <a:tc>
                  <a:txBody>
                    <a:bodyPr/>
                    <a:lstStyle/>
                    <a:p>
                      <a:pPr marL="0" indent="0" algn="ctr">
                        <a:buFont typeface="Arial" panose="020B0604020202020204" pitchFamily="34" charset="0"/>
                        <a:buNone/>
                      </a:pPr>
                      <a:r>
                        <a:rPr lang="en-CA" sz="1100" b="1" dirty="0">
                          <a:solidFill>
                            <a:srgbClr val="FFFFFF"/>
                          </a:solidFill>
                          <a:latin typeface="+mn-lt"/>
                        </a:rPr>
                        <a:t>Yes</a:t>
                      </a:r>
                    </a:p>
                  </a:txBody>
                  <a:tcPr anchor="ctr">
                    <a:solidFill>
                      <a:srgbClr val="388600"/>
                    </a:solidFill>
                  </a:tcPr>
                </a:tc>
                <a:tc>
                  <a:txBody>
                    <a:bodyPr/>
                    <a:lstStyle/>
                    <a:p>
                      <a:pPr marL="0" indent="0" algn="ctr" defTabSz="685800" rtl="0" eaLnBrk="1" latinLnBrk="0" hangingPunct="1">
                        <a:buFont typeface="Arial" panose="020B0604020202020204" pitchFamily="34" charset="0"/>
                        <a:buNone/>
                      </a:pPr>
                      <a:r>
                        <a:rPr lang="en-CA" sz="1100" b="1" kern="1200" dirty="0">
                          <a:solidFill>
                            <a:srgbClr val="FFFFFF"/>
                          </a:solidFill>
                          <a:latin typeface="+mn-lt"/>
                          <a:ea typeface="+mn-ea"/>
                          <a:cs typeface="+mn-cs"/>
                        </a:rPr>
                        <a:t>Yes</a:t>
                      </a:r>
                    </a:p>
                  </a:txBody>
                  <a:tcPr anchor="ctr">
                    <a:solidFill>
                      <a:srgbClr val="388600"/>
                    </a:solidFill>
                  </a:tcPr>
                </a:tc>
                <a:tc>
                  <a:txBody>
                    <a:bodyPr/>
                    <a:lstStyle/>
                    <a:p>
                      <a:pPr marL="0" indent="0" algn="ctr" defTabSz="685800" rtl="0" eaLnBrk="1" latinLnBrk="0" hangingPunct="1">
                        <a:buFont typeface="Arial" panose="020B0604020202020204" pitchFamily="34" charset="0"/>
                        <a:buNone/>
                      </a:pPr>
                      <a:r>
                        <a:rPr lang="en-CA" sz="1100" b="1" kern="1200" dirty="0">
                          <a:solidFill>
                            <a:srgbClr val="FFFFFF"/>
                          </a:solidFill>
                          <a:latin typeface="+mn-lt"/>
                          <a:ea typeface="+mn-ea"/>
                          <a:cs typeface="+mn-cs"/>
                        </a:rPr>
                        <a:t>Yes</a:t>
                      </a:r>
                    </a:p>
                  </a:txBody>
                  <a:tcPr anchor="ctr">
                    <a:solidFill>
                      <a:srgbClr val="388600"/>
                    </a:solidFill>
                  </a:tcPr>
                </a:tc>
                <a:tc>
                  <a:txBody>
                    <a:bodyPr/>
                    <a:lstStyle/>
                    <a:p>
                      <a:pPr marL="0" indent="0" algn="ctr" defTabSz="685800" rtl="0" eaLnBrk="1" latinLnBrk="0" hangingPunct="1">
                        <a:buFont typeface="Arial" panose="020B0604020202020204" pitchFamily="34" charset="0"/>
                        <a:buNone/>
                      </a:pPr>
                      <a:r>
                        <a:rPr lang="en-CA" sz="1100" b="1" kern="1200" dirty="0">
                          <a:solidFill>
                            <a:srgbClr val="FFFFFF"/>
                          </a:solidFill>
                          <a:latin typeface="+mn-lt"/>
                          <a:ea typeface="+mn-ea"/>
                          <a:cs typeface="+mn-cs"/>
                        </a:rPr>
                        <a:t>Yes</a:t>
                      </a:r>
                    </a:p>
                  </a:txBody>
                  <a:tcPr anchor="ctr">
                    <a:solidFill>
                      <a:srgbClr val="388600"/>
                    </a:solidFill>
                  </a:tcPr>
                </a:tc>
                <a:extLst>
                  <a:ext uri="{0D108BD9-81ED-4DB2-BD59-A6C34878D82A}">
                    <a16:rowId xmlns:a16="http://schemas.microsoft.com/office/drawing/2014/main" val="3938280055"/>
                  </a:ext>
                </a:extLst>
              </a:tr>
              <a:tr h="212922">
                <a:tc>
                  <a:txBody>
                    <a:bodyPr/>
                    <a:lstStyle/>
                    <a:p>
                      <a:pPr marL="0" indent="0">
                        <a:buFont typeface="Arial" panose="020B0604020202020204" pitchFamily="34" charset="0"/>
                        <a:buNone/>
                      </a:pPr>
                      <a:r>
                        <a:rPr lang="en-CA" sz="800" b="1" dirty="0">
                          <a:solidFill>
                            <a:srgbClr val="000000"/>
                          </a:solidFill>
                          <a:latin typeface="+mn-lt"/>
                        </a:rPr>
                        <a:t>Activity Categorization</a:t>
                      </a:r>
                    </a:p>
                  </a:txBody>
                  <a:tcPr anchor="ctr"/>
                </a:tc>
                <a:tc>
                  <a:txBody>
                    <a:bodyPr/>
                    <a:lstStyle/>
                    <a:p>
                      <a:pPr marL="0" indent="0" algn="ctr">
                        <a:buFont typeface="Arial" panose="020B0604020202020204" pitchFamily="34" charset="0"/>
                        <a:buNone/>
                      </a:pPr>
                      <a:r>
                        <a:rPr lang="en-CA" sz="1100" b="1" dirty="0">
                          <a:solidFill>
                            <a:srgbClr val="FFFFFF"/>
                          </a:solidFill>
                          <a:latin typeface="+mn-lt"/>
                        </a:rPr>
                        <a:t>Yes</a:t>
                      </a:r>
                    </a:p>
                  </a:txBody>
                  <a:tcPr anchor="ctr">
                    <a:solidFill>
                      <a:srgbClr val="388600"/>
                    </a:solidFill>
                  </a:tcPr>
                </a:tc>
                <a:tc>
                  <a:txBody>
                    <a:bodyPr/>
                    <a:lstStyle/>
                    <a:p>
                      <a:pPr marL="0" indent="0" algn="ctr" defTabSz="685800" rtl="0" eaLnBrk="1" latinLnBrk="0" hangingPunct="1">
                        <a:buFont typeface="Arial" panose="020B0604020202020204" pitchFamily="34" charset="0"/>
                        <a:buNone/>
                      </a:pPr>
                      <a:r>
                        <a:rPr lang="en-CA" sz="1100" b="1" kern="1200" dirty="0">
                          <a:solidFill>
                            <a:srgbClr val="FFFFFF"/>
                          </a:solidFill>
                          <a:latin typeface="+mn-lt"/>
                          <a:ea typeface="+mn-ea"/>
                          <a:cs typeface="+mn-cs"/>
                        </a:rPr>
                        <a:t>Yes</a:t>
                      </a:r>
                    </a:p>
                  </a:txBody>
                  <a:tcPr anchor="ctr">
                    <a:solidFill>
                      <a:srgbClr val="388600"/>
                    </a:solidFill>
                  </a:tcPr>
                </a:tc>
                <a:tc>
                  <a:txBody>
                    <a:bodyPr/>
                    <a:lstStyle/>
                    <a:p>
                      <a:pPr marL="0" indent="0" algn="ctr" defTabSz="685800" rtl="0" eaLnBrk="1" latinLnBrk="0" hangingPunct="1">
                        <a:buFont typeface="Arial" panose="020B0604020202020204" pitchFamily="34" charset="0"/>
                        <a:buNone/>
                      </a:pPr>
                      <a:r>
                        <a:rPr lang="en-CA" sz="1100" b="1" kern="1200" dirty="0">
                          <a:solidFill>
                            <a:srgbClr val="FFFFFF"/>
                          </a:solidFill>
                          <a:latin typeface="+mn-lt"/>
                          <a:ea typeface="+mn-ea"/>
                          <a:cs typeface="+mn-cs"/>
                        </a:rPr>
                        <a:t>Yes</a:t>
                      </a:r>
                    </a:p>
                  </a:txBody>
                  <a:tcPr anchor="ctr">
                    <a:solidFill>
                      <a:srgbClr val="388600"/>
                    </a:solidFill>
                  </a:tcPr>
                </a:tc>
                <a:tc>
                  <a:txBody>
                    <a:bodyPr/>
                    <a:lstStyle/>
                    <a:p>
                      <a:pPr marL="0" indent="0" algn="ctr" defTabSz="685800" rtl="0" eaLnBrk="1" latinLnBrk="0" hangingPunct="1">
                        <a:buFont typeface="Arial" panose="020B0604020202020204" pitchFamily="34" charset="0"/>
                        <a:buNone/>
                      </a:pPr>
                      <a:r>
                        <a:rPr lang="en-CA" sz="1100" b="1" kern="1200" dirty="0">
                          <a:solidFill>
                            <a:srgbClr val="FFFFFF"/>
                          </a:solidFill>
                          <a:latin typeface="+mn-lt"/>
                          <a:ea typeface="+mn-ea"/>
                          <a:cs typeface="+mn-cs"/>
                        </a:rPr>
                        <a:t>Yes</a:t>
                      </a:r>
                    </a:p>
                  </a:txBody>
                  <a:tcPr anchor="ctr">
                    <a:solidFill>
                      <a:srgbClr val="388600"/>
                    </a:solidFill>
                  </a:tcPr>
                </a:tc>
                <a:extLst>
                  <a:ext uri="{0D108BD9-81ED-4DB2-BD59-A6C34878D82A}">
                    <a16:rowId xmlns:a16="http://schemas.microsoft.com/office/drawing/2014/main" val="23756674"/>
                  </a:ext>
                </a:extLst>
              </a:tr>
              <a:tr h="212922">
                <a:tc>
                  <a:txBody>
                    <a:bodyPr/>
                    <a:lstStyle/>
                    <a:p>
                      <a:pPr marL="0" indent="0">
                        <a:buFont typeface="Arial" panose="020B0604020202020204" pitchFamily="34" charset="0"/>
                        <a:buNone/>
                      </a:pPr>
                      <a:r>
                        <a:rPr lang="en-CA" sz="800" b="1" dirty="0">
                          <a:solidFill>
                            <a:srgbClr val="000000"/>
                          </a:solidFill>
                          <a:latin typeface="+mn-lt"/>
                        </a:rPr>
                        <a:t>Level of Prevention </a:t>
                      </a:r>
                      <a:r>
                        <a:rPr lang="en-CA" sz="700" b="0" dirty="0">
                          <a:solidFill>
                            <a:srgbClr val="000000"/>
                          </a:solidFill>
                          <a:latin typeface="+mn-lt"/>
                        </a:rPr>
                        <a:t>(Primary or Secondary)</a:t>
                      </a:r>
                      <a:endParaRPr lang="en-CA" sz="800" b="0" dirty="0">
                        <a:solidFill>
                          <a:srgbClr val="000000"/>
                        </a:solidFill>
                        <a:latin typeface="+mn-lt"/>
                      </a:endParaRPr>
                    </a:p>
                  </a:txBody>
                  <a:tcPr anchor="ctr"/>
                </a:tc>
                <a:tc>
                  <a:txBody>
                    <a:bodyPr/>
                    <a:lstStyle/>
                    <a:p>
                      <a:pPr marL="0" indent="0" algn="ctr">
                        <a:buFont typeface="Arial" panose="020B0604020202020204" pitchFamily="34" charset="0"/>
                        <a:buNone/>
                      </a:pPr>
                      <a:r>
                        <a:rPr lang="en-CA" sz="1100" b="1" dirty="0">
                          <a:solidFill>
                            <a:srgbClr val="FFFFFF"/>
                          </a:solidFill>
                          <a:latin typeface="+mn-lt"/>
                        </a:rPr>
                        <a:t>Yes</a:t>
                      </a:r>
                    </a:p>
                  </a:txBody>
                  <a:tcPr anchor="ctr">
                    <a:solidFill>
                      <a:srgbClr val="388600"/>
                    </a:solidFill>
                  </a:tcPr>
                </a:tc>
                <a:tc>
                  <a:txBody>
                    <a:bodyPr/>
                    <a:lstStyle/>
                    <a:p>
                      <a:pPr marL="0" indent="0" algn="ctr" defTabSz="685800" rtl="0" eaLnBrk="1" latinLnBrk="0" hangingPunct="1">
                        <a:buFont typeface="Arial" panose="020B0604020202020204" pitchFamily="34" charset="0"/>
                        <a:buNone/>
                      </a:pPr>
                      <a:r>
                        <a:rPr lang="en-CA" sz="1100" b="1" kern="1200" dirty="0">
                          <a:solidFill>
                            <a:srgbClr val="FFFFFF"/>
                          </a:solidFill>
                          <a:latin typeface="+mn-lt"/>
                          <a:ea typeface="+mn-ea"/>
                          <a:cs typeface="+mn-cs"/>
                        </a:rPr>
                        <a:t>Yes</a:t>
                      </a:r>
                    </a:p>
                  </a:txBody>
                  <a:tcPr anchor="ctr">
                    <a:solidFill>
                      <a:srgbClr val="388600"/>
                    </a:solidFill>
                  </a:tcPr>
                </a:tc>
                <a:tc>
                  <a: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100" b="1" kern="1200" dirty="0">
                          <a:solidFill>
                            <a:srgbClr val="000000"/>
                          </a:solidFill>
                          <a:latin typeface="+mn-lt"/>
                          <a:ea typeface="+mn-ea"/>
                          <a:cs typeface="+mn-cs"/>
                        </a:rPr>
                        <a:t>No</a:t>
                      </a:r>
                    </a:p>
                  </a:txBody>
                  <a:tcPr anchor="ctr">
                    <a:solidFill>
                      <a:srgbClr val="FFC000"/>
                    </a:solidFill>
                  </a:tcPr>
                </a:tc>
                <a:tc>
                  <a: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100" b="1" kern="1200" dirty="0">
                          <a:solidFill>
                            <a:srgbClr val="FFFFFF"/>
                          </a:solidFill>
                          <a:latin typeface="+mn-lt"/>
                          <a:ea typeface="+mn-ea"/>
                          <a:cs typeface="+mn-cs"/>
                        </a:rPr>
                        <a:t>Yes</a:t>
                      </a:r>
                    </a:p>
                  </a:txBody>
                  <a:tcPr anchor="ctr">
                    <a:solidFill>
                      <a:srgbClr val="388600"/>
                    </a:solidFill>
                  </a:tcPr>
                </a:tc>
                <a:extLst>
                  <a:ext uri="{0D108BD9-81ED-4DB2-BD59-A6C34878D82A}">
                    <a16:rowId xmlns:a16="http://schemas.microsoft.com/office/drawing/2014/main" val="2050233150"/>
                  </a:ext>
                </a:extLst>
              </a:tr>
              <a:tr h="275546">
                <a:tc>
                  <a:txBody>
                    <a:bodyPr/>
                    <a:lstStyle/>
                    <a:p>
                      <a:pPr marL="0" indent="0">
                        <a:buFont typeface="Arial" panose="020B0604020202020204" pitchFamily="34" charset="0"/>
                        <a:buNone/>
                      </a:pPr>
                      <a:r>
                        <a:rPr lang="en-CA" sz="800" b="1" dirty="0">
                          <a:solidFill>
                            <a:srgbClr val="000000"/>
                          </a:solidFill>
                          <a:latin typeface="+mn-lt"/>
                        </a:rPr>
                        <a:t>Participation Counts</a:t>
                      </a:r>
                    </a:p>
                  </a:txBody>
                  <a:tcPr anchor="ctr"/>
                </a:tc>
                <a:tc>
                  <a:txBody>
                    <a:bodyPr/>
                    <a:lstStyle/>
                    <a:p>
                      <a:pPr marL="0" indent="0" algn="ctr">
                        <a:buFont typeface="Arial" panose="020B0604020202020204" pitchFamily="34" charset="0"/>
                        <a:buNone/>
                      </a:pPr>
                      <a:r>
                        <a:rPr lang="en-CA" sz="1100" b="1" dirty="0">
                          <a:solidFill>
                            <a:srgbClr val="FFFFFF"/>
                          </a:solidFill>
                          <a:latin typeface="+mn-lt"/>
                        </a:rPr>
                        <a:t>Yes</a:t>
                      </a:r>
                    </a:p>
                  </a:txBody>
                  <a:tcPr anchor="ctr">
                    <a:solidFill>
                      <a:srgbClr val="388600"/>
                    </a:solidFill>
                  </a:tcPr>
                </a:tc>
                <a:tc>
                  <a:txBody>
                    <a:bodyPr/>
                    <a:lstStyle/>
                    <a:p>
                      <a:pPr algn="ctr"/>
                      <a:r>
                        <a:rPr lang="en-CA" sz="1100" b="1" dirty="0">
                          <a:solidFill>
                            <a:srgbClr val="FFFFFF"/>
                          </a:solidFill>
                          <a:latin typeface="+mn-lt"/>
                        </a:rPr>
                        <a:t>Yes</a:t>
                      </a:r>
                    </a:p>
                  </a:txBody>
                  <a:tcPr anchor="ctr">
                    <a:solidFill>
                      <a:srgbClr val="388600"/>
                    </a:solidFill>
                  </a:tcPr>
                </a:tc>
                <a:tc>
                  <a:txBody>
                    <a:bodyPr/>
                    <a:lstStyle/>
                    <a:p>
                      <a:pPr marL="0" indent="0" algn="ctr">
                        <a:buFont typeface="Arial" panose="020B0604020202020204" pitchFamily="34" charset="0"/>
                        <a:buNone/>
                      </a:pPr>
                      <a:r>
                        <a:rPr lang="en-CA" sz="1100" b="1" dirty="0">
                          <a:solidFill>
                            <a:srgbClr val="FFFFFF"/>
                          </a:solidFill>
                          <a:latin typeface="+mn-lt"/>
                        </a:rPr>
                        <a:t>Yes*</a:t>
                      </a:r>
                    </a:p>
                    <a:p>
                      <a:pPr marL="0" indent="0" algn="ctr">
                        <a:buFont typeface="Arial" panose="020B0604020202020204" pitchFamily="34" charset="0"/>
                        <a:buNone/>
                      </a:pPr>
                      <a:r>
                        <a:rPr lang="en-CA" sz="500" b="1" dirty="0">
                          <a:solidFill>
                            <a:srgbClr val="FFFFFF"/>
                          </a:solidFill>
                          <a:latin typeface="+mn-lt"/>
                        </a:rPr>
                        <a:t>*Referral Interactions Only</a:t>
                      </a:r>
                    </a:p>
                  </a:txBody>
                  <a:tcPr anchor="ctr">
                    <a:solidFill>
                      <a:srgbClr val="7030A0"/>
                    </a:solidFill>
                  </a:tcPr>
                </a:tc>
                <a:tc>
                  <a:txBody>
                    <a:bodyPr/>
                    <a:lstStyle/>
                    <a:p>
                      <a:pPr marL="0" indent="0" algn="ctr">
                        <a:buFont typeface="Arial" panose="020B0604020202020204" pitchFamily="34" charset="0"/>
                        <a:buNone/>
                      </a:pPr>
                      <a:r>
                        <a:rPr lang="en-CA" sz="1100" b="1" dirty="0">
                          <a:solidFill>
                            <a:srgbClr val="000000"/>
                          </a:solidFill>
                          <a:latin typeface="+mn-lt"/>
                        </a:rPr>
                        <a:t>No</a:t>
                      </a:r>
                    </a:p>
                  </a:txBody>
                  <a:tcPr anchor="ctr">
                    <a:solidFill>
                      <a:srgbClr val="FFC000"/>
                    </a:solidFill>
                  </a:tcPr>
                </a:tc>
                <a:extLst>
                  <a:ext uri="{0D108BD9-81ED-4DB2-BD59-A6C34878D82A}">
                    <a16:rowId xmlns:a16="http://schemas.microsoft.com/office/drawing/2014/main" val="3554961769"/>
                  </a:ext>
                </a:extLst>
              </a:tr>
              <a:tr h="212922">
                <a:tc>
                  <a:txBody>
                    <a:bodyPr/>
                    <a:lstStyle/>
                    <a:p>
                      <a:pPr marL="0" indent="0">
                        <a:buFont typeface="Arial" panose="020B0604020202020204" pitchFamily="34" charset="0"/>
                        <a:buNone/>
                      </a:pPr>
                      <a:r>
                        <a:rPr lang="en-CA" sz="800" b="1" dirty="0">
                          <a:solidFill>
                            <a:srgbClr val="000000"/>
                          </a:solidFill>
                          <a:latin typeface="+mn-lt"/>
                        </a:rPr>
                        <a:t>Age Group(s)</a:t>
                      </a:r>
                    </a:p>
                  </a:txBody>
                  <a:tcPr anchor="ctr"/>
                </a:tc>
                <a:tc>
                  <a:txBody>
                    <a:bodyPr/>
                    <a:lstStyle/>
                    <a:p>
                      <a:pPr marL="0" indent="0" algn="ctr">
                        <a:buFont typeface="Arial" panose="020B0604020202020204" pitchFamily="34" charset="0"/>
                        <a:buNone/>
                      </a:pPr>
                      <a:r>
                        <a:rPr lang="en-CA" sz="1100" b="1" dirty="0">
                          <a:solidFill>
                            <a:schemeClr val="bg1"/>
                          </a:solidFill>
                          <a:latin typeface="+mn-lt"/>
                        </a:rPr>
                        <a:t>Yes</a:t>
                      </a:r>
                    </a:p>
                  </a:txBody>
                  <a:tcPr anchor="ctr">
                    <a:solidFill>
                      <a:srgbClr val="388600"/>
                    </a:solidFill>
                  </a:tcPr>
                </a:tc>
                <a:tc>
                  <a:txBody>
                    <a:bodyPr/>
                    <a:lstStyle/>
                    <a:p>
                      <a:pPr algn="ctr"/>
                      <a:r>
                        <a:rPr lang="en-CA" sz="1100" b="1" dirty="0">
                          <a:solidFill>
                            <a:schemeClr val="bg1"/>
                          </a:solidFill>
                          <a:latin typeface="+mn-lt"/>
                        </a:rPr>
                        <a:t>Yes</a:t>
                      </a:r>
                    </a:p>
                  </a:txBody>
                  <a:tcPr anchor="ctr">
                    <a:solidFill>
                      <a:srgbClr val="388600"/>
                    </a:solidFill>
                  </a:tcPr>
                </a:tc>
                <a:tc>
                  <a:txBody>
                    <a:bodyPr/>
                    <a:lstStyle/>
                    <a:p>
                      <a:pPr marL="0" indent="0" algn="ctr">
                        <a:buFont typeface="Arial" panose="020B0604020202020204" pitchFamily="34" charset="0"/>
                        <a:buNone/>
                      </a:pPr>
                      <a:r>
                        <a:rPr lang="en-CA" sz="1100" b="1" dirty="0">
                          <a:solidFill>
                            <a:srgbClr val="000000"/>
                          </a:solidFill>
                          <a:latin typeface="+mn-lt"/>
                        </a:rPr>
                        <a:t>No</a:t>
                      </a:r>
                    </a:p>
                  </a:txBody>
                  <a:tcPr anchor="ctr">
                    <a:solidFill>
                      <a:srgbClr val="FFC000"/>
                    </a:solidFill>
                  </a:tcPr>
                </a:tc>
                <a:tc>
                  <a:txBody>
                    <a:bodyPr/>
                    <a:lstStyle/>
                    <a:p>
                      <a:pPr marL="0" indent="0" algn="ctr">
                        <a:buFont typeface="Arial" panose="020B0604020202020204" pitchFamily="34" charset="0"/>
                        <a:buNone/>
                      </a:pPr>
                      <a:r>
                        <a:rPr lang="en-CA" sz="1100" b="1" dirty="0">
                          <a:solidFill>
                            <a:srgbClr val="000000"/>
                          </a:solidFill>
                          <a:latin typeface="+mn-lt"/>
                        </a:rPr>
                        <a:t>No</a:t>
                      </a:r>
                    </a:p>
                  </a:txBody>
                  <a:tcPr anchor="ctr">
                    <a:solidFill>
                      <a:srgbClr val="FFC000"/>
                    </a:solidFill>
                  </a:tcPr>
                </a:tc>
                <a:extLst>
                  <a:ext uri="{0D108BD9-81ED-4DB2-BD59-A6C34878D82A}">
                    <a16:rowId xmlns:a16="http://schemas.microsoft.com/office/drawing/2014/main" val="3407934280"/>
                  </a:ext>
                </a:extLst>
              </a:tr>
              <a:tr h="212922">
                <a:tc>
                  <a:txBody>
                    <a:bodyPr/>
                    <a:lstStyle/>
                    <a:p>
                      <a:pPr marL="0" indent="0">
                        <a:buFont typeface="Arial" panose="020B0604020202020204" pitchFamily="34" charset="0"/>
                        <a:buNone/>
                      </a:pPr>
                      <a:r>
                        <a:rPr lang="en-CA" sz="800" b="1" dirty="0">
                          <a:solidFill>
                            <a:srgbClr val="000000"/>
                          </a:solidFill>
                          <a:latin typeface="+mn-lt"/>
                        </a:rPr>
                        <a:t>Community Group(s)</a:t>
                      </a:r>
                    </a:p>
                  </a:txBody>
                  <a:tcPr anchor="ctr"/>
                </a:tc>
                <a:tc>
                  <a:txBody>
                    <a:bodyPr/>
                    <a:lstStyle/>
                    <a:p>
                      <a:pPr marL="0" indent="0" algn="ctr">
                        <a:buFont typeface="Arial" panose="020B0604020202020204" pitchFamily="34" charset="0"/>
                        <a:buNone/>
                      </a:pPr>
                      <a:r>
                        <a:rPr lang="en-CA" sz="1100" b="1" dirty="0">
                          <a:solidFill>
                            <a:schemeClr val="bg1"/>
                          </a:solidFill>
                          <a:latin typeface="+mn-lt"/>
                        </a:rPr>
                        <a:t>Yes</a:t>
                      </a:r>
                    </a:p>
                  </a:txBody>
                  <a:tcPr anchor="ctr">
                    <a:solidFill>
                      <a:srgbClr val="388600"/>
                    </a:solidFill>
                  </a:tcPr>
                </a:tc>
                <a:tc>
                  <a:txBody>
                    <a:bodyPr/>
                    <a:lstStyle/>
                    <a:p>
                      <a:pPr algn="ctr"/>
                      <a:r>
                        <a:rPr lang="en-CA" sz="1100" b="1" dirty="0">
                          <a:solidFill>
                            <a:schemeClr val="bg1"/>
                          </a:solidFill>
                          <a:latin typeface="+mn-lt"/>
                        </a:rPr>
                        <a:t>Yes</a:t>
                      </a:r>
                    </a:p>
                  </a:txBody>
                  <a:tcPr anchor="ctr">
                    <a:solidFill>
                      <a:srgbClr val="388600"/>
                    </a:solidFill>
                  </a:tcPr>
                </a:tc>
                <a:tc>
                  <a:txBody>
                    <a:bodyPr/>
                    <a:lstStyle/>
                    <a:p>
                      <a:pPr marL="0" indent="0" algn="ctr">
                        <a:buFont typeface="Arial" panose="020B0604020202020204" pitchFamily="34" charset="0"/>
                        <a:buNone/>
                      </a:pPr>
                      <a:r>
                        <a:rPr lang="en-CA" sz="1100" b="1" dirty="0">
                          <a:solidFill>
                            <a:srgbClr val="000000"/>
                          </a:solidFill>
                          <a:latin typeface="+mn-lt"/>
                        </a:rPr>
                        <a:t>No</a:t>
                      </a:r>
                    </a:p>
                  </a:txBody>
                  <a:tcPr anchor="ctr">
                    <a:solidFill>
                      <a:srgbClr val="FFC000"/>
                    </a:solidFill>
                  </a:tcPr>
                </a:tc>
                <a:tc>
                  <a:txBody>
                    <a:bodyPr/>
                    <a:lstStyle/>
                    <a:p>
                      <a:pPr marL="0" indent="0" algn="ctr">
                        <a:buFont typeface="Arial" panose="020B0604020202020204" pitchFamily="34" charset="0"/>
                        <a:buNone/>
                      </a:pPr>
                      <a:r>
                        <a:rPr lang="en-CA" sz="1100" b="1" dirty="0">
                          <a:solidFill>
                            <a:srgbClr val="000000"/>
                          </a:solidFill>
                          <a:latin typeface="+mn-lt"/>
                        </a:rPr>
                        <a:t>No</a:t>
                      </a:r>
                    </a:p>
                  </a:txBody>
                  <a:tcPr anchor="ctr">
                    <a:solidFill>
                      <a:srgbClr val="FFC000"/>
                    </a:solidFill>
                  </a:tcPr>
                </a:tc>
                <a:extLst>
                  <a:ext uri="{0D108BD9-81ED-4DB2-BD59-A6C34878D82A}">
                    <a16:rowId xmlns:a16="http://schemas.microsoft.com/office/drawing/2014/main" val="3539050208"/>
                  </a:ext>
                </a:extLst>
              </a:tr>
              <a:tr h="212922">
                <a:tc>
                  <a:txBody>
                    <a:bodyPr/>
                    <a:lstStyle/>
                    <a:p>
                      <a:pPr marL="0" indent="0">
                        <a:buFont typeface="Arial" panose="020B0604020202020204" pitchFamily="34" charset="0"/>
                        <a:buNone/>
                      </a:pPr>
                      <a:r>
                        <a:rPr lang="en-CA" sz="800" b="1" dirty="0">
                          <a:solidFill>
                            <a:srgbClr val="000000"/>
                          </a:solidFill>
                          <a:latin typeface="+mn-lt"/>
                        </a:rPr>
                        <a:t>Prevention Strategy(ies)</a:t>
                      </a:r>
                    </a:p>
                  </a:txBody>
                  <a:tcPr anchor="ctr"/>
                </a:tc>
                <a:tc>
                  <a:txBody>
                    <a:bodyPr/>
                    <a:lstStyle/>
                    <a:p>
                      <a:pPr marL="0" indent="0" algn="ctr">
                        <a:buFont typeface="Arial" panose="020B0604020202020204" pitchFamily="34" charset="0"/>
                        <a:buNone/>
                      </a:pPr>
                      <a:r>
                        <a:rPr lang="en-CA" sz="1100" b="1" dirty="0">
                          <a:solidFill>
                            <a:schemeClr val="bg1"/>
                          </a:solidFill>
                          <a:latin typeface="+mn-lt"/>
                        </a:rPr>
                        <a:t>Yes</a:t>
                      </a:r>
                    </a:p>
                  </a:txBody>
                  <a:tcPr anchor="ctr">
                    <a:solidFill>
                      <a:srgbClr val="388600"/>
                    </a:solidFill>
                  </a:tcPr>
                </a:tc>
                <a:tc>
                  <a:txBody>
                    <a:bodyPr/>
                    <a:lstStyle/>
                    <a:p>
                      <a:pPr algn="ctr"/>
                      <a:r>
                        <a:rPr lang="en-CA" sz="1100" b="1" dirty="0">
                          <a:solidFill>
                            <a:schemeClr val="bg1"/>
                          </a:solidFill>
                          <a:latin typeface="+mn-lt"/>
                        </a:rPr>
                        <a:t>Yes</a:t>
                      </a:r>
                    </a:p>
                  </a:txBody>
                  <a:tcPr anchor="ctr">
                    <a:solidFill>
                      <a:srgbClr val="388600"/>
                    </a:solidFill>
                  </a:tcPr>
                </a:tc>
                <a:tc>
                  <a:txBody>
                    <a:bodyPr/>
                    <a:lstStyle/>
                    <a:p>
                      <a:pPr marL="0" indent="0" algn="ctr">
                        <a:buFont typeface="Arial" panose="020B0604020202020204" pitchFamily="34" charset="0"/>
                        <a:buNone/>
                      </a:pPr>
                      <a:r>
                        <a:rPr lang="en-CA" sz="1100" b="1" dirty="0">
                          <a:solidFill>
                            <a:srgbClr val="000000"/>
                          </a:solidFill>
                          <a:latin typeface="+mn-lt"/>
                        </a:rPr>
                        <a:t>No</a:t>
                      </a:r>
                    </a:p>
                  </a:txBody>
                  <a:tcPr anchor="ctr">
                    <a:solidFill>
                      <a:srgbClr val="FFC000"/>
                    </a:solidFill>
                  </a:tcPr>
                </a:tc>
                <a:tc>
                  <a:txBody>
                    <a:bodyPr/>
                    <a:lstStyle/>
                    <a:p>
                      <a:pPr marL="0" indent="0" algn="ctr">
                        <a:buFont typeface="Arial" panose="020B0604020202020204" pitchFamily="34" charset="0"/>
                        <a:buNone/>
                      </a:pPr>
                      <a:r>
                        <a:rPr lang="en-CA" sz="1100" b="1" dirty="0">
                          <a:solidFill>
                            <a:schemeClr val="bg1"/>
                          </a:solidFill>
                          <a:latin typeface="+mn-lt"/>
                        </a:rPr>
                        <a:t>Yes</a:t>
                      </a:r>
                    </a:p>
                  </a:txBody>
                  <a:tcPr anchor="ctr">
                    <a:solidFill>
                      <a:srgbClr val="388600"/>
                    </a:solidFill>
                  </a:tcPr>
                </a:tc>
                <a:extLst>
                  <a:ext uri="{0D108BD9-81ED-4DB2-BD59-A6C34878D82A}">
                    <a16:rowId xmlns:a16="http://schemas.microsoft.com/office/drawing/2014/main" val="3900252205"/>
                  </a:ext>
                </a:extLst>
              </a:tr>
              <a:tr h="212922">
                <a:tc>
                  <a:txBody>
                    <a:bodyPr/>
                    <a:lstStyle/>
                    <a:p>
                      <a:pPr marL="0" indent="0">
                        <a:buFont typeface="Arial" panose="020B0604020202020204" pitchFamily="34" charset="0"/>
                        <a:buNone/>
                      </a:pPr>
                      <a:r>
                        <a:rPr lang="en-CA" sz="800" b="1" dirty="0">
                          <a:solidFill>
                            <a:srgbClr val="000000"/>
                          </a:solidFill>
                          <a:latin typeface="+mn-lt"/>
                        </a:rPr>
                        <a:t>Provincial Prevention Priority </a:t>
                      </a:r>
                    </a:p>
                  </a:txBody>
                  <a:tcPr anchor="ctr"/>
                </a:tc>
                <a:tc>
                  <a:txBody>
                    <a:bodyPr/>
                    <a:lstStyle/>
                    <a:p>
                      <a:pPr marL="0" indent="0" algn="ctr">
                        <a:buFont typeface="Arial" panose="020B0604020202020204" pitchFamily="34" charset="0"/>
                        <a:buNone/>
                      </a:pPr>
                      <a:r>
                        <a:rPr lang="en-CA" sz="1100" b="1" dirty="0">
                          <a:solidFill>
                            <a:schemeClr val="bg1"/>
                          </a:solidFill>
                          <a:latin typeface="+mn-lt"/>
                        </a:rPr>
                        <a:t>Yes</a:t>
                      </a:r>
                    </a:p>
                  </a:txBody>
                  <a:tcPr anchor="ctr">
                    <a:solidFill>
                      <a:srgbClr val="388600"/>
                    </a:solidFill>
                  </a:tcPr>
                </a:tc>
                <a:tc>
                  <a:txBody>
                    <a:bodyPr/>
                    <a:lstStyle/>
                    <a:p>
                      <a:pPr algn="ctr"/>
                      <a:r>
                        <a:rPr lang="en-CA" sz="1100" b="1" dirty="0">
                          <a:solidFill>
                            <a:schemeClr val="bg1"/>
                          </a:solidFill>
                          <a:latin typeface="+mn-lt"/>
                        </a:rPr>
                        <a:t>Yes</a:t>
                      </a:r>
                    </a:p>
                  </a:txBody>
                  <a:tcPr anchor="ctr">
                    <a:solidFill>
                      <a:srgbClr val="388600"/>
                    </a:solidFill>
                  </a:tcPr>
                </a:tc>
                <a:tc>
                  <a:txBody>
                    <a:bodyPr/>
                    <a:lstStyle/>
                    <a:p>
                      <a:pPr marL="0" indent="0" algn="ctr">
                        <a:buFont typeface="Arial" panose="020B0604020202020204" pitchFamily="34" charset="0"/>
                        <a:buNone/>
                      </a:pPr>
                      <a:r>
                        <a:rPr lang="en-CA" sz="1100" b="1" dirty="0">
                          <a:solidFill>
                            <a:srgbClr val="000000"/>
                          </a:solidFill>
                          <a:latin typeface="+mn-lt"/>
                        </a:rPr>
                        <a:t>No</a:t>
                      </a:r>
                    </a:p>
                  </a:txBody>
                  <a:tcPr anchor="ctr">
                    <a:solidFill>
                      <a:srgbClr val="FFC000"/>
                    </a:solidFill>
                  </a:tcPr>
                </a:tc>
                <a:tc>
                  <a:txBody>
                    <a:bodyPr/>
                    <a:lstStyle/>
                    <a:p>
                      <a:pPr marL="0" indent="0" algn="ctr">
                        <a:buFont typeface="Arial" panose="020B0604020202020204" pitchFamily="34" charset="0"/>
                        <a:buNone/>
                      </a:pPr>
                      <a:r>
                        <a:rPr lang="en-CA" sz="1100" b="1" dirty="0">
                          <a:solidFill>
                            <a:schemeClr val="bg1"/>
                          </a:solidFill>
                          <a:latin typeface="+mn-lt"/>
                        </a:rPr>
                        <a:t>Yes</a:t>
                      </a:r>
                    </a:p>
                  </a:txBody>
                  <a:tcPr anchor="ctr">
                    <a:solidFill>
                      <a:srgbClr val="388600"/>
                    </a:solidFill>
                  </a:tcPr>
                </a:tc>
                <a:extLst>
                  <a:ext uri="{0D108BD9-81ED-4DB2-BD59-A6C34878D82A}">
                    <a16:rowId xmlns:a16="http://schemas.microsoft.com/office/drawing/2014/main" val="2767579853"/>
                  </a:ext>
                </a:extLst>
              </a:tr>
              <a:tr h="212922">
                <a:tc>
                  <a:txBody>
                    <a:bodyPr/>
                    <a:lstStyle/>
                    <a:p>
                      <a:pPr marL="0" indent="0">
                        <a:buFont typeface="Arial" panose="020B0604020202020204" pitchFamily="34" charset="0"/>
                        <a:buNone/>
                      </a:pPr>
                      <a:r>
                        <a:rPr lang="en-CA" sz="800" b="1" dirty="0">
                          <a:solidFill>
                            <a:srgbClr val="000000"/>
                          </a:solidFill>
                          <a:latin typeface="+mn-lt"/>
                        </a:rPr>
                        <a:t>Survey Data </a:t>
                      </a:r>
                      <a:r>
                        <a:rPr lang="en-CA" sz="700" b="0" dirty="0">
                          <a:solidFill>
                            <a:srgbClr val="000000"/>
                          </a:solidFill>
                          <a:latin typeface="+mn-lt"/>
                        </a:rPr>
                        <a:t>(At least one program)</a:t>
                      </a:r>
                      <a:endParaRPr lang="en-CA" sz="800" b="0" dirty="0">
                        <a:solidFill>
                          <a:srgbClr val="000000"/>
                        </a:solidFill>
                        <a:latin typeface="+mn-lt"/>
                      </a:endParaRPr>
                    </a:p>
                  </a:txBody>
                  <a:tcPr anchor="ctr"/>
                </a:tc>
                <a:tc>
                  <a:txBody>
                    <a:bodyPr/>
                    <a:lstStyle/>
                    <a:p>
                      <a:pPr marL="0" indent="0" algn="ctr">
                        <a:buFont typeface="Arial" panose="020B0604020202020204" pitchFamily="34" charset="0"/>
                        <a:buNone/>
                      </a:pPr>
                      <a:r>
                        <a:rPr lang="en-CA" sz="1100" b="1" dirty="0">
                          <a:solidFill>
                            <a:schemeClr val="bg1"/>
                          </a:solidFill>
                          <a:latin typeface="+mn-lt"/>
                        </a:rPr>
                        <a:t>Yes </a:t>
                      </a:r>
                    </a:p>
                  </a:txBody>
                  <a:tcPr anchor="ctr">
                    <a:solidFill>
                      <a:srgbClr val="388600"/>
                    </a:solidFill>
                  </a:tcPr>
                </a:tc>
                <a:tc>
                  <a:txBody>
                    <a:bodyPr/>
                    <a:lstStyle/>
                    <a:p>
                      <a:pPr algn="ctr"/>
                      <a:r>
                        <a:rPr lang="en-CA" sz="1100" b="1" dirty="0">
                          <a:solidFill>
                            <a:srgbClr val="000000"/>
                          </a:solidFill>
                          <a:latin typeface="+mn-lt"/>
                        </a:rPr>
                        <a:t>Optional</a:t>
                      </a:r>
                    </a:p>
                  </a:txBody>
                  <a:tcPr anchor="ctr">
                    <a:solidFill>
                      <a:schemeClr val="accent1">
                        <a:lumMod val="60000"/>
                        <a:lumOff val="40000"/>
                      </a:schemeClr>
                    </a:solidFill>
                  </a:tcPr>
                </a:tc>
                <a:tc>
                  <a:txBody>
                    <a:bodyPr/>
                    <a:lstStyle/>
                    <a:p>
                      <a:pPr marL="0" indent="0" algn="ctr">
                        <a:buFont typeface="Arial" panose="020B0604020202020204" pitchFamily="34" charset="0"/>
                        <a:buNone/>
                      </a:pPr>
                      <a:r>
                        <a:rPr lang="en-CA" sz="1100" b="1" dirty="0">
                          <a:solidFill>
                            <a:srgbClr val="000000"/>
                          </a:solidFill>
                          <a:latin typeface="+mn-lt"/>
                        </a:rPr>
                        <a:t>No </a:t>
                      </a:r>
                    </a:p>
                  </a:txBody>
                  <a:tcPr anchor="ctr">
                    <a:solidFill>
                      <a:srgbClr val="FFC000"/>
                    </a:solidFill>
                  </a:tcPr>
                </a:tc>
                <a:tc>
                  <a:txBody>
                    <a:bodyPr/>
                    <a:lstStyle/>
                    <a:p>
                      <a:pPr marL="0" indent="0" algn="ctr">
                        <a:buFont typeface="Arial" panose="020B0604020202020204" pitchFamily="34" charset="0"/>
                        <a:buNone/>
                      </a:pPr>
                      <a:r>
                        <a:rPr lang="en-CA" sz="1100" b="1" dirty="0">
                          <a:solidFill>
                            <a:srgbClr val="000000"/>
                          </a:solidFill>
                          <a:latin typeface="+mn-lt"/>
                        </a:rPr>
                        <a:t>Optional </a:t>
                      </a:r>
                    </a:p>
                  </a:txBody>
                  <a:tcPr anchor="ctr">
                    <a:solidFill>
                      <a:schemeClr val="accent1">
                        <a:lumMod val="60000"/>
                        <a:lumOff val="40000"/>
                      </a:schemeClr>
                    </a:solidFill>
                  </a:tcPr>
                </a:tc>
                <a:extLst>
                  <a:ext uri="{0D108BD9-81ED-4DB2-BD59-A6C34878D82A}">
                    <a16:rowId xmlns:a16="http://schemas.microsoft.com/office/drawing/2014/main" val="3723694057"/>
                  </a:ext>
                </a:extLst>
              </a:tr>
              <a:tr h="212922">
                <a:tc>
                  <a:txBody>
                    <a:bodyPr/>
                    <a:lstStyle/>
                    <a:p>
                      <a:pPr marL="0" indent="0">
                        <a:buFont typeface="Arial" panose="020B0604020202020204" pitchFamily="34" charset="0"/>
                        <a:buNone/>
                      </a:pPr>
                      <a:r>
                        <a:rPr lang="en-CA" sz="800" b="1" dirty="0">
                          <a:solidFill>
                            <a:srgbClr val="000000"/>
                          </a:solidFill>
                          <a:latin typeface="+mn-lt"/>
                        </a:rPr>
                        <a:t>Impact Narrative</a:t>
                      </a:r>
                    </a:p>
                  </a:txBody>
                  <a:tcPr anchor="ctr"/>
                </a:tc>
                <a:tc>
                  <a:txBody>
                    <a:bodyPr/>
                    <a:lstStyle/>
                    <a:p>
                      <a:pPr marL="0" indent="0" algn="ctr">
                        <a:buFont typeface="Arial" panose="020B0604020202020204" pitchFamily="34" charset="0"/>
                        <a:buNone/>
                      </a:pPr>
                      <a:r>
                        <a:rPr lang="en-CA" sz="1100" b="1" dirty="0">
                          <a:solidFill>
                            <a:srgbClr val="000000"/>
                          </a:solidFill>
                          <a:latin typeface="+mn-lt"/>
                        </a:rPr>
                        <a:t>Optional </a:t>
                      </a:r>
                    </a:p>
                  </a:txBody>
                  <a:tcPr anchor="ctr">
                    <a:solidFill>
                      <a:schemeClr val="accent1">
                        <a:lumMod val="60000"/>
                        <a:lumOff val="40000"/>
                      </a:schemeClr>
                    </a:solidFill>
                  </a:tcPr>
                </a:tc>
                <a:tc>
                  <a:txBody>
                    <a:bodyPr/>
                    <a:lstStyle/>
                    <a:p>
                      <a:pPr algn="ctr"/>
                      <a:r>
                        <a:rPr lang="en-CA" sz="1100" b="1" dirty="0">
                          <a:solidFill>
                            <a:srgbClr val="000000"/>
                          </a:solidFill>
                          <a:latin typeface="+mn-lt"/>
                        </a:rPr>
                        <a:t>Optional</a:t>
                      </a:r>
                    </a:p>
                  </a:txBody>
                  <a:tcPr anchor="ctr">
                    <a:solidFill>
                      <a:schemeClr val="accent1">
                        <a:lumMod val="60000"/>
                        <a:lumOff val="40000"/>
                      </a:schemeClr>
                    </a:solidFill>
                  </a:tcPr>
                </a:tc>
                <a:tc>
                  <a:txBody>
                    <a:bodyPr/>
                    <a:lstStyle/>
                    <a:p>
                      <a:pPr marL="0" indent="0" algn="ctr">
                        <a:buFont typeface="Arial" panose="020B0604020202020204" pitchFamily="34" charset="0"/>
                        <a:buNone/>
                      </a:pPr>
                      <a:r>
                        <a:rPr lang="en-CA" sz="1100" b="1" dirty="0">
                          <a:solidFill>
                            <a:srgbClr val="000000"/>
                          </a:solidFill>
                          <a:latin typeface="+mn-lt"/>
                        </a:rPr>
                        <a:t>Optional</a:t>
                      </a:r>
                    </a:p>
                  </a:txBody>
                  <a:tcPr anchor="ctr">
                    <a:solidFill>
                      <a:schemeClr val="accent1">
                        <a:lumMod val="60000"/>
                        <a:lumOff val="40000"/>
                      </a:schemeClr>
                    </a:solidFill>
                  </a:tcPr>
                </a:tc>
                <a:tc>
                  <a:txBody>
                    <a:bodyPr/>
                    <a:lstStyle/>
                    <a:p>
                      <a:pPr marL="0" indent="0" algn="ctr">
                        <a:buFont typeface="Arial" panose="020B0604020202020204" pitchFamily="34" charset="0"/>
                        <a:buNone/>
                      </a:pPr>
                      <a:r>
                        <a:rPr lang="en-CA" sz="1100" b="1" dirty="0">
                          <a:solidFill>
                            <a:srgbClr val="000000"/>
                          </a:solidFill>
                          <a:latin typeface="+mn-lt"/>
                        </a:rPr>
                        <a:t>Optional</a:t>
                      </a:r>
                    </a:p>
                  </a:txBody>
                  <a:tcPr anchor="ctr">
                    <a:solidFill>
                      <a:schemeClr val="accent1">
                        <a:lumMod val="60000"/>
                        <a:lumOff val="40000"/>
                      </a:schemeClr>
                    </a:solidFill>
                  </a:tcPr>
                </a:tc>
                <a:extLst>
                  <a:ext uri="{0D108BD9-81ED-4DB2-BD59-A6C34878D82A}">
                    <a16:rowId xmlns:a16="http://schemas.microsoft.com/office/drawing/2014/main" val="3891557521"/>
                  </a:ext>
                </a:extLst>
              </a:tr>
            </a:tbl>
          </a:graphicData>
        </a:graphic>
      </p:graphicFrame>
    </p:spTree>
    <p:extLst>
      <p:ext uri="{BB962C8B-B14F-4D97-AF65-F5344CB8AC3E}">
        <p14:creationId xmlns:p14="http://schemas.microsoft.com/office/powerpoint/2010/main" val="1991700584"/>
      </p:ext>
    </p:extLst>
  </p:cSld>
  <p:clrMapOvr>
    <a:masterClrMapping/>
  </p:clrMapOvr>
</p:sld>
</file>

<file path=ppt/theme/theme1.xml><?xml version="1.0" encoding="utf-8"?>
<a:theme xmlns:a="http://schemas.openxmlformats.org/drawingml/2006/main" name="Title Slides">
  <a:themeElements>
    <a:clrScheme name="GoA Sky">
      <a:dk1>
        <a:srgbClr val="36424A"/>
      </a:dk1>
      <a:lt1>
        <a:srgbClr val="FFFFFF"/>
      </a:lt1>
      <a:dk2>
        <a:srgbClr val="6A737B"/>
      </a:dk2>
      <a:lt2>
        <a:srgbClr val="D1D4D3"/>
      </a:lt2>
      <a:accent1>
        <a:srgbClr val="005072"/>
      </a:accent1>
      <a:accent2>
        <a:srgbClr val="0081AB"/>
      </a:accent2>
      <a:accent3>
        <a:srgbClr val="00AAD2"/>
      </a:accent3>
      <a:accent4>
        <a:srgbClr val="66CCE4"/>
      </a:accent4>
      <a:accent5>
        <a:srgbClr val="A6E1EF"/>
      </a:accent5>
      <a:accent6>
        <a:srgbClr val="CCEEF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ody slides">
  <a:themeElements>
    <a:clrScheme name="GoA Sky">
      <a:dk1>
        <a:srgbClr val="36424A"/>
      </a:dk1>
      <a:lt1>
        <a:srgbClr val="FFFFFF"/>
      </a:lt1>
      <a:dk2>
        <a:srgbClr val="6A737B"/>
      </a:dk2>
      <a:lt2>
        <a:srgbClr val="D1D4D3"/>
      </a:lt2>
      <a:accent1>
        <a:srgbClr val="005072"/>
      </a:accent1>
      <a:accent2>
        <a:srgbClr val="0081AB"/>
      </a:accent2>
      <a:accent3>
        <a:srgbClr val="00AAD2"/>
      </a:accent3>
      <a:accent4>
        <a:srgbClr val="66CCE4"/>
      </a:accent4>
      <a:accent5>
        <a:srgbClr val="A6E1EF"/>
      </a:accent5>
      <a:accent6>
        <a:srgbClr val="CCEEF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C19A216EF4654690E286108F8F9C7A" ma:contentTypeVersion="7" ma:contentTypeDescription="Create a new document." ma:contentTypeScope="" ma:versionID="6599ae5685ea23489ce7714c6aaf14af">
  <xsd:schema xmlns:xsd="http://www.w3.org/2001/XMLSchema" xmlns:xs="http://www.w3.org/2001/XMLSchema" xmlns:p="http://schemas.microsoft.com/office/2006/metadata/properties" xmlns:ns2="6eb6ee37-ec73-478a-8911-de16dd7e9e50" targetNamespace="http://schemas.microsoft.com/office/2006/metadata/properties" ma:root="true" ma:fieldsID="1a2e5928dbfc79389cef78872205df8d" ns2:_="">
    <xsd:import namespace="6eb6ee37-ec73-478a-8911-de16dd7e9e5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b6ee37-ec73-478a-8911-de16dd7e9e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8135234-A063-4EFC-BF8C-34F9D9056336}"/>
</file>

<file path=customXml/itemProps2.xml><?xml version="1.0" encoding="utf-8"?>
<ds:datastoreItem xmlns:ds="http://schemas.openxmlformats.org/officeDocument/2006/customXml" ds:itemID="{DA505904-665A-4C56-B0FF-892F1D13C07B}"/>
</file>

<file path=customXml/itemProps3.xml><?xml version="1.0" encoding="utf-8"?>
<ds:datastoreItem xmlns:ds="http://schemas.openxmlformats.org/officeDocument/2006/customXml" ds:itemID="{3E71B09A-8AE2-4386-BEEC-16962A28C869}"/>
</file>

<file path=docProps/app.xml><?xml version="1.0" encoding="utf-8"?>
<Properties xmlns="http://schemas.openxmlformats.org/officeDocument/2006/extended-properties" xmlns:vt="http://schemas.openxmlformats.org/officeDocument/2006/docPropsVTypes">
  <TotalTime>22390</TotalTime>
  <Words>23064</Words>
  <Application>Microsoft Office PowerPoint</Application>
  <PresentationFormat>On-screen Show (16:9)</PresentationFormat>
  <Paragraphs>2992</Paragraphs>
  <Slides>103</Slides>
  <Notes>103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103</vt:i4>
      </vt:variant>
    </vt:vector>
  </HeadingPairs>
  <TitlesOfParts>
    <vt:vector size="116" baseType="lpstr">
      <vt:lpstr>Alright Sans Regular</vt:lpstr>
      <vt:lpstr>Aptos</vt:lpstr>
      <vt:lpstr>Arial</vt:lpstr>
      <vt:lpstr>Calibri</vt:lpstr>
      <vt:lpstr>Candara</vt:lpstr>
      <vt:lpstr>Courier New</vt:lpstr>
      <vt:lpstr>Georgia</vt:lpstr>
      <vt:lpstr>Segoe Sans</vt:lpstr>
      <vt:lpstr>Symbol</vt:lpstr>
      <vt:lpstr>Verdana</vt:lpstr>
      <vt:lpstr>Wingdings</vt:lpstr>
      <vt:lpstr>Title Slides</vt:lpstr>
      <vt:lpstr>Body slides</vt:lpstr>
      <vt:lpstr>FCSS Accountability Framework   </vt:lpstr>
      <vt:lpstr>Hello! Welcome to Training. </vt:lpstr>
      <vt:lpstr>Training at-a Glance </vt:lpstr>
      <vt:lpstr>Learning Outcomes </vt:lpstr>
      <vt:lpstr>Module 1</vt:lpstr>
      <vt:lpstr>Navigating Accountability &amp; Reporting </vt:lpstr>
      <vt:lpstr>Key Milestones and Timelines  Municipalities</vt:lpstr>
      <vt:lpstr>New Reporting Structure  Accountability, Planning and Alignment </vt:lpstr>
      <vt:lpstr>Module 2</vt:lpstr>
      <vt:lpstr>FCSS Policy Landscape</vt:lpstr>
      <vt:lpstr>Family and Community Support Services Act</vt:lpstr>
      <vt:lpstr>Family and Community Support Services Regulation</vt:lpstr>
      <vt:lpstr>Family and Community Support Services Accountability Framework</vt:lpstr>
      <vt:lpstr>FCSS Accountability Framework  A Common Definition of Prevention</vt:lpstr>
      <vt:lpstr>FCSS Accountability Framework  Provincial Prevention Priorities </vt:lpstr>
      <vt:lpstr>FCSS Accountability Framework  Prevention Strategies</vt:lpstr>
      <vt:lpstr>  Prevention Strategies &amp; the FCSS Regulation</vt:lpstr>
      <vt:lpstr>Accountability Framework (Visual)</vt:lpstr>
      <vt:lpstr>Updated Reporting What you will track and report</vt:lpstr>
      <vt:lpstr>Training Roadmap Output-based measurements</vt:lpstr>
      <vt:lpstr>Training Roadmap   Count-based measurements</vt:lpstr>
      <vt:lpstr>Training Roadmap Survey-based measurements</vt:lpstr>
      <vt:lpstr>Glossary of Definitions </vt:lpstr>
      <vt:lpstr>Module 2 Knowledge Check </vt:lpstr>
      <vt:lpstr>Module 2 Knowledge Check – Question 2 </vt:lpstr>
      <vt:lpstr>Module 2 Knowledge Check – Question 3 </vt:lpstr>
      <vt:lpstr>Module 2 Knowledge Check – Question 4 </vt:lpstr>
      <vt:lpstr>Module 3</vt:lpstr>
      <vt:lpstr>Activity Categorization  Service Types </vt:lpstr>
      <vt:lpstr>Activity Categorization  Programs </vt:lpstr>
      <vt:lpstr>Activity Categorization  Programs - Example</vt:lpstr>
      <vt:lpstr>Activity Categorization  Programs – Example (Answer) </vt:lpstr>
      <vt:lpstr>Activity Categorization  Information &amp; Referrals  </vt:lpstr>
      <vt:lpstr>Activity Categorization  Information Services &amp; Referral Services </vt:lpstr>
      <vt:lpstr>Activity Categorization  Information &amp; Referrals - Example  </vt:lpstr>
      <vt:lpstr>Activity Categorization  Community Events  </vt:lpstr>
      <vt:lpstr>Activity Categorization  Community Development &amp; Capacity Building</vt:lpstr>
      <vt:lpstr>Activity Categorization  Direct Assistance (Emergencies Only)</vt:lpstr>
      <vt:lpstr>Activity Categorization</vt:lpstr>
      <vt:lpstr>Activity Categorization Example: Snow Removal Program</vt:lpstr>
      <vt:lpstr>Activity Categorization Example: One-day Information Fair</vt:lpstr>
      <vt:lpstr>Activity Categorization Example: Volunteer Recruitment &amp; Coordination</vt:lpstr>
      <vt:lpstr>Activity Categorization Example: Intergenerational Buddies</vt:lpstr>
      <vt:lpstr>Module 3.1</vt:lpstr>
      <vt:lpstr>The Prevention Continuum</vt:lpstr>
      <vt:lpstr>Prevention Continuum Table</vt:lpstr>
      <vt:lpstr>Module 4</vt:lpstr>
      <vt:lpstr>FCSS Accountability Framework  Prevention Strategies</vt:lpstr>
      <vt:lpstr>Prevention Strategies &amp; Reporting </vt:lpstr>
      <vt:lpstr>Activity Aligning Prevention Strategies with Programs </vt:lpstr>
      <vt:lpstr>Case Study</vt:lpstr>
      <vt:lpstr>Case Study: Answer</vt:lpstr>
      <vt:lpstr>Module 5</vt:lpstr>
      <vt:lpstr>FCSS Accountability Framework  Provincial Prevention Priorities </vt:lpstr>
      <vt:lpstr>Prevention Priorities &amp; Reporting </vt:lpstr>
      <vt:lpstr>Identifying a Prevention Priority  </vt:lpstr>
      <vt:lpstr>Example: Pathway to Identifying a Prevention Priority (using protective factors) </vt:lpstr>
      <vt:lpstr>Activity Layering Reporting Concepts        Retroactive Program Alignment         Proactive Program Alignment </vt:lpstr>
      <vt:lpstr>Activity Layering Reporting Concepts</vt:lpstr>
      <vt:lpstr>Activity Layering Reporting Concepts - Proactive</vt:lpstr>
      <vt:lpstr>Module 6</vt:lpstr>
      <vt:lpstr>Counting at-a Glance </vt:lpstr>
      <vt:lpstr>Volunteers </vt:lpstr>
      <vt:lpstr>Community Partnerships   </vt:lpstr>
      <vt:lpstr>Participant Interactions</vt:lpstr>
      <vt:lpstr>Attendees </vt:lpstr>
      <vt:lpstr>Information &amp; Referrals  </vt:lpstr>
      <vt:lpstr>Activity Knowledge Check – Question 1 </vt:lpstr>
      <vt:lpstr>Activity Knowledge Check – Question 2 </vt:lpstr>
      <vt:lpstr>Activity Knowledge Check – Question 3 </vt:lpstr>
      <vt:lpstr>Activity Knowledge Check – Question 4</vt:lpstr>
      <vt:lpstr>Module 7</vt:lpstr>
      <vt:lpstr>Choosing Categories </vt:lpstr>
      <vt:lpstr>Choosing Age Categories </vt:lpstr>
      <vt:lpstr>Choosing Community Groups</vt:lpstr>
      <vt:lpstr>Module 8</vt:lpstr>
      <vt:lpstr>Surveying at-a Glance </vt:lpstr>
      <vt:lpstr>Likert Scales</vt:lpstr>
      <vt:lpstr>Surveying at-a Glance Satisfaction Associated with FCSS Programs </vt:lpstr>
      <vt:lpstr>Surveying at-a Glance Ease of Access</vt:lpstr>
      <vt:lpstr>Surveying at-a Glance Positive Change Associated with Prevention Priorities  </vt:lpstr>
      <vt:lpstr>Designing Your Survey Approach </vt:lpstr>
      <vt:lpstr>Surveying Example </vt:lpstr>
      <vt:lpstr>Surveying Example Continued </vt:lpstr>
      <vt:lpstr>Activity Selecting Survey Questions </vt:lpstr>
      <vt:lpstr>Activity Selecting Survey Questions </vt:lpstr>
      <vt:lpstr>Optional Survey Questions </vt:lpstr>
      <vt:lpstr>Module 9</vt:lpstr>
      <vt:lpstr>Impact Narratives</vt:lpstr>
      <vt:lpstr>Impact Narratives – STAR Method</vt:lpstr>
      <vt:lpstr>Impact Narratives – Do and Do Not</vt:lpstr>
      <vt:lpstr>Impact Narratives – Example</vt:lpstr>
      <vt:lpstr>Module 10</vt:lpstr>
      <vt:lpstr>3 Output Based KPMs Key Details </vt:lpstr>
      <vt:lpstr>5 Count Based KPMs Key Details </vt:lpstr>
      <vt:lpstr>3 Survey Based KPMs Key Details </vt:lpstr>
      <vt:lpstr>2 Provincially Tracked KPMs Key Details </vt:lpstr>
      <vt:lpstr>Reporting Structure Key Details  - Overview</vt:lpstr>
      <vt:lpstr>Reporting Structure Key Details – Activity Reporting</vt:lpstr>
      <vt:lpstr>Reporting Structure Key Details – Direct Assistance</vt:lpstr>
      <vt:lpstr>Reporting Framework Checklist</vt:lpstr>
      <vt:lpstr>Next Steps &amp; Key Milestones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FCSS 101</dc:title>
  <dc:creator>Courtney Rippin</dc:creator>
  <cp:lastModifiedBy>Jonathan Kirby</cp:lastModifiedBy>
  <cp:revision>369</cp:revision>
  <cp:lastPrinted>2025-06-10T22:16:34Z</cp:lastPrinted>
  <dcterms:modified xsi:type="dcterms:W3CDTF">2025-10-03T19:17:51Z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0c3ebf9-3c2f-4745-a75f-55836bdb736f_Enabled">
    <vt:lpwstr>true</vt:lpwstr>
  </property>
  <property fmtid="{D5CDD505-2E9C-101B-9397-08002B2CF9AE}" pid="3" name="MSIP_Label_60c3ebf9-3c2f-4745-a75f-55836bdb736f_SetDate">
    <vt:lpwstr>2025-09-08T15:32:41Z</vt:lpwstr>
  </property>
  <property fmtid="{D5CDD505-2E9C-101B-9397-08002B2CF9AE}" pid="4" name="MSIP_Label_60c3ebf9-3c2f-4745-a75f-55836bdb736f_Method">
    <vt:lpwstr>Privileged</vt:lpwstr>
  </property>
  <property fmtid="{D5CDD505-2E9C-101B-9397-08002B2CF9AE}" pid="5" name="MSIP_Label_60c3ebf9-3c2f-4745-a75f-55836bdb736f_Name">
    <vt:lpwstr>Public</vt:lpwstr>
  </property>
  <property fmtid="{D5CDD505-2E9C-101B-9397-08002B2CF9AE}" pid="6" name="MSIP_Label_60c3ebf9-3c2f-4745-a75f-55836bdb736f_SiteId">
    <vt:lpwstr>2bb51c06-af9b-42c5-8bf5-3c3b7b10850b</vt:lpwstr>
  </property>
  <property fmtid="{D5CDD505-2E9C-101B-9397-08002B2CF9AE}" pid="7" name="MSIP_Label_60c3ebf9-3c2f-4745-a75f-55836bdb736f_ActionId">
    <vt:lpwstr>6943862b-3459-4a70-ac0c-2e6d86bf969e</vt:lpwstr>
  </property>
  <property fmtid="{D5CDD505-2E9C-101B-9397-08002B2CF9AE}" pid="8" name="MSIP_Label_60c3ebf9-3c2f-4745-a75f-55836bdb736f_ContentBits">
    <vt:lpwstr>2</vt:lpwstr>
  </property>
  <property fmtid="{D5CDD505-2E9C-101B-9397-08002B2CF9AE}" pid="9" name="MSIP_Label_60c3ebf9-3c2f-4745-a75f-55836bdb736f_Tag">
    <vt:lpwstr>10, 0, 1, 1</vt:lpwstr>
  </property>
  <property fmtid="{D5CDD505-2E9C-101B-9397-08002B2CF9AE}" pid="10" name="ClassificationContentMarkingFooterLocations">
    <vt:lpwstr>Title Slides:3\Body slides:3</vt:lpwstr>
  </property>
  <property fmtid="{D5CDD505-2E9C-101B-9397-08002B2CF9AE}" pid="11" name="ClassificationContentMarkingFooterText">
    <vt:lpwstr>Classification: Public</vt:lpwstr>
  </property>
  <property fmtid="{D5CDD505-2E9C-101B-9397-08002B2CF9AE}" pid="12" name="ContentTypeId">
    <vt:lpwstr>0x010100F0C19A216EF4654690E286108F8F9C7A</vt:lpwstr>
  </property>
</Properties>
</file>