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Alright Sans 1" panose="020B0604020202020204" charset="0"/>
      <p:regular r:id="rId9"/>
    </p:embeddedFont>
    <p:embeddedFont>
      <p:font typeface="Alright Sans 2" panose="020B0604020202020204" charset="0"/>
      <p:regular r:id="rId10"/>
    </p:embeddedFont>
    <p:embeddedFont>
      <p:font typeface="Canva Sans Bold" panose="020B0604020202020204" charset="0"/>
      <p:regular r:id="rId11"/>
    </p:embeddedFont>
    <p:embeddedFont>
      <p:font typeface="Poppins" panose="00000500000000000000" pitchFamily="2" charset="0"/>
      <p:regular r:id="rId12"/>
    </p:embeddedFont>
    <p:embeddedFont>
      <p:font typeface="Poppins Bold" panose="020B0604020202020204" charset="0"/>
      <p:regular r:id="rId13"/>
    </p:embeddedFont>
    <p:embeddedFont>
      <p:font typeface="Sofia Pro 1" panose="020B0604020202020204" charset="0"/>
      <p:regular r:id="rId14"/>
    </p:embeddedFont>
    <p:embeddedFont>
      <p:font typeface="Sofia Pro 1 Bold" panose="020B0604020202020204" charset="0"/>
      <p:regular r:id="rId15"/>
    </p:embeddedFont>
    <p:embeddedFont>
      <p:font typeface="Sofia Pro 1 Heavy" panose="020B0604020202020204" charset="0"/>
      <p:regular r:id="rId16"/>
    </p:embeddedFont>
    <p:embeddedFont>
      <p:font typeface="Sofia Pro 1 Light" panose="020B0604020202020204" charset="0"/>
      <p:regular r:id="rId17"/>
    </p:embeddedFont>
    <p:embeddedFont>
      <p:font typeface="Sofia Pro 1 Semi-Bold" panose="020B0604020202020204" charset="0"/>
      <p:regular r:id="rId18"/>
    </p:embeddedFont>
    <p:embeddedFont>
      <p:font typeface="Sofia Pro 2 Light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K6qSpVGkj2I?si=vum7rdZjL-nPK3Si" TargetMode="External"/><Relationship Id="rId6" Type="http://schemas.openxmlformats.org/officeDocument/2006/relationships/image" Target="../media/image8.sv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6.svg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465797" y="8128525"/>
            <a:ext cx="2947899" cy="1449787"/>
          </a:xfrm>
          <a:custGeom>
            <a:avLst/>
            <a:gdLst/>
            <a:ahLst/>
            <a:cxnLst/>
            <a:rect l="l" t="t" r="r" b="b"/>
            <a:pathLst>
              <a:path w="2947899" h="1449787">
                <a:moveTo>
                  <a:pt x="0" y="0"/>
                </a:moveTo>
                <a:lnTo>
                  <a:pt x="2947900" y="0"/>
                </a:lnTo>
                <a:lnTo>
                  <a:pt x="2947900" y="1449786"/>
                </a:lnTo>
                <a:lnTo>
                  <a:pt x="0" y="14497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12477712" y="4234358"/>
            <a:ext cx="5810288" cy="6052642"/>
          </a:xfrm>
          <a:custGeom>
            <a:avLst/>
            <a:gdLst/>
            <a:ahLst/>
            <a:cxnLst/>
            <a:rect l="l" t="t" r="r" b="b"/>
            <a:pathLst>
              <a:path w="5810288" h="6052642">
                <a:moveTo>
                  <a:pt x="0" y="0"/>
                </a:moveTo>
                <a:lnTo>
                  <a:pt x="5810288" y="0"/>
                </a:lnTo>
                <a:lnTo>
                  <a:pt x="5810288" y="6052642"/>
                </a:lnTo>
                <a:lnTo>
                  <a:pt x="0" y="60526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1488" t="-46597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5990601" y="8128525"/>
            <a:ext cx="5185403" cy="1449787"/>
          </a:xfrm>
          <a:custGeom>
            <a:avLst/>
            <a:gdLst/>
            <a:ahLst/>
            <a:cxnLst/>
            <a:rect l="l" t="t" r="r" b="b"/>
            <a:pathLst>
              <a:path w="5185403" h="1449787">
                <a:moveTo>
                  <a:pt x="0" y="0"/>
                </a:moveTo>
                <a:lnTo>
                  <a:pt x="5185403" y="0"/>
                </a:lnTo>
                <a:lnTo>
                  <a:pt x="5185403" y="1449786"/>
                </a:lnTo>
                <a:lnTo>
                  <a:pt x="0" y="144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AutoShape 8"/>
          <p:cNvSpPr/>
          <p:nvPr/>
        </p:nvSpPr>
        <p:spPr>
          <a:xfrm>
            <a:off x="1465797" y="4695078"/>
            <a:ext cx="6492240" cy="0"/>
          </a:xfrm>
          <a:prstGeom prst="line">
            <a:avLst/>
          </a:prstGeom>
          <a:ln w="38100" cap="flat">
            <a:solidFill>
              <a:srgbClr val="FEAA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5425" y="675550"/>
            <a:ext cx="2949682" cy="294968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433163" y="2332301"/>
            <a:ext cx="12816237" cy="1290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162"/>
              </a:lnSpc>
              <a:spcBef>
                <a:spcPct val="0"/>
              </a:spcBef>
            </a:pPr>
            <a:r>
              <a:rPr lang="en-US" sz="7259" dirty="0">
                <a:solidFill>
                  <a:srgbClr val="385CAD"/>
                </a:solidFill>
                <a:latin typeface="Poppins"/>
                <a:ea typeface="Poppins"/>
                <a:cs typeface="Poppins"/>
                <a:sym typeface="Poppins"/>
              </a:rPr>
              <a:t>FCSS Presentation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33163" y="3689756"/>
            <a:ext cx="15864237" cy="670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24"/>
              </a:lnSpc>
              <a:spcBef>
                <a:spcPct val="0"/>
              </a:spcBef>
            </a:pPr>
            <a:r>
              <a:rPr lang="en-US" sz="3946" dirty="0">
                <a:solidFill>
                  <a:srgbClr val="36B0C9"/>
                </a:solidFill>
                <a:latin typeface="Poppins"/>
                <a:ea typeface="Poppins"/>
                <a:cs typeface="Poppins"/>
                <a:sym typeface="Poppins"/>
              </a:rPr>
              <a:t>The Role of FCSS in Building Stronger Communities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33163" y="4907575"/>
            <a:ext cx="327875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385CAD"/>
                </a:solidFill>
                <a:latin typeface="Poppins Bold"/>
                <a:ea typeface="Poppins Bold"/>
                <a:cs typeface="Poppins Bold"/>
                <a:sym typeface="Poppins Bold"/>
              </a:rPr>
              <a:t>November 2025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33163" y="5388271"/>
            <a:ext cx="6252709" cy="509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65B2E8"/>
                </a:solidFill>
                <a:latin typeface="Poppins"/>
                <a:ea typeface="Poppins"/>
                <a:cs typeface="Poppins"/>
                <a:sym typeface="Poppins"/>
              </a:rPr>
              <a:t>Kayla Blanchette, FCSSAA President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3900294" y="3014608"/>
            <a:ext cx="10766822" cy="12487385"/>
          </a:xfrm>
          <a:custGeom>
            <a:avLst/>
            <a:gdLst/>
            <a:ahLst/>
            <a:cxnLst/>
            <a:rect l="l" t="t" r="r" b="b"/>
            <a:pathLst>
              <a:path w="10766822" h="12487385">
                <a:moveTo>
                  <a:pt x="0" y="0"/>
                </a:moveTo>
                <a:lnTo>
                  <a:pt x="10766822" y="0"/>
                </a:lnTo>
                <a:lnTo>
                  <a:pt x="10766822" y="12487384"/>
                </a:lnTo>
                <a:lnTo>
                  <a:pt x="0" y="12487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 rot="5400000">
            <a:off x="-6379116" y="-5214992"/>
            <a:ext cx="10766822" cy="12487385"/>
          </a:xfrm>
          <a:custGeom>
            <a:avLst/>
            <a:gdLst/>
            <a:ahLst/>
            <a:cxnLst/>
            <a:rect l="l" t="t" r="r" b="b"/>
            <a:pathLst>
              <a:path w="10766822" h="12487385">
                <a:moveTo>
                  <a:pt x="0" y="0"/>
                </a:moveTo>
                <a:lnTo>
                  <a:pt x="10766822" y="0"/>
                </a:lnTo>
                <a:lnTo>
                  <a:pt x="10766822" y="12487384"/>
                </a:lnTo>
                <a:lnTo>
                  <a:pt x="0" y="124873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 rot="5400000">
            <a:off x="-9869038" y="168419"/>
            <a:ext cx="10766822" cy="12487385"/>
          </a:xfrm>
          <a:custGeom>
            <a:avLst/>
            <a:gdLst/>
            <a:ahLst/>
            <a:cxnLst/>
            <a:rect l="l" t="t" r="r" b="b"/>
            <a:pathLst>
              <a:path w="10766822" h="12487385">
                <a:moveTo>
                  <a:pt x="0" y="0"/>
                </a:moveTo>
                <a:lnTo>
                  <a:pt x="10766822" y="0"/>
                </a:lnTo>
                <a:lnTo>
                  <a:pt x="10766822" y="12487384"/>
                </a:lnTo>
                <a:lnTo>
                  <a:pt x="0" y="12487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 rot="5400000" flipH="1" flipV="1">
            <a:off x="17390216" y="-2368803"/>
            <a:ext cx="10766822" cy="12487385"/>
          </a:xfrm>
          <a:custGeom>
            <a:avLst/>
            <a:gdLst/>
            <a:ahLst/>
            <a:cxnLst/>
            <a:rect l="l" t="t" r="r" b="b"/>
            <a:pathLst>
              <a:path w="10766822" h="12487385">
                <a:moveTo>
                  <a:pt x="10766822" y="12487384"/>
                </a:moveTo>
                <a:lnTo>
                  <a:pt x="0" y="12487384"/>
                </a:lnTo>
                <a:lnTo>
                  <a:pt x="0" y="0"/>
                </a:lnTo>
                <a:lnTo>
                  <a:pt x="10766822" y="0"/>
                </a:lnTo>
                <a:lnTo>
                  <a:pt x="10766822" y="12487384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6" name="Picture 6"/>
          <p:cNvPicPr>
            <a:picLocks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3653314" y="2703197"/>
            <a:ext cx="10981372" cy="61722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457450" y="1479007"/>
            <a:ext cx="12985941" cy="766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 b="1">
                <a:solidFill>
                  <a:srgbClr val="385CAD"/>
                </a:solidFill>
                <a:latin typeface="Sofia Pro 1 Bold"/>
                <a:ea typeface="Sofia Pro 1 Bold"/>
                <a:cs typeface="Sofia Pro 1 Bold"/>
                <a:sym typeface="Sofia Pro 1 Bold"/>
              </a:rPr>
              <a:t>The FCSS Story</a:t>
            </a:r>
          </a:p>
        </p:txBody>
      </p:sp>
      <p:sp>
        <p:nvSpPr>
          <p:cNvPr id="8" name="AutoShape 8"/>
          <p:cNvSpPr/>
          <p:nvPr/>
        </p:nvSpPr>
        <p:spPr>
          <a:xfrm>
            <a:off x="1028700" y="2509861"/>
            <a:ext cx="1623060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C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2361955" y="-5458045"/>
            <a:ext cx="14692990" cy="17040964"/>
          </a:xfrm>
          <a:custGeom>
            <a:avLst/>
            <a:gdLst/>
            <a:ahLst/>
            <a:cxnLst/>
            <a:rect l="l" t="t" r="r" b="b"/>
            <a:pathLst>
              <a:path w="14692990" h="17040964">
                <a:moveTo>
                  <a:pt x="0" y="0"/>
                </a:moveTo>
                <a:lnTo>
                  <a:pt x="14692990" y="0"/>
                </a:lnTo>
                <a:lnTo>
                  <a:pt x="14692990" y="17040964"/>
                </a:lnTo>
                <a:lnTo>
                  <a:pt x="0" y="1704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 rot="5400000" flipH="1" flipV="1">
            <a:off x="15956965" y="-1295919"/>
            <a:ext cx="14692990" cy="17040964"/>
          </a:xfrm>
          <a:custGeom>
            <a:avLst/>
            <a:gdLst/>
            <a:ahLst/>
            <a:cxnLst/>
            <a:rect l="l" t="t" r="r" b="b"/>
            <a:pathLst>
              <a:path w="14692990" h="17040964">
                <a:moveTo>
                  <a:pt x="14692990" y="17040964"/>
                </a:moveTo>
                <a:lnTo>
                  <a:pt x="0" y="17040964"/>
                </a:lnTo>
                <a:lnTo>
                  <a:pt x="0" y="0"/>
                </a:lnTo>
                <a:lnTo>
                  <a:pt x="14692990" y="0"/>
                </a:lnTo>
                <a:lnTo>
                  <a:pt x="14692990" y="1704096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-4102846" y="-241192"/>
            <a:ext cx="7274007" cy="7274007"/>
          </a:xfrm>
          <a:custGeom>
            <a:avLst/>
            <a:gdLst/>
            <a:ahLst/>
            <a:cxnLst/>
            <a:rect l="l" t="t" r="r" b="b"/>
            <a:pathLst>
              <a:path w="7274007" h="7274007">
                <a:moveTo>
                  <a:pt x="0" y="0"/>
                </a:moveTo>
                <a:lnTo>
                  <a:pt x="7274008" y="0"/>
                </a:lnTo>
                <a:lnTo>
                  <a:pt x="7274008" y="7274008"/>
                </a:lnTo>
                <a:lnTo>
                  <a:pt x="0" y="72740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15443391" y="3156828"/>
            <a:ext cx="7274007" cy="7274007"/>
          </a:xfrm>
          <a:custGeom>
            <a:avLst/>
            <a:gdLst/>
            <a:ahLst/>
            <a:cxnLst/>
            <a:rect l="l" t="t" r="r" b="b"/>
            <a:pathLst>
              <a:path w="7274007" h="7274007">
                <a:moveTo>
                  <a:pt x="0" y="0"/>
                </a:moveTo>
                <a:lnTo>
                  <a:pt x="7274007" y="0"/>
                </a:lnTo>
                <a:lnTo>
                  <a:pt x="7274007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867365" y="3043387"/>
            <a:ext cx="3275313" cy="2823157"/>
            <a:chOff x="0" y="0"/>
            <a:chExt cx="5917184" cy="51003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17184" cy="5100320"/>
            </a:xfrm>
            <a:custGeom>
              <a:avLst/>
              <a:gdLst/>
              <a:ahLst/>
              <a:cxnLst/>
              <a:rect l="l" t="t" r="r" b="b"/>
              <a:pathLst>
                <a:path w="5917184" h="5100320">
                  <a:moveTo>
                    <a:pt x="1275080" y="0"/>
                  </a:moveTo>
                  <a:lnTo>
                    <a:pt x="0" y="2550160"/>
                  </a:lnTo>
                  <a:lnTo>
                    <a:pt x="1275080" y="5100320"/>
                  </a:lnTo>
                  <a:lnTo>
                    <a:pt x="4642104" y="5100320"/>
                  </a:lnTo>
                  <a:lnTo>
                    <a:pt x="5917184" y="2550160"/>
                  </a:lnTo>
                  <a:lnTo>
                    <a:pt x="4642104" y="0"/>
                  </a:lnTo>
                  <a:close/>
                </a:path>
              </a:pathLst>
            </a:custGeom>
            <a:blipFill>
              <a:blip r:embed="rId7"/>
              <a:stretch>
                <a:fillRect l="-6794" r="-22498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145322" y="6793832"/>
            <a:ext cx="3275313" cy="2823157"/>
            <a:chOff x="0" y="0"/>
            <a:chExt cx="5917184" cy="51003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917184" cy="5100320"/>
            </a:xfrm>
            <a:custGeom>
              <a:avLst/>
              <a:gdLst/>
              <a:ahLst/>
              <a:cxnLst/>
              <a:rect l="l" t="t" r="r" b="b"/>
              <a:pathLst>
                <a:path w="5917184" h="5100320">
                  <a:moveTo>
                    <a:pt x="1275080" y="0"/>
                  </a:moveTo>
                  <a:lnTo>
                    <a:pt x="0" y="2550160"/>
                  </a:lnTo>
                  <a:lnTo>
                    <a:pt x="1275080" y="5100320"/>
                  </a:lnTo>
                  <a:lnTo>
                    <a:pt x="4642104" y="5100320"/>
                  </a:lnTo>
                  <a:lnTo>
                    <a:pt x="5917184" y="2550160"/>
                  </a:lnTo>
                  <a:lnTo>
                    <a:pt x="4642104" y="0"/>
                  </a:lnTo>
                  <a:close/>
                </a:path>
              </a:pathLst>
            </a:custGeom>
            <a:blipFill>
              <a:blip r:embed="rId8"/>
              <a:stretch>
                <a:fillRect t="-72366" b="-34343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1028700" y="2509861"/>
            <a:ext cx="1623060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11" name="TextBox 11"/>
          <p:cNvSpPr txBox="1"/>
          <p:nvPr/>
        </p:nvSpPr>
        <p:spPr>
          <a:xfrm>
            <a:off x="5707590" y="2814787"/>
            <a:ext cx="11064003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0"/>
              </a:lnSpc>
            </a:pPr>
            <a:r>
              <a:rPr lang="en-US" sz="3800">
                <a:solidFill>
                  <a:srgbClr val="FCD06E"/>
                </a:solidFill>
                <a:latin typeface="Sofia Pro 1"/>
                <a:ea typeface="Sofia Pro 1"/>
                <a:cs typeface="Sofia Pro 1"/>
                <a:sym typeface="Sofia Pro 1"/>
              </a:rPr>
              <a:t>Family and Community Support Services (FCSS)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707590" y="3656297"/>
            <a:ext cx="10713045" cy="2727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FFFFFF"/>
                </a:solidFill>
                <a:latin typeface="Sofia Pro 2 Light"/>
                <a:ea typeface="Sofia Pro 2 Light"/>
                <a:cs typeface="Sofia Pro 2 Light"/>
                <a:sym typeface="Sofia Pro 2 Light"/>
              </a:rPr>
              <a:t>FCSS is a unique municipality-provincial partnership.</a:t>
            </a:r>
          </a:p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FFFFFF"/>
                </a:solidFill>
                <a:latin typeface="Sofia Pro 2 Light"/>
                <a:ea typeface="Sofia Pro 2 Light"/>
                <a:cs typeface="Sofia Pro 2 Light"/>
                <a:sym typeface="Sofia Pro 2 Light"/>
              </a:rPr>
              <a:t>Founded in 1966 and legislated under the FCSS Act and Regulation,</a:t>
            </a:r>
          </a:p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FFFFFF"/>
                </a:solidFill>
                <a:latin typeface="Sofia Pro 2 Light"/>
                <a:ea typeface="Sofia Pro 2 Light"/>
                <a:cs typeface="Sofia Pro 2 Light"/>
                <a:sym typeface="Sofia Pro 2 Light"/>
              </a:rPr>
              <a:t>FCSS focuses on prevention and early intervention.</a:t>
            </a:r>
          </a:p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FFFFFF"/>
                </a:solidFill>
                <a:latin typeface="Sofia Pro 2 Light"/>
                <a:ea typeface="Sofia Pro 2 Light"/>
                <a:cs typeface="Sofia Pro 2 Light"/>
                <a:sym typeface="Sofia Pro 2 Light"/>
              </a:rPr>
              <a:t>Participation is voluntary.</a:t>
            </a:r>
          </a:p>
          <a:p>
            <a:pPr algn="l">
              <a:lnSpc>
                <a:spcPts val="3599"/>
              </a:lnSpc>
            </a:pPr>
            <a:r>
              <a:rPr lang="en-US" sz="2399">
                <a:solidFill>
                  <a:srgbClr val="FFFFFF"/>
                </a:solidFill>
                <a:latin typeface="Sofia Pro 2 Light"/>
                <a:ea typeface="Sofia Pro 2 Light"/>
                <a:cs typeface="Sofia Pro 2 Light"/>
                <a:sym typeface="Sofia Pro 2 Light"/>
              </a:rPr>
              <a:t>Funding is split 80/20 between Government of Alberta and Municipalities &amp; Métis Settlements.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134048" y="6891226"/>
            <a:ext cx="5446363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60"/>
              </a:lnSpc>
            </a:pPr>
            <a:r>
              <a:rPr lang="en-US" sz="3800">
                <a:solidFill>
                  <a:srgbClr val="65B2E8"/>
                </a:solidFill>
                <a:latin typeface="Sofia Pro 1"/>
                <a:ea typeface="Sofia Pro 1"/>
                <a:cs typeface="Sofia Pro 1"/>
                <a:sym typeface="Sofia Pro 1"/>
              </a:rPr>
              <a:t>Mandate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37436" y="7722082"/>
            <a:ext cx="10942975" cy="1375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2400">
                <a:solidFill>
                  <a:srgbClr val="FFFFFF"/>
                </a:solidFill>
                <a:latin typeface="Sofia Pro 2 Light"/>
                <a:ea typeface="Sofia Pro 2 Light"/>
                <a:cs typeface="Sofia Pro 2 Light"/>
                <a:sym typeface="Sofia Pro 2 Light"/>
              </a:rPr>
              <a:t>FCSS offers prevention or intervention strategies at the earliest opportunity</a:t>
            </a:r>
          </a:p>
          <a:p>
            <a:pPr algn="r">
              <a:lnSpc>
                <a:spcPts val="3600"/>
              </a:lnSpc>
            </a:pPr>
            <a:r>
              <a:rPr lang="en-US" sz="2400">
                <a:solidFill>
                  <a:srgbClr val="FFFFFF"/>
                </a:solidFill>
                <a:latin typeface="Sofia Pro 2 Light"/>
                <a:ea typeface="Sofia Pro 2 Light"/>
                <a:cs typeface="Sofia Pro 2 Light"/>
                <a:sym typeface="Sofia Pro 2 Light"/>
              </a:rPr>
              <a:t>to help individuals and families better respond to life’s challenges, </a:t>
            </a:r>
          </a:p>
          <a:p>
            <a:pPr algn="r">
              <a:lnSpc>
                <a:spcPts val="3600"/>
              </a:lnSpc>
            </a:pPr>
            <a:r>
              <a:rPr lang="en-US" sz="2400">
                <a:solidFill>
                  <a:srgbClr val="FFFFFF"/>
                </a:solidFill>
                <a:latin typeface="Sofia Pro 2 Light"/>
                <a:ea typeface="Sofia Pro 2 Light"/>
                <a:cs typeface="Sofia Pro 2 Light"/>
                <a:sym typeface="Sofia Pro 2 Light"/>
              </a:rPr>
              <a:t>enhance their social well-being and prevent a range of social issues.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57450" y="1479007"/>
            <a:ext cx="12985941" cy="766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 b="1">
                <a:solidFill>
                  <a:srgbClr val="FFFFFF"/>
                </a:solidFill>
                <a:latin typeface="Sofia Pro 1 Bold"/>
                <a:ea typeface="Sofia Pro 1 Bold"/>
                <a:cs typeface="Sofia Pro 1 Bold"/>
                <a:sym typeface="Sofia Pro 1 Bold"/>
              </a:rPr>
              <a:t>What is FCSS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863315" y="-821943"/>
            <a:ext cx="10287000" cy="11930886"/>
          </a:xfrm>
          <a:custGeom>
            <a:avLst/>
            <a:gdLst/>
            <a:ahLst/>
            <a:cxnLst/>
            <a:rect l="l" t="t" r="r" b="b"/>
            <a:pathLst>
              <a:path w="10287000" h="11930886">
                <a:moveTo>
                  <a:pt x="0" y="0"/>
                </a:moveTo>
                <a:lnTo>
                  <a:pt x="10287000" y="0"/>
                </a:lnTo>
                <a:lnTo>
                  <a:pt x="10287000" y="11930886"/>
                </a:lnTo>
                <a:lnTo>
                  <a:pt x="0" y="11930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 rot="5400000">
            <a:off x="-2566223" y="-821943"/>
            <a:ext cx="10287000" cy="11930886"/>
          </a:xfrm>
          <a:custGeom>
            <a:avLst/>
            <a:gdLst/>
            <a:ahLst/>
            <a:cxnLst/>
            <a:rect l="l" t="t" r="r" b="b"/>
            <a:pathLst>
              <a:path w="10287000" h="11930886">
                <a:moveTo>
                  <a:pt x="0" y="0"/>
                </a:moveTo>
                <a:lnTo>
                  <a:pt x="10287000" y="0"/>
                </a:lnTo>
                <a:lnTo>
                  <a:pt x="10287000" y="11930886"/>
                </a:lnTo>
                <a:lnTo>
                  <a:pt x="0" y="11930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4" name="Group 4"/>
          <p:cNvGrpSpPr/>
          <p:nvPr/>
        </p:nvGrpSpPr>
        <p:grpSpPr>
          <a:xfrm>
            <a:off x="1192085" y="6481471"/>
            <a:ext cx="5731739" cy="1246184"/>
            <a:chOff x="0" y="0"/>
            <a:chExt cx="2717269" cy="5907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17269" cy="590783"/>
            </a:xfrm>
            <a:custGeom>
              <a:avLst/>
              <a:gdLst/>
              <a:ahLst/>
              <a:cxnLst/>
              <a:rect l="l" t="t" r="r" b="b"/>
              <a:pathLst>
                <a:path w="2717269" h="590783">
                  <a:moveTo>
                    <a:pt x="0" y="0"/>
                  </a:moveTo>
                  <a:lnTo>
                    <a:pt x="2717269" y="0"/>
                  </a:lnTo>
                  <a:lnTo>
                    <a:pt x="2717269" y="590783"/>
                  </a:lnTo>
                  <a:lnTo>
                    <a:pt x="0" y="5907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2717269" cy="686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r>
                <a:rPr lang="en-US" sz="2299">
                  <a:solidFill>
                    <a:srgbClr val="FFFFFF"/>
                  </a:solidFill>
                  <a:latin typeface="Alright Sans 1"/>
                  <a:ea typeface="Alright Sans 1"/>
                  <a:cs typeface="Alright Sans 1"/>
                  <a:sym typeface="Alright Sans 1"/>
                </a:rPr>
                <a:t>Over 98% of the population resides in communities with FCSS programs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92085" y="4309130"/>
            <a:ext cx="2857500" cy="1567984"/>
            <a:chOff x="0" y="0"/>
            <a:chExt cx="1354667" cy="74334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54667" cy="743341"/>
            </a:xfrm>
            <a:custGeom>
              <a:avLst/>
              <a:gdLst/>
              <a:ahLst/>
              <a:cxnLst/>
              <a:rect l="l" t="t" r="r" b="b"/>
              <a:pathLst>
                <a:path w="1354667" h="743341">
                  <a:moveTo>
                    <a:pt x="0" y="0"/>
                  </a:moveTo>
                  <a:lnTo>
                    <a:pt x="1354667" y="0"/>
                  </a:lnTo>
                  <a:lnTo>
                    <a:pt x="1354667" y="743341"/>
                  </a:lnTo>
                  <a:lnTo>
                    <a:pt x="0" y="74334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7625"/>
              <a:ext cx="1354667" cy="695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9"/>
                </a:lnSpc>
              </a:pPr>
              <a:r>
                <a:rPr lang="en-US" sz="3199">
                  <a:solidFill>
                    <a:srgbClr val="FFFFFF"/>
                  </a:solidFill>
                  <a:latin typeface="Sofia Pro 2 Light"/>
                  <a:ea typeface="Sofia Pro 2 Light"/>
                  <a:cs typeface="Sofia Pro 2 Light"/>
                  <a:sym typeface="Sofia Pro 2 Light"/>
                </a:rPr>
                <a:t>301 municipalities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881924" y="4309130"/>
            <a:ext cx="2857500" cy="1577509"/>
            <a:chOff x="0" y="0"/>
            <a:chExt cx="1354667" cy="7478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54667" cy="747856"/>
            </a:xfrm>
            <a:custGeom>
              <a:avLst/>
              <a:gdLst/>
              <a:ahLst/>
              <a:cxnLst/>
              <a:rect l="l" t="t" r="r" b="b"/>
              <a:pathLst>
                <a:path w="1354667" h="747856">
                  <a:moveTo>
                    <a:pt x="0" y="0"/>
                  </a:moveTo>
                  <a:lnTo>
                    <a:pt x="1354667" y="0"/>
                  </a:lnTo>
                  <a:lnTo>
                    <a:pt x="1354667" y="747856"/>
                  </a:lnTo>
                  <a:lnTo>
                    <a:pt x="0" y="7478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525"/>
              <a:ext cx="1354667" cy="738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00"/>
                </a:lnSpc>
              </a:pPr>
              <a:endParaRPr/>
            </a:p>
            <a:p>
              <a:pPr algn="ctr">
                <a:lnSpc>
                  <a:spcPts val="3199"/>
                </a:lnSpc>
              </a:pPr>
              <a:r>
                <a:rPr lang="en-US" sz="3199">
                  <a:solidFill>
                    <a:srgbClr val="FFFFFF"/>
                  </a:solidFill>
                  <a:latin typeface="Sofia Pro 2 Light"/>
                  <a:ea typeface="Sofia Pro 2 Light"/>
                  <a:cs typeface="Sofia Pro 2 Light"/>
                  <a:sym typeface="Sofia Pro 2 Light"/>
                </a:rPr>
                <a:t> 8 Metis settlements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676071" y="3683810"/>
            <a:ext cx="2411016" cy="2640980"/>
            <a:chOff x="0" y="0"/>
            <a:chExt cx="635000" cy="69556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" cy="695567"/>
            </a:xfrm>
            <a:custGeom>
              <a:avLst/>
              <a:gdLst/>
              <a:ahLst/>
              <a:cxnLst/>
              <a:rect l="l" t="t" r="r" b="b"/>
              <a:pathLst>
                <a:path w="635000" h="695567">
                  <a:moveTo>
                    <a:pt x="635000" y="0"/>
                  </a:moveTo>
                  <a:lnTo>
                    <a:pt x="635000" y="581267"/>
                  </a:lnTo>
                  <a:lnTo>
                    <a:pt x="317500" y="695567"/>
                  </a:lnTo>
                  <a:lnTo>
                    <a:pt x="0" y="581267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385CAD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635000" cy="638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r>
                <a:rPr lang="en-US" sz="2299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PRIMARY</a:t>
              </a:r>
            </a:p>
            <a:p>
              <a:pPr algn="ctr">
                <a:lnSpc>
                  <a:spcPts val="3219"/>
                </a:lnSpc>
              </a:pPr>
              <a:r>
                <a:rPr lang="en-US" sz="22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root causes of social issues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075231" y="2173402"/>
            <a:ext cx="1091208" cy="239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45"/>
              </a:lnSpc>
            </a:pPr>
            <a:r>
              <a:rPr lang="en-US" sz="14032" b="1">
                <a:solidFill>
                  <a:srgbClr val="65B2E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8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1373816" y="3683810"/>
            <a:ext cx="2411016" cy="2640980"/>
            <a:chOff x="0" y="0"/>
            <a:chExt cx="635000" cy="69556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" cy="695567"/>
            </a:xfrm>
            <a:custGeom>
              <a:avLst/>
              <a:gdLst/>
              <a:ahLst/>
              <a:cxnLst/>
              <a:rect l="l" t="t" r="r" b="b"/>
              <a:pathLst>
                <a:path w="635000" h="695567">
                  <a:moveTo>
                    <a:pt x="635000" y="0"/>
                  </a:moveTo>
                  <a:lnTo>
                    <a:pt x="635000" y="581267"/>
                  </a:lnTo>
                  <a:lnTo>
                    <a:pt x="317500" y="695567"/>
                  </a:lnTo>
                  <a:lnTo>
                    <a:pt x="0" y="581267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385CAD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635000" cy="638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r>
                <a:rPr lang="en-US" sz="2299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SECONDARY</a:t>
              </a:r>
            </a:p>
            <a:p>
              <a:pPr algn="ctr">
                <a:lnSpc>
                  <a:spcPts val="3219"/>
                </a:lnSpc>
              </a:pPr>
              <a:r>
                <a:rPr lang="en-US" sz="22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issues at</a:t>
              </a:r>
            </a:p>
            <a:p>
              <a:pPr algn="ctr">
                <a:lnSpc>
                  <a:spcPts val="3219"/>
                </a:lnSpc>
              </a:pPr>
              <a:r>
                <a:rPr lang="en-US" sz="22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early stage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123888" y="3683810"/>
            <a:ext cx="2411016" cy="2640980"/>
            <a:chOff x="0" y="0"/>
            <a:chExt cx="635000" cy="69556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" cy="695567"/>
            </a:xfrm>
            <a:custGeom>
              <a:avLst/>
              <a:gdLst/>
              <a:ahLst/>
              <a:cxnLst/>
              <a:rect l="l" t="t" r="r" b="b"/>
              <a:pathLst>
                <a:path w="635000" h="695567">
                  <a:moveTo>
                    <a:pt x="635000" y="0"/>
                  </a:moveTo>
                  <a:lnTo>
                    <a:pt x="635000" y="581267"/>
                  </a:lnTo>
                  <a:lnTo>
                    <a:pt x="317500" y="695567"/>
                  </a:lnTo>
                  <a:lnTo>
                    <a:pt x="0" y="581267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FFB4AB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635000" cy="638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r>
                <a:rPr lang="en-US" sz="2299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TERTIARY</a:t>
              </a:r>
            </a:p>
            <a:p>
              <a:pPr algn="ctr">
                <a:lnSpc>
                  <a:spcPts val="3219"/>
                </a:lnSpc>
              </a:pPr>
              <a:r>
                <a:rPr lang="en-US" sz="22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immediate</a:t>
              </a:r>
            </a:p>
            <a:p>
              <a:pPr algn="ctr">
                <a:lnSpc>
                  <a:spcPts val="3219"/>
                </a:lnSpc>
              </a:pPr>
              <a:r>
                <a:rPr lang="en-US" sz="22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needs</a:t>
              </a:r>
            </a:p>
          </p:txBody>
        </p:sp>
      </p:grpSp>
      <p:sp>
        <p:nvSpPr>
          <p:cNvPr id="23" name="AutoShape 23"/>
          <p:cNvSpPr/>
          <p:nvPr/>
        </p:nvSpPr>
        <p:spPr>
          <a:xfrm>
            <a:off x="1028700" y="2509861"/>
            <a:ext cx="1623060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24" name="Freeform 24"/>
          <p:cNvSpPr/>
          <p:nvPr/>
        </p:nvSpPr>
        <p:spPr>
          <a:xfrm>
            <a:off x="5854728" y="6873903"/>
            <a:ext cx="6902394" cy="6902394"/>
          </a:xfrm>
          <a:custGeom>
            <a:avLst/>
            <a:gdLst/>
            <a:ahLst/>
            <a:cxnLst/>
            <a:rect l="l" t="t" r="r" b="b"/>
            <a:pathLst>
              <a:path w="6902394" h="6902394">
                <a:moveTo>
                  <a:pt x="0" y="0"/>
                </a:moveTo>
                <a:lnTo>
                  <a:pt x="6902394" y="0"/>
                </a:lnTo>
                <a:lnTo>
                  <a:pt x="6902394" y="6902394"/>
                </a:lnTo>
                <a:lnTo>
                  <a:pt x="0" y="69023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5" name="TextBox 25"/>
          <p:cNvSpPr txBox="1"/>
          <p:nvPr/>
        </p:nvSpPr>
        <p:spPr>
          <a:xfrm>
            <a:off x="1497989" y="1479007"/>
            <a:ext cx="6259085" cy="766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b="1">
                <a:solidFill>
                  <a:srgbClr val="FFFFFF"/>
                </a:solidFill>
                <a:latin typeface="Sofia Pro 1 Bold"/>
                <a:ea typeface="Sofia Pro 1 Bold"/>
                <a:cs typeface="Sofia Pro 1 Bold"/>
                <a:sym typeface="Sofia Pro 1 Bold"/>
              </a:rPr>
              <a:t>Across Alberta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721741" y="4156730"/>
            <a:ext cx="655687" cy="1335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7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+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433592" y="3043096"/>
            <a:ext cx="2919264" cy="137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5999" b="1">
                <a:solidFill>
                  <a:srgbClr val="65B2E8"/>
                </a:solidFill>
                <a:latin typeface="Poppins Bold"/>
                <a:ea typeface="Poppins Bold"/>
                <a:cs typeface="Poppins Bold"/>
                <a:sym typeface="Poppins Bold"/>
              </a:rPr>
              <a:t>FCSS</a:t>
            </a:r>
          </a:p>
          <a:p>
            <a:pPr algn="ctr">
              <a:lnSpc>
                <a:spcPts val="4599"/>
              </a:lnSpc>
            </a:pPr>
            <a:r>
              <a:rPr lang="en-US" sz="4999" b="1">
                <a:solidFill>
                  <a:srgbClr val="65B2E8"/>
                </a:solidFill>
                <a:latin typeface="Poppins Bold"/>
                <a:ea typeface="Poppins Bold"/>
                <a:cs typeface="Poppins Bold"/>
                <a:sym typeface="Poppins Bold"/>
              </a:rPr>
              <a:t>regions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836610" y="5473088"/>
            <a:ext cx="1152525" cy="1008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>
                <a:solidFill>
                  <a:srgbClr val="65B2E8"/>
                </a:solidFill>
                <a:latin typeface="Alright Sans 2"/>
                <a:ea typeface="Alright Sans 2"/>
                <a:cs typeface="Alright Sans 2"/>
                <a:sym typeface="Alright Sans 2"/>
              </a:rPr>
              <a:t>196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160261" y="5762813"/>
            <a:ext cx="4080099" cy="5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spc="59">
                <a:solidFill>
                  <a:srgbClr val="65B2E8"/>
                </a:solidFill>
                <a:latin typeface="Alright Sans 2"/>
                <a:ea typeface="Alright Sans 2"/>
                <a:cs typeface="Alright Sans 2"/>
                <a:sym typeface="Alright Sans 2"/>
              </a:rPr>
              <a:t>LOCAL PROGRAMS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461799" y="1479007"/>
            <a:ext cx="9264701" cy="766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b="1">
                <a:solidFill>
                  <a:srgbClr val="FFFFFF"/>
                </a:solidFill>
                <a:latin typeface="Sofia Pro 1 Bold"/>
                <a:ea typeface="Sofia Pro 1 Bold"/>
                <a:cs typeface="Sofia Pro 1 Bold"/>
                <a:sym typeface="Sofia Pro 1 Bold"/>
              </a:rPr>
              <a:t>Prevention Scope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C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790464" y="6275509"/>
            <a:ext cx="4319912" cy="3723551"/>
            <a:chOff x="0" y="0"/>
            <a:chExt cx="5917184" cy="5100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17184" cy="5100320"/>
            </a:xfrm>
            <a:custGeom>
              <a:avLst/>
              <a:gdLst/>
              <a:ahLst/>
              <a:cxnLst/>
              <a:rect l="l" t="t" r="r" b="b"/>
              <a:pathLst>
                <a:path w="5917184" h="5100320">
                  <a:moveTo>
                    <a:pt x="1275080" y="0"/>
                  </a:moveTo>
                  <a:lnTo>
                    <a:pt x="0" y="2550160"/>
                  </a:lnTo>
                  <a:lnTo>
                    <a:pt x="1275080" y="5100320"/>
                  </a:lnTo>
                  <a:lnTo>
                    <a:pt x="4642104" y="5100320"/>
                  </a:lnTo>
                  <a:lnTo>
                    <a:pt x="5917184" y="2550160"/>
                  </a:lnTo>
                  <a:lnTo>
                    <a:pt x="4642104" y="0"/>
                  </a:lnTo>
                  <a:close/>
                </a:path>
              </a:pathLst>
            </a:custGeom>
            <a:blipFill>
              <a:blip r:embed="rId2"/>
              <a:stretch>
                <a:fillRect l="-26617" r="-26617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AutoShape 4"/>
          <p:cNvSpPr/>
          <p:nvPr/>
        </p:nvSpPr>
        <p:spPr>
          <a:xfrm>
            <a:off x="1028700" y="2509861"/>
            <a:ext cx="1623060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grpSp>
        <p:nvGrpSpPr>
          <p:cNvPr id="5" name="Group 5"/>
          <p:cNvGrpSpPr/>
          <p:nvPr/>
        </p:nvGrpSpPr>
        <p:grpSpPr>
          <a:xfrm>
            <a:off x="777416" y="3374955"/>
            <a:ext cx="4297947" cy="5657285"/>
            <a:chOff x="0" y="0"/>
            <a:chExt cx="5730596" cy="7543046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251288" y="0"/>
              <a:ext cx="5228019" cy="4506294"/>
              <a:chOff x="0" y="0"/>
              <a:chExt cx="5917184" cy="51003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917184" cy="5100320"/>
              </a:xfrm>
              <a:custGeom>
                <a:avLst/>
                <a:gdLst/>
                <a:ahLst/>
                <a:cxnLst/>
                <a:rect l="l" t="t" r="r" b="b"/>
                <a:pathLst>
                  <a:path w="5917184" h="5100320">
                    <a:moveTo>
                      <a:pt x="1275080" y="0"/>
                    </a:moveTo>
                    <a:lnTo>
                      <a:pt x="0" y="2550160"/>
                    </a:lnTo>
                    <a:lnTo>
                      <a:pt x="1275080" y="5100320"/>
                    </a:lnTo>
                    <a:lnTo>
                      <a:pt x="4642104" y="5100320"/>
                    </a:lnTo>
                    <a:lnTo>
                      <a:pt x="5917184" y="2550160"/>
                    </a:lnTo>
                    <a:lnTo>
                      <a:pt x="4642104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26617" r="-26617"/>
                </a:stretch>
              </a:blipFill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0" y="5104434"/>
              <a:ext cx="5730596" cy="2438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2799">
                  <a:solidFill>
                    <a:srgbClr val="FFFFFF"/>
                  </a:solidFill>
                  <a:latin typeface="Sofia Pro 2 Light"/>
                  <a:ea typeface="Sofia Pro 2 Light"/>
                  <a:cs typeface="Sofia Pro 2 Light"/>
                  <a:sym typeface="Sofia Pro 2 Light"/>
                </a:rPr>
                <a:t>FCSS programs know their communities and guide Albertans to the supports they need.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379855" y="2931980"/>
            <a:ext cx="7528291" cy="2867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7"/>
              </a:lnSpc>
            </a:pPr>
            <a:r>
              <a:rPr lang="en-US" sz="2799">
                <a:solidFill>
                  <a:srgbClr val="FFFFFF"/>
                </a:solidFill>
                <a:latin typeface="Sofia Pro 2 Light"/>
                <a:ea typeface="Sofia Pro 2 Light"/>
                <a:cs typeface="Sofia Pro 2 Light"/>
                <a:sym typeface="Sofia Pro 2 Light"/>
              </a:rPr>
              <a:t>Local FCSS programs are aware of their demographics and needs and can either:</a:t>
            </a:r>
          </a:p>
          <a:p>
            <a:pPr marL="604518" lvl="1" indent="-302259" algn="l">
              <a:lnSpc>
                <a:spcPts val="3807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Sofia Pro 2 Light"/>
                <a:ea typeface="Sofia Pro 2 Light"/>
                <a:cs typeface="Sofia Pro 2 Light"/>
                <a:sym typeface="Sofia Pro 2 Light"/>
              </a:rPr>
              <a:t>Design and deliver programs</a:t>
            </a:r>
          </a:p>
          <a:p>
            <a:pPr marL="604518" lvl="1" indent="-302259" algn="l">
              <a:lnSpc>
                <a:spcPts val="3807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Sofia Pro 2 Light"/>
                <a:ea typeface="Sofia Pro 2 Light"/>
                <a:cs typeface="Sofia Pro 2 Light"/>
                <a:sym typeface="Sofia Pro 2 Light"/>
              </a:rPr>
              <a:t>Fund organizations to provide programs </a:t>
            </a:r>
          </a:p>
          <a:p>
            <a:pPr marL="604518" lvl="1" indent="-302259" algn="l">
              <a:lnSpc>
                <a:spcPts val="3807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Sofia Pro 2 Light"/>
                <a:ea typeface="Sofia Pro 2 Light"/>
                <a:cs typeface="Sofia Pro 2 Light"/>
                <a:sym typeface="Sofia Pro 2 Light"/>
              </a:rPr>
              <a:t>Form a combination of direct service delivery and granting funds out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474176" y="3374955"/>
            <a:ext cx="5036408" cy="5657284"/>
            <a:chOff x="0" y="0"/>
            <a:chExt cx="6715210" cy="7543045"/>
          </a:xfrm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743595" y="0"/>
              <a:ext cx="5228019" cy="4506294"/>
              <a:chOff x="0" y="0"/>
              <a:chExt cx="5917184" cy="510032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5917184" cy="5100320"/>
              </a:xfrm>
              <a:custGeom>
                <a:avLst/>
                <a:gdLst/>
                <a:ahLst/>
                <a:cxnLst/>
                <a:rect l="l" t="t" r="r" b="b"/>
                <a:pathLst>
                  <a:path w="5917184" h="5100320">
                    <a:moveTo>
                      <a:pt x="1275080" y="0"/>
                    </a:moveTo>
                    <a:lnTo>
                      <a:pt x="0" y="2550160"/>
                    </a:lnTo>
                    <a:lnTo>
                      <a:pt x="1275080" y="5100320"/>
                    </a:lnTo>
                    <a:lnTo>
                      <a:pt x="4642104" y="5100320"/>
                    </a:lnTo>
                    <a:lnTo>
                      <a:pt x="5917184" y="2550160"/>
                    </a:lnTo>
                    <a:lnTo>
                      <a:pt x="4642104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47920" r="-5315"/>
                </a:stretch>
              </a:blipFill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0" y="5104434"/>
              <a:ext cx="6715210" cy="2438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2799">
                  <a:solidFill>
                    <a:srgbClr val="FFFFFF"/>
                  </a:solidFill>
                  <a:latin typeface="Sofia Pro 2 Light"/>
                  <a:ea typeface="Sofia Pro 2 Light"/>
                  <a:cs typeface="Sofia Pro 2 Light"/>
                  <a:sym typeface="Sofia Pro 2 Light"/>
                </a:rPr>
                <a:t>Local FCSS programs build bridges between groups, organizations, volunteers and communities. </a:t>
              </a:r>
            </a:p>
          </p:txBody>
        </p:sp>
      </p:grpSp>
      <p:sp>
        <p:nvSpPr>
          <p:cNvPr id="14" name="Freeform 14"/>
          <p:cNvSpPr/>
          <p:nvPr/>
        </p:nvSpPr>
        <p:spPr>
          <a:xfrm rot="5400000">
            <a:off x="-657579" y="-223442"/>
            <a:ext cx="2558061" cy="2966845"/>
          </a:xfrm>
          <a:custGeom>
            <a:avLst/>
            <a:gdLst/>
            <a:ahLst/>
            <a:cxnLst/>
            <a:rect l="l" t="t" r="r" b="b"/>
            <a:pathLst>
              <a:path w="2558061" h="2966845">
                <a:moveTo>
                  <a:pt x="0" y="0"/>
                </a:moveTo>
                <a:lnTo>
                  <a:pt x="2558061" y="0"/>
                </a:lnTo>
                <a:lnTo>
                  <a:pt x="2558061" y="2966845"/>
                </a:lnTo>
                <a:lnTo>
                  <a:pt x="0" y="2966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5" name="Freeform 15"/>
          <p:cNvSpPr/>
          <p:nvPr/>
        </p:nvSpPr>
        <p:spPr>
          <a:xfrm rot="5400000">
            <a:off x="16616100" y="1026439"/>
            <a:ext cx="2558061" cy="2966845"/>
          </a:xfrm>
          <a:custGeom>
            <a:avLst/>
            <a:gdLst/>
            <a:ahLst/>
            <a:cxnLst/>
            <a:rect l="l" t="t" r="r" b="b"/>
            <a:pathLst>
              <a:path w="2558061" h="2966845">
                <a:moveTo>
                  <a:pt x="0" y="0"/>
                </a:moveTo>
                <a:lnTo>
                  <a:pt x="2558061" y="0"/>
                </a:lnTo>
                <a:lnTo>
                  <a:pt x="2558061" y="2966845"/>
                </a:lnTo>
                <a:lnTo>
                  <a:pt x="0" y="29668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6" name="Freeform 16"/>
          <p:cNvSpPr/>
          <p:nvPr/>
        </p:nvSpPr>
        <p:spPr>
          <a:xfrm>
            <a:off x="-690521" y="-19050"/>
            <a:ext cx="2588611" cy="2588611"/>
          </a:xfrm>
          <a:custGeom>
            <a:avLst/>
            <a:gdLst/>
            <a:ahLst/>
            <a:cxnLst/>
            <a:rect l="l" t="t" r="r" b="b"/>
            <a:pathLst>
              <a:path w="2588611" h="2588611">
                <a:moveTo>
                  <a:pt x="0" y="0"/>
                </a:moveTo>
                <a:lnTo>
                  <a:pt x="2588611" y="0"/>
                </a:lnTo>
                <a:lnTo>
                  <a:pt x="2588611" y="2588611"/>
                </a:lnTo>
                <a:lnTo>
                  <a:pt x="0" y="25886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7" name="TextBox 17"/>
          <p:cNvSpPr txBox="1"/>
          <p:nvPr/>
        </p:nvSpPr>
        <p:spPr>
          <a:xfrm>
            <a:off x="2457450" y="1479007"/>
            <a:ext cx="12985941" cy="760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 b="1">
                <a:solidFill>
                  <a:srgbClr val="FFFFFF"/>
                </a:solidFill>
                <a:latin typeface="Sofia Pro 1 Bold"/>
                <a:ea typeface="Sofia Pro 1 Bold"/>
                <a:cs typeface="Sofia Pro 1 Bold"/>
                <a:sym typeface="Sofia Pro 1 Bold"/>
              </a:rPr>
              <a:t>Local Lens Focus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600825" y="1244706"/>
            <a:ext cx="2588611" cy="2588611"/>
          </a:xfrm>
          <a:custGeom>
            <a:avLst/>
            <a:gdLst/>
            <a:ahLst/>
            <a:cxnLst/>
            <a:rect l="l" t="t" r="r" b="b"/>
            <a:pathLst>
              <a:path w="2588611" h="2588611">
                <a:moveTo>
                  <a:pt x="0" y="0"/>
                </a:moveTo>
                <a:lnTo>
                  <a:pt x="2588611" y="0"/>
                </a:lnTo>
                <a:lnTo>
                  <a:pt x="2588611" y="2588611"/>
                </a:lnTo>
                <a:lnTo>
                  <a:pt x="0" y="25886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C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2509861"/>
            <a:ext cx="1446966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8042758" y="1421252"/>
            <a:ext cx="8101814" cy="766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b="1">
                <a:solidFill>
                  <a:srgbClr val="FFFFFF"/>
                </a:solidFill>
                <a:latin typeface="Sofia Pro 1 Bold"/>
                <a:ea typeface="Sofia Pro 1 Bold"/>
                <a:cs typeface="Sofia Pro 1 Bold"/>
                <a:sym typeface="Sofia Pro 1 Bold"/>
              </a:rPr>
              <a:t>Real Life FCSS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042758" y="2893895"/>
            <a:ext cx="8706653" cy="468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b="1">
                <a:solidFill>
                  <a:srgbClr val="FFFFFF"/>
                </a:solidFill>
                <a:latin typeface="Sofia Pro 1 Semi-Bold"/>
                <a:ea typeface="Sofia Pro 1 Semi-Bold"/>
                <a:cs typeface="Sofia Pro 1 Semi-Bold"/>
                <a:sym typeface="Sofia Pro 1 Semi-Bold"/>
              </a:rPr>
              <a:t>Challenges facing FCSS today: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509830" y="0"/>
            <a:ext cx="11934559" cy="10287000"/>
            <a:chOff x="0" y="0"/>
            <a:chExt cx="5917184" cy="51003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17184" cy="5100320"/>
            </a:xfrm>
            <a:custGeom>
              <a:avLst/>
              <a:gdLst/>
              <a:ahLst/>
              <a:cxnLst/>
              <a:rect l="l" t="t" r="r" b="b"/>
              <a:pathLst>
                <a:path w="5917184" h="5100320">
                  <a:moveTo>
                    <a:pt x="1275080" y="0"/>
                  </a:moveTo>
                  <a:lnTo>
                    <a:pt x="0" y="2550160"/>
                  </a:lnTo>
                  <a:lnTo>
                    <a:pt x="1275080" y="5100320"/>
                  </a:lnTo>
                  <a:lnTo>
                    <a:pt x="4642104" y="5100320"/>
                  </a:lnTo>
                  <a:lnTo>
                    <a:pt x="5917184" y="2550160"/>
                  </a:lnTo>
                  <a:lnTo>
                    <a:pt x="4642104" y="0"/>
                  </a:lnTo>
                  <a:close/>
                </a:path>
              </a:pathLst>
            </a:custGeom>
            <a:blipFill>
              <a:blip r:embed="rId2"/>
              <a:stretch>
                <a:fillRect l="-5246" r="-24045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7" name="Freeform 7"/>
          <p:cNvSpPr/>
          <p:nvPr/>
        </p:nvSpPr>
        <p:spPr>
          <a:xfrm>
            <a:off x="14581552" y="-2141387"/>
            <a:ext cx="6236974" cy="6236974"/>
          </a:xfrm>
          <a:custGeom>
            <a:avLst/>
            <a:gdLst/>
            <a:ahLst/>
            <a:cxnLst/>
            <a:rect l="l" t="t" r="r" b="b"/>
            <a:pathLst>
              <a:path w="6236974" h="6236974">
                <a:moveTo>
                  <a:pt x="0" y="0"/>
                </a:moveTo>
                <a:lnTo>
                  <a:pt x="6236974" y="0"/>
                </a:lnTo>
                <a:lnTo>
                  <a:pt x="6236974" y="6236974"/>
                </a:lnTo>
                <a:lnTo>
                  <a:pt x="0" y="62369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TextBox 8"/>
          <p:cNvSpPr txBox="1"/>
          <p:nvPr/>
        </p:nvSpPr>
        <p:spPr>
          <a:xfrm>
            <a:off x="8579475" y="4000337"/>
            <a:ext cx="8679825" cy="1382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b="1">
                <a:solidFill>
                  <a:srgbClr val="FFFFFF"/>
                </a:solidFill>
                <a:latin typeface="Sofia Pro 1 Heavy"/>
                <a:ea typeface="Sofia Pro 1 Heavy"/>
                <a:cs typeface="Sofia Pro 1 Heavy"/>
                <a:sym typeface="Sofia Pro 1 Heavy"/>
              </a:rPr>
              <a:t>Rising demand, stagnant funding:</a:t>
            </a:r>
            <a:r>
              <a:rPr lang="en-US" sz="2400">
                <a:solidFill>
                  <a:srgbClr val="FFFFFF"/>
                </a:solidFill>
                <a:latin typeface="Sofia Pro 1 Light"/>
                <a:ea typeface="Sofia Pro 1 Light"/>
                <a:cs typeface="Sofia Pro 1 Light"/>
                <a:sym typeface="Sofia Pro 1 Light"/>
              </a:rPr>
              <a:t> Core funding hasn’t kept pace with inflation or population growth, leaving prevention work under-resourced.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79475" y="6023447"/>
            <a:ext cx="8679825" cy="1382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b="1">
                <a:solidFill>
                  <a:srgbClr val="FFFFFF"/>
                </a:solidFill>
                <a:latin typeface="Sofia Pro 1 Heavy"/>
                <a:ea typeface="Sofia Pro 1 Heavy"/>
                <a:cs typeface="Sofia Pro 1 Heavy"/>
                <a:sym typeface="Sofia Pro 1 Heavy"/>
              </a:rPr>
              <a:t>No safety net to refer to:</a:t>
            </a:r>
            <a:r>
              <a:rPr lang="en-US" sz="2400">
                <a:solidFill>
                  <a:srgbClr val="FFFFFF"/>
                </a:solidFill>
                <a:latin typeface="Sofia Pro 1 Light"/>
                <a:ea typeface="Sofia Pro 1 Light"/>
                <a:cs typeface="Sofia Pro 1 Light"/>
                <a:sym typeface="Sofia Pro 1 Light"/>
              </a:rPr>
              <a:t> In many smaller/rural communities, intervention services are absent or underfunded, which forces FCSS to step beyond the prevention mandate.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579475" y="8046557"/>
            <a:ext cx="8679825" cy="1382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b="1">
                <a:solidFill>
                  <a:srgbClr val="FFFFFF"/>
                </a:solidFill>
                <a:latin typeface="Sofia Pro 1 Heavy"/>
                <a:ea typeface="Sofia Pro 1 Heavy"/>
                <a:cs typeface="Sofia Pro 1 Heavy"/>
                <a:sym typeface="Sofia Pro 1 Heavy"/>
              </a:rPr>
              <a:t>Filling the gap alone:</a:t>
            </a:r>
            <a:r>
              <a:rPr lang="en-US" sz="2400">
                <a:solidFill>
                  <a:srgbClr val="FFFFFF"/>
                </a:solidFill>
                <a:latin typeface="Sofia Pro 1 Light"/>
                <a:ea typeface="Sofia Pro 1 Light"/>
                <a:cs typeface="Sofia Pro 1 Light"/>
                <a:sym typeface="Sofia Pro 1 Light"/>
              </a:rPr>
              <a:t> FCSS is often the only visible, accessible support in service voids, responding to urgent needs despite the prevention focus.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7647836" y="-4214988"/>
            <a:ext cx="25860043" cy="29992537"/>
          </a:xfrm>
          <a:custGeom>
            <a:avLst/>
            <a:gdLst/>
            <a:ahLst/>
            <a:cxnLst/>
            <a:rect l="l" t="t" r="r" b="b"/>
            <a:pathLst>
              <a:path w="25860043" h="29992537">
                <a:moveTo>
                  <a:pt x="0" y="0"/>
                </a:moveTo>
                <a:lnTo>
                  <a:pt x="25860042" y="0"/>
                </a:lnTo>
                <a:lnTo>
                  <a:pt x="25860042" y="29992537"/>
                </a:lnTo>
                <a:lnTo>
                  <a:pt x="0" y="299925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AutoShape 3"/>
          <p:cNvSpPr/>
          <p:nvPr/>
        </p:nvSpPr>
        <p:spPr>
          <a:xfrm>
            <a:off x="1028700" y="2509861"/>
            <a:ext cx="16230600" cy="0"/>
          </a:xfrm>
          <a:prstGeom prst="line">
            <a:avLst/>
          </a:prstGeom>
          <a:ln w="19050" cap="flat">
            <a:solidFill>
              <a:srgbClr val="65B2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2457450" y="1479007"/>
            <a:ext cx="12985941" cy="766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 b="1">
                <a:solidFill>
                  <a:srgbClr val="385CAD"/>
                </a:solidFill>
                <a:latin typeface="Sofia Pro 1 Bold"/>
                <a:ea typeface="Sofia Pro 1 Bold"/>
                <a:cs typeface="Sofia Pro 1 Bold"/>
                <a:sym typeface="Sofia Pro 1 Bold"/>
              </a:rPr>
              <a:t>Why it Matters</a:t>
            </a:r>
          </a:p>
        </p:txBody>
      </p:sp>
      <p:sp>
        <p:nvSpPr>
          <p:cNvPr id="5" name="Freeform 5"/>
          <p:cNvSpPr/>
          <p:nvPr/>
        </p:nvSpPr>
        <p:spPr>
          <a:xfrm>
            <a:off x="12684417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474540" y="2509861"/>
            <a:ext cx="5629726" cy="4852545"/>
            <a:chOff x="0" y="0"/>
            <a:chExt cx="5917184" cy="51003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17184" cy="5100320"/>
            </a:xfrm>
            <a:custGeom>
              <a:avLst/>
              <a:gdLst/>
              <a:ahLst/>
              <a:cxnLst/>
              <a:rect l="l" t="t" r="r" b="b"/>
              <a:pathLst>
                <a:path w="5917184" h="5100320">
                  <a:moveTo>
                    <a:pt x="1275080" y="0"/>
                  </a:moveTo>
                  <a:lnTo>
                    <a:pt x="0" y="2550160"/>
                  </a:lnTo>
                  <a:lnTo>
                    <a:pt x="1275080" y="5100320"/>
                  </a:lnTo>
                  <a:lnTo>
                    <a:pt x="4642104" y="5100320"/>
                  </a:lnTo>
                  <a:lnTo>
                    <a:pt x="5917184" y="2550160"/>
                  </a:lnTo>
                  <a:lnTo>
                    <a:pt x="4642104" y="0"/>
                  </a:lnTo>
                  <a:close/>
                </a:path>
              </a:pathLst>
            </a:custGeom>
            <a:blipFill>
              <a:blip r:embed="rId5"/>
              <a:stretch>
                <a:fillRect l="-22590" r="-6701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38024" y="-142256"/>
            <a:ext cx="3322192" cy="2855009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36B0C9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0468094" y="6999728"/>
            <a:ext cx="3813759" cy="3287272"/>
            <a:chOff x="0" y="0"/>
            <a:chExt cx="5917184" cy="51003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917184" cy="5100320"/>
            </a:xfrm>
            <a:custGeom>
              <a:avLst/>
              <a:gdLst/>
              <a:ahLst/>
              <a:cxnLst/>
              <a:rect l="l" t="t" r="r" b="b"/>
              <a:pathLst>
                <a:path w="5917184" h="5100320">
                  <a:moveTo>
                    <a:pt x="1275080" y="0"/>
                  </a:moveTo>
                  <a:lnTo>
                    <a:pt x="0" y="2550160"/>
                  </a:lnTo>
                  <a:lnTo>
                    <a:pt x="1275080" y="5100320"/>
                  </a:lnTo>
                  <a:lnTo>
                    <a:pt x="4642104" y="5100320"/>
                  </a:lnTo>
                  <a:lnTo>
                    <a:pt x="5917184" y="2550160"/>
                  </a:lnTo>
                  <a:lnTo>
                    <a:pt x="4642104" y="0"/>
                  </a:lnTo>
                  <a:close/>
                </a:path>
              </a:pathLst>
            </a:custGeom>
            <a:blipFill>
              <a:blip r:embed="rId6"/>
              <a:stretch>
                <a:fillRect r="-29292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738024" y="-2442476"/>
            <a:ext cx="5155229" cy="5155229"/>
          </a:xfrm>
          <a:custGeom>
            <a:avLst/>
            <a:gdLst/>
            <a:ahLst/>
            <a:cxnLst/>
            <a:rect l="l" t="t" r="r" b="b"/>
            <a:pathLst>
              <a:path w="5155229" h="5155229">
                <a:moveTo>
                  <a:pt x="0" y="0"/>
                </a:moveTo>
                <a:lnTo>
                  <a:pt x="5155229" y="0"/>
                </a:lnTo>
                <a:lnTo>
                  <a:pt x="5155229" y="5155229"/>
                </a:lnTo>
                <a:lnTo>
                  <a:pt x="0" y="5155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4" name="TextBox 14"/>
          <p:cNvSpPr txBox="1"/>
          <p:nvPr/>
        </p:nvSpPr>
        <p:spPr>
          <a:xfrm>
            <a:off x="1028700" y="3189601"/>
            <a:ext cx="5882358" cy="307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799">
                <a:solidFill>
                  <a:srgbClr val="FFFFFF"/>
                </a:solidFill>
                <a:latin typeface="Sofia Pro 2 Light"/>
                <a:ea typeface="Sofia Pro 2 Light"/>
                <a:cs typeface="Sofia Pro 2 Light"/>
                <a:sym typeface="Sofia Pro 2 Light"/>
              </a:rPr>
              <a:t>When non-FCSS systems fail, </a:t>
            </a:r>
          </a:p>
          <a:p>
            <a:pPr algn="l">
              <a:lnSpc>
                <a:spcPts val="3499"/>
              </a:lnSpc>
            </a:pPr>
            <a:r>
              <a:rPr lang="en-US" sz="2799">
                <a:solidFill>
                  <a:srgbClr val="FFFFFF"/>
                </a:solidFill>
                <a:latin typeface="Sofia Pro 2 Light"/>
                <a:ea typeface="Sofia Pro 2 Light"/>
                <a:cs typeface="Sofia Pro 2 Light"/>
                <a:sym typeface="Sofia Pro 2 Light"/>
              </a:rPr>
              <a:t>people show up at FCSS doors; which creates: </a:t>
            </a:r>
          </a:p>
          <a:p>
            <a:pPr marL="604518" lvl="1" indent="-302259" algn="l">
              <a:lnSpc>
                <a:spcPts val="349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Sofia Pro 2 Light"/>
                <a:ea typeface="Sofia Pro 2 Light"/>
                <a:cs typeface="Sofia Pro 2 Light"/>
                <a:sym typeface="Sofia Pro 2 Light"/>
              </a:rPr>
              <a:t>resource exhaustion</a:t>
            </a:r>
          </a:p>
          <a:p>
            <a:pPr marL="604518" lvl="1" indent="-302259" algn="l">
              <a:lnSpc>
                <a:spcPts val="349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Sofia Pro 2 Light"/>
                <a:ea typeface="Sofia Pro 2 Light"/>
                <a:cs typeface="Sofia Pro 2 Light"/>
                <a:sym typeface="Sofia Pro 2 Light"/>
              </a:rPr>
              <a:t>scope creep </a:t>
            </a:r>
          </a:p>
          <a:p>
            <a:pPr marL="604518" lvl="1" indent="-302259" algn="l">
              <a:lnSpc>
                <a:spcPts val="349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Sofia Pro 2 Light"/>
                <a:ea typeface="Sofia Pro 2 Light"/>
                <a:cs typeface="Sofia Pro 2 Light"/>
                <a:sym typeface="Sofia Pro 2 Light"/>
              </a:rPr>
              <a:t>providing services outside the FCSS mandate.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6789282"/>
            <a:ext cx="6911058" cy="2298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FFFFFF"/>
                </a:solidFill>
                <a:latin typeface="Sofia Pro 2 Light"/>
                <a:ea typeface="Sofia Pro 2 Light"/>
                <a:cs typeface="Sofia Pro 2 Light"/>
                <a:sym typeface="Sofia Pro 2 Light"/>
              </a:rPr>
              <a:t>Complimentary provincial supports would relieve FCSS and protect its core mandate, limiting the scope creep that is currently impacting delivery of core preventive services in many communities.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364</Words>
  <Application>Microsoft Office PowerPoint</Application>
  <PresentationFormat>Custom</PresentationFormat>
  <Paragraphs>55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Sofia Pro 1 Bold</vt:lpstr>
      <vt:lpstr>Sofia Pro 2 Light</vt:lpstr>
      <vt:lpstr>Sofia Pro 1 Semi-Bold</vt:lpstr>
      <vt:lpstr>Canva Sans Bold</vt:lpstr>
      <vt:lpstr>Sofia Pro 1</vt:lpstr>
      <vt:lpstr>Poppins Bold</vt:lpstr>
      <vt:lpstr>Sofia Pro 1 Heavy</vt:lpstr>
      <vt:lpstr>Alright Sans 1</vt:lpstr>
      <vt:lpstr>Alright Sans 2</vt:lpstr>
      <vt:lpstr>Poppins</vt:lpstr>
      <vt:lpstr>Sofia Pro 1 Light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FCSS Presentation</dc:title>
  <cp:lastModifiedBy>Tanisha Tetz</cp:lastModifiedBy>
  <cp:revision>2</cp:revision>
  <dcterms:created xsi:type="dcterms:W3CDTF">2006-08-16T00:00:00Z</dcterms:created>
  <dcterms:modified xsi:type="dcterms:W3CDTF">2025-11-06T04:53:46Z</dcterms:modified>
  <dc:identifier>DAG3yNO2T9s</dc:identifier>
</cp:coreProperties>
</file>